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7"/>
  </p:notesMasterIdLst>
  <p:handoutMasterIdLst>
    <p:handoutMasterId r:id="rId28"/>
  </p:handoutMasterIdLst>
  <p:sldIdLst>
    <p:sldId id="581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39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 autoAdjust="0"/>
    <p:restoredTop sz="74862" autoAdjust="0"/>
  </p:normalViewPr>
  <p:slideViewPr>
    <p:cSldViewPr>
      <p:cViewPr>
        <p:scale>
          <a:sx n="110" d="100"/>
          <a:sy n="110" d="100"/>
        </p:scale>
        <p:origin x="-24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06/relationships/legacyDocTextInfo" Target="legacyDocTextInfo.bin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drawings/_rels/vmlDrawing2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15.bin"/><Relationship Id="rId7" Type="http://schemas.microsoft.com/office/2006/relationships/legacyDiagramText" Target="legacyDiagramText19.bin"/><Relationship Id="rId2" Type="http://schemas.microsoft.com/office/2006/relationships/legacyDiagramText" Target="legacyDiagramText14.bin"/><Relationship Id="rId1" Type="http://schemas.microsoft.com/office/2006/relationships/legacyDiagramText" Target="legacyDiagramText13.bin"/><Relationship Id="rId6" Type="http://schemas.microsoft.com/office/2006/relationships/legacyDiagramText" Target="legacyDiagramText18.bin"/><Relationship Id="rId5" Type="http://schemas.microsoft.com/office/2006/relationships/legacyDiagramText" Target="legacyDiagramText17.bin"/><Relationship Id="rId4" Type="http://schemas.microsoft.com/office/2006/relationships/legacyDiagramText" Target="legacyDiagramText16.bin"/></Relationships>
</file>

<file path=ppt/drawings/_rels/vmlDrawing3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27.bin"/><Relationship Id="rId13" Type="http://schemas.microsoft.com/office/2006/relationships/legacyDiagramText" Target="legacyDiagramText32.bin"/><Relationship Id="rId3" Type="http://schemas.microsoft.com/office/2006/relationships/legacyDiagramText" Target="legacyDiagramText22.bin"/><Relationship Id="rId7" Type="http://schemas.microsoft.com/office/2006/relationships/legacyDiagramText" Target="legacyDiagramText26.bin"/><Relationship Id="rId12" Type="http://schemas.microsoft.com/office/2006/relationships/legacyDiagramText" Target="legacyDiagramText31.bin"/><Relationship Id="rId2" Type="http://schemas.microsoft.com/office/2006/relationships/legacyDiagramText" Target="legacyDiagramText21.bin"/><Relationship Id="rId1" Type="http://schemas.microsoft.com/office/2006/relationships/legacyDiagramText" Target="legacyDiagramText20.bin"/><Relationship Id="rId6" Type="http://schemas.microsoft.com/office/2006/relationships/legacyDiagramText" Target="legacyDiagramText25.bin"/><Relationship Id="rId11" Type="http://schemas.microsoft.com/office/2006/relationships/legacyDiagramText" Target="legacyDiagramText30.bin"/><Relationship Id="rId5" Type="http://schemas.microsoft.com/office/2006/relationships/legacyDiagramText" Target="legacyDiagramText24.bin"/><Relationship Id="rId15" Type="http://schemas.microsoft.com/office/2006/relationships/legacyDiagramText" Target="legacyDiagramText34.bin"/><Relationship Id="rId10" Type="http://schemas.microsoft.com/office/2006/relationships/legacyDiagramText" Target="legacyDiagramText29.bin"/><Relationship Id="rId4" Type="http://schemas.microsoft.com/office/2006/relationships/legacyDiagramText" Target="legacyDiagramText23.bin"/><Relationship Id="rId9" Type="http://schemas.microsoft.com/office/2006/relationships/legacyDiagramText" Target="legacyDiagramText28.bin"/><Relationship Id="rId14" Type="http://schemas.microsoft.com/office/2006/relationships/legacyDiagramText" Target="legacyDiagramText33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1110C91-CF6F-48AE-BA5E-9CFCD7CB4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7E0691-DC12-4033-8EFF-5C083D120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88068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September 16, 2014</a:t>
            </a:r>
          </a:p>
        </p:txBody>
      </p:sp>
      <p:sp>
        <p:nvSpPr>
          <p:cNvPr id="88069" name="Footer Placeholder 9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Lecture 1</a:t>
            </a:r>
          </a:p>
        </p:txBody>
      </p:sp>
      <p:sp>
        <p:nvSpPr>
          <p:cNvPr id="88070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 477</a:t>
            </a:r>
          </a:p>
        </p:txBody>
      </p:sp>
      <p:sp>
        <p:nvSpPr>
          <p:cNvPr id="88071" name="Slide Number Placeholder 8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53C9-3AFC-4D80-B15D-9D4C0BB25142}" type="slidenum">
              <a:rPr lang="en-US">
                <a:latin typeface="Arial" pitchFamily="34" charset="0"/>
                <a:ea typeface="MS PGothic" pitchFamily="34" charset="-128"/>
              </a:rPr>
              <a:pPr/>
              <a:t>1</a:t>
            </a:fld>
            <a:r>
              <a:rPr lang="en-US">
                <a:latin typeface="Arial" pitchFamily="34" charset="0"/>
                <a:ea typeface="MS PGothic" pitchFamily="34" charset="-128"/>
              </a:rPr>
              <a:t> of 81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46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47046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7046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6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047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7047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7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047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04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04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7047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7047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704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98B1A3-978D-45A0-A427-C7E64F51C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DD7C2-FFB3-4B07-8A67-5A9D15AF1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5846C-7807-42AE-89BB-0BAB775A2A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7387B6-50B5-4DE5-A2AD-B0AC4D1D2D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E142C2-20A0-45F3-8D93-435B0A43B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58DBEC-B830-47E7-8994-F7DC1CC9B5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CA22BC-F534-4CE2-B774-49C572C12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23217-7515-4F52-AEC9-715649CF90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50E81-187B-4662-A2C8-6128C0375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5A13A-5954-4656-B2DD-FEBF162924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0A585-688C-4FEF-82FD-F58810AF9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9C59B-245E-419F-B3DF-4C9F80022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A6CC-51CB-499A-8D6C-3B722D746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D10A1-B82A-4FC7-8A0E-95E1DEA0E9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BA8C0-E01E-43FD-A10D-11FE8A21A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694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94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694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694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A3324A3-7B47-49BE-B871-48C196102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ve.mitre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8610600" cy="12334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CIS 5600</a:t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Information Security Management</a:t>
            </a:r>
            <a:endParaRPr 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6975" y="3757613"/>
            <a:ext cx="6704013" cy="1998662"/>
          </a:xfrm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Dr. Jeremy Lanman, Adjunct Professor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jlanman@fit.edu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Office: Virtual</a:t>
            </a:r>
          </a:p>
          <a:p>
            <a:pPr eaLnBrk="1" hangingPunct="1">
              <a:buFont typeface="Times" pitchFamily="-128" charset="0"/>
              <a:buNone/>
            </a:pPr>
            <a:r>
              <a:rPr lang="en-US" sz="2000" i="1" smtClean="0"/>
              <a:t>Office Hours: By arrangement</a:t>
            </a:r>
            <a:endParaRPr lang="en-US" sz="2000" i="1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Classification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Goal:  describe spectrum of possible flaws</a:t>
            </a:r>
          </a:p>
          <a:p>
            <a:pPr lvl="1">
              <a:lnSpc>
                <a:spcPct val="90000"/>
              </a:lnSpc>
            </a:pPr>
            <a:r>
              <a:rPr lang="en-US"/>
              <a:t>Enables design to avoid flaws</a:t>
            </a:r>
          </a:p>
          <a:p>
            <a:pPr lvl="1">
              <a:lnSpc>
                <a:spcPct val="90000"/>
              </a:lnSpc>
            </a:pPr>
            <a:r>
              <a:rPr lang="en-US"/>
              <a:t>Improves coverage of penetration testing</a:t>
            </a:r>
          </a:p>
          <a:p>
            <a:pPr lvl="1">
              <a:lnSpc>
                <a:spcPct val="90000"/>
              </a:lnSpc>
            </a:pPr>
            <a:r>
              <a:rPr lang="en-US"/>
              <a:t>Helps design/develop intrusion detection</a:t>
            </a:r>
          </a:p>
          <a:p>
            <a:pPr>
              <a:lnSpc>
                <a:spcPct val="90000"/>
              </a:lnSpc>
            </a:pPr>
            <a:r>
              <a:rPr lang="en-US"/>
              <a:t>How do we classify?</a:t>
            </a:r>
          </a:p>
          <a:p>
            <a:pPr lvl="1">
              <a:lnSpc>
                <a:spcPct val="90000"/>
              </a:lnSpc>
            </a:pPr>
            <a:r>
              <a:rPr lang="en-US"/>
              <a:t>By how they are exploited?</a:t>
            </a:r>
          </a:p>
          <a:p>
            <a:pPr lvl="1">
              <a:lnSpc>
                <a:spcPct val="90000"/>
              </a:lnSpc>
            </a:pPr>
            <a:r>
              <a:rPr lang="en-US"/>
              <a:t>By where they are found?</a:t>
            </a:r>
          </a:p>
          <a:p>
            <a:pPr lvl="1">
              <a:lnSpc>
                <a:spcPct val="90000"/>
              </a:lnSpc>
            </a:pPr>
            <a:r>
              <a:rPr lang="en-US"/>
              <a:t>By the nature of the vulnerability?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flaw:  xterm log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xterm runs as root</a:t>
            </a:r>
          </a:p>
          <a:p>
            <a:pPr lvl="1">
              <a:lnSpc>
                <a:spcPct val="90000"/>
              </a:lnSpc>
            </a:pPr>
            <a:r>
              <a:rPr lang="en-US"/>
              <a:t>Generates a log file</a:t>
            </a:r>
          </a:p>
          <a:p>
            <a:pPr lvl="1">
              <a:lnSpc>
                <a:spcPct val="90000"/>
              </a:lnSpc>
            </a:pPr>
            <a:r>
              <a:rPr lang="en-US"/>
              <a:t>Appends to log file if file exists</a:t>
            </a:r>
          </a:p>
          <a:p>
            <a:pPr>
              <a:lnSpc>
                <a:spcPct val="90000"/>
              </a:lnSpc>
            </a:pPr>
            <a:r>
              <a:rPr lang="en-US"/>
              <a:t>Problem:  ln /etc/passwd log_file</a:t>
            </a:r>
          </a:p>
          <a:p>
            <a:pPr>
              <a:lnSpc>
                <a:spcPct val="90000"/>
              </a:lnSpc>
            </a:pPr>
            <a:r>
              <a:rPr lang="en-US"/>
              <a:t>Solution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if (access(“log_file”, W_OK) == 0)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fd = open(“log_file”, O_WRONLY|O_APPEND)</a:t>
            </a:r>
          </a:p>
          <a:p>
            <a:pPr>
              <a:lnSpc>
                <a:spcPct val="90000"/>
              </a:lnSpc>
            </a:pPr>
            <a:r>
              <a:rPr lang="en-US"/>
              <a:t>What can go wrong?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Finger Daemon</a:t>
            </a:r>
            <a:br>
              <a:rPr lang="en-US"/>
            </a:br>
            <a:r>
              <a:rPr lang="en-US" i="1"/>
              <a:t>(exploited by Morris worm)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r>
              <a:rPr lang="en-US" sz="2800"/>
              <a:t>finger sends name to fingerd</a:t>
            </a:r>
          </a:p>
          <a:p>
            <a:pPr lvl="1"/>
            <a:r>
              <a:rPr lang="en-US" sz="2400"/>
              <a:t>fingerd allocates 512 byte buffer on stack</a:t>
            </a:r>
          </a:p>
          <a:p>
            <a:pPr lvl="1"/>
            <a:r>
              <a:rPr lang="en-US" sz="2400"/>
              <a:t>Places name in buffer</a:t>
            </a:r>
          </a:p>
          <a:p>
            <a:pPr lvl="1"/>
            <a:r>
              <a:rPr lang="en-US" sz="2400"/>
              <a:t>Retrieves information (local finger) and returns</a:t>
            </a:r>
          </a:p>
          <a:p>
            <a:r>
              <a:rPr lang="en-US" sz="2800"/>
              <a:t>Problem:  If name &gt; 512 bytes, overwrites return address</a:t>
            </a:r>
          </a:p>
          <a:p>
            <a:r>
              <a:rPr lang="en-US" sz="2800"/>
              <a:t>Exploit:  Put code in “name”, pointer to code in bytes 513+</a:t>
            </a:r>
          </a:p>
          <a:p>
            <a:pPr lvl="1"/>
            <a:r>
              <a:rPr lang="en-US" sz="2400"/>
              <a:t>Overwrites return address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Classification:</a:t>
            </a:r>
            <a:br>
              <a:rPr lang="en-US"/>
            </a:br>
            <a:r>
              <a:rPr lang="en-US" i="1"/>
              <a:t>Generalize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 i="1"/>
              <a:t>xterm:</a:t>
            </a:r>
            <a:r>
              <a:rPr lang="en-US"/>
              <a:t>  race condition between validation and use</a:t>
            </a:r>
          </a:p>
          <a:p>
            <a:r>
              <a:rPr lang="en-US" i="1"/>
              <a:t>fingerd:</a:t>
            </a:r>
            <a:r>
              <a:rPr lang="en-US"/>
              <a:t>  buffer overflow on the stack</a:t>
            </a:r>
          </a:p>
          <a:p>
            <a:r>
              <a:rPr lang="en-US"/>
              <a:t>Can we generalize to cover all possible vulnerabilities?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 sz="3400"/>
              <a:t>RISOS:Research Into Secure Operating </a:t>
            </a:r>
            <a:br>
              <a:rPr lang="en-US" sz="3400"/>
            </a:br>
            <a:r>
              <a:rPr lang="en-US" sz="3400"/>
              <a:t>Systems (Seven Classes)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5354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Incomplete parameter validation 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Check parameter before use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E.g., buffer overflow –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Inconsistent parameter validation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Different routines with different formats for same data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Implicit sharing of privileged / confidential data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OS fails to isolate processes and users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Asynchronous validation / inadequate serialization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Race conditions and TOCTTOU flaws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Inadequate identification /authentication / authorization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Trojan horse; accounts without passwords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Violable prohibition / limit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Improper handling of bounds conditions (e.g., in memory allocation)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Exploitable logic error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sz="1800"/>
              <a:t>Incorrect error handling, incorrect resource allocations etc.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Analysis Model </a:t>
            </a:r>
            <a:br>
              <a:rPr lang="en-US"/>
            </a:br>
            <a:r>
              <a:rPr lang="en-US"/>
              <a:t>Classes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Pattern-directed protection evaluation</a:t>
            </a:r>
          </a:p>
          <a:p>
            <a:pPr lvl="1">
              <a:lnSpc>
                <a:spcPct val="90000"/>
              </a:lnSpc>
            </a:pPr>
            <a:r>
              <a:rPr lang="en-US"/>
              <a:t>Methodology for finding vulnerabilities</a:t>
            </a:r>
          </a:p>
          <a:p>
            <a:pPr>
              <a:lnSpc>
                <a:spcPct val="90000"/>
              </a:lnSpc>
            </a:pPr>
            <a:r>
              <a:rPr lang="en-US"/>
              <a:t>Applied to several operating systems</a:t>
            </a:r>
          </a:p>
          <a:p>
            <a:pPr lvl="1">
              <a:lnSpc>
                <a:spcPct val="90000"/>
              </a:lnSpc>
            </a:pPr>
            <a:r>
              <a:rPr lang="en-US"/>
              <a:t>Discovered previously unknown vulnerabilities</a:t>
            </a:r>
          </a:p>
          <a:p>
            <a:pPr>
              <a:lnSpc>
                <a:spcPct val="90000"/>
              </a:lnSpc>
            </a:pPr>
            <a:r>
              <a:rPr lang="en-US"/>
              <a:t>Resulted in two-level hierarchy of vulnerability classes</a:t>
            </a:r>
          </a:p>
          <a:p>
            <a:pPr lvl="1">
              <a:lnSpc>
                <a:spcPct val="90000"/>
              </a:lnSpc>
            </a:pPr>
            <a:r>
              <a:rPr lang="en-US"/>
              <a:t>Ten classes in all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 flaw classes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46313"/>
            <a:ext cx="8116888" cy="4611687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Improper protection domain initialization and enforcement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>
                <a:solidFill>
                  <a:schemeClr val="hlink"/>
                </a:solidFill>
              </a:rPr>
              <a:t>domain</a:t>
            </a:r>
            <a:r>
              <a:rPr lang="en-US" sz="1800"/>
              <a:t>: Improper choice of initial protection domain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>
                <a:solidFill>
                  <a:schemeClr val="hlink"/>
                </a:solidFill>
              </a:rPr>
              <a:t>exposed representations</a:t>
            </a:r>
            <a:r>
              <a:rPr lang="en-US" sz="1800"/>
              <a:t>: Improper isolation of implementation detail (Covert channels)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>
                <a:solidFill>
                  <a:schemeClr val="hlink"/>
                </a:solidFill>
              </a:rPr>
              <a:t>consistency of data over time</a:t>
            </a:r>
            <a:r>
              <a:rPr lang="en-US" sz="1800"/>
              <a:t>:  Improper change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>
                <a:solidFill>
                  <a:schemeClr val="hlink"/>
                </a:solidFill>
              </a:rPr>
              <a:t>naming</a:t>
            </a:r>
            <a:r>
              <a:rPr lang="en-US" sz="1800"/>
              <a:t>:  Improper naming (two objects with same name)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>
                <a:solidFill>
                  <a:schemeClr val="hlink"/>
                </a:solidFill>
              </a:rPr>
              <a:t>residuals</a:t>
            </a:r>
            <a:r>
              <a:rPr lang="en-US" sz="1800"/>
              <a:t>:  Improper deallocation or deletion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Improper validation of operands, queue management dependencies: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 Improper synchronization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>
                <a:solidFill>
                  <a:schemeClr val="hlink"/>
                </a:solidFill>
              </a:rPr>
              <a:t>interrupted atomic operations</a:t>
            </a:r>
            <a:r>
              <a:rPr lang="en-US" sz="1800"/>
              <a:t>:  Improper indivisibility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>
                <a:solidFill>
                  <a:schemeClr val="hlink"/>
                </a:solidFill>
              </a:rPr>
              <a:t>serialization</a:t>
            </a:r>
            <a:r>
              <a:rPr lang="en-US" sz="1800"/>
              <a:t>:  Improper sequencing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 critical operator selection errors:  Improper choice of operand or operation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 analysis procedure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pattern-directed protection evaluation approach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Collect known protection problems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Convert these problems to a more formalized notation (set of conditions)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Eliminate irrelevant features and abstract system-specific components into system-independent components (generalize raw patterns)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Determine relevant features of OS Code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Compare features with generic error patterns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NRL Taxonomy</a:t>
            </a:r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772400" cy="2173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Three classification schemes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did it enter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was it “created”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Where is it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Genesis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tx2"/>
              </a:solidFill>
            </a:endParaRPr>
          </a:p>
        </p:txBody>
      </p:sp>
      <p:graphicFrame>
        <p:nvGraphicFramePr>
          <p:cNvPr id="1562629" name="Organization Chart 5"/>
          <p:cNvGraphicFramePr>
            <a:graphicFrameLocks/>
          </p:cNvGraphicFramePr>
          <p:nvPr>
            <p:ph sz="half" idx="2"/>
          </p:nvPr>
        </p:nvGraphicFramePr>
        <p:xfrm>
          <a:off x="228600" y="3962400"/>
          <a:ext cx="8686800" cy="2470150"/>
        </p:xfrm>
        <a:graphic>
          <a:graphicData uri="http://schemas.openxmlformats.org/drawingml/2006/compatibility">
            <com:legacyDrawing xmlns:com="http://schemas.openxmlformats.org/drawingml/2006/compatibility" spid="_x0000_s1562629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NRL Taxonomy (Genesis)</a:t>
            </a:r>
          </a:p>
        </p:txBody>
      </p:sp>
      <p:graphicFrame>
        <p:nvGraphicFramePr>
          <p:cNvPr id="1564676" name="Group 4"/>
          <p:cNvGraphicFramePr>
            <a:graphicFrameLocks noGrp="1"/>
          </p:cNvGraphicFramePr>
          <p:nvPr>
            <p:ph idx="1"/>
          </p:nvPr>
        </p:nvGraphicFramePr>
        <p:xfrm>
          <a:off x="838200" y="2017713"/>
          <a:ext cx="8116888" cy="4383089"/>
        </p:xfrm>
        <a:graphic>
          <a:graphicData uri="http://schemas.openxmlformats.org/drawingml/2006/table">
            <a:tbl>
              <a:tblPr/>
              <a:tblGrid>
                <a:gridCol w="1879600"/>
                <a:gridCol w="6237288"/>
              </a:tblGrid>
              <a:tr h="690563">
                <a:tc row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Inadvertent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Validation error (Incomplete/Inconsistent)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Domain error (including object re-use, residuals, and exposed representation errors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Serialization/aliasing (including TCTTOU errors)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Boundary conditions violation (including resource exhaustion and violable constraint errors)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Other exploitable logic error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triangl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6400800" cy="1752600"/>
          </a:xfrm>
        </p:spPr>
        <p:txBody>
          <a:bodyPr/>
          <a:lstStyle/>
          <a:p>
            <a:r>
              <a:rPr lang="en-US" sz="4000"/>
              <a:t>Vulnerability Analysis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NRL Taxonomy:</a:t>
            </a:r>
            <a:br>
              <a:rPr lang="en-US"/>
            </a:br>
            <a:r>
              <a:rPr lang="en-US"/>
              <a:t>Time</a:t>
            </a:r>
          </a:p>
        </p:txBody>
      </p:sp>
      <p:graphicFrame>
        <p:nvGraphicFramePr>
          <p:cNvPr id="1566724" name="Organization Chart 4"/>
          <p:cNvGraphicFramePr>
            <a:graphicFrameLocks/>
          </p:cNvGraphicFramePr>
          <p:nvPr>
            <p:ph idx="1"/>
          </p:nvPr>
        </p:nvGraphicFramePr>
        <p:xfrm>
          <a:off x="533400" y="1676400"/>
          <a:ext cx="8193088" cy="4459288"/>
        </p:xfrm>
        <a:graphic>
          <a:graphicData uri="http://schemas.openxmlformats.org/drawingml/2006/compatibility">
            <com:legacyDrawing xmlns:com="http://schemas.openxmlformats.org/drawingml/2006/compatibility" spid="_x0000_s156672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NRL Taxonomy:</a:t>
            </a:r>
            <a:br>
              <a:rPr lang="en-US"/>
            </a:br>
            <a:r>
              <a:rPr lang="en-US"/>
              <a:t>Location</a:t>
            </a:r>
          </a:p>
        </p:txBody>
      </p:sp>
      <p:graphicFrame>
        <p:nvGraphicFramePr>
          <p:cNvPr id="1568772" name="Organization Chart 4"/>
          <p:cNvGraphicFramePr>
            <a:graphicFrameLocks/>
          </p:cNvGraphicFramePr>
          <p:nvPr>
            <p:ph idx="1"/>
          </p:nvPr>
        </p:nvGraphicFramePr>
        <p:xfrm>
          <a:off x="304800" y="1295400"/>
          <a:ext cx="8650288" cy="5073650"/>
        </p:xfrm>
        <a:graphic>
          <a:graphicData uri="http://schemas.openxmlformats.org/drawingml/2006/compatibility">
            <com:legacyDrawing xmlns:com="http://schemas.openxmlformats.org/drawingml/2006/compatibility" spid="_x0000_s156877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Aslam’s Model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837113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Attempts to classify faults unambiguously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Decision procedure to classify faults</a:t>
            </a:r>
          </a:p>
          <a:p>
            <a:pPr>
              <a:lnSpc>
                <a:spcPct val="80000"/>
              </a:lnSpc>
            </a:pPr>
            <a:r>
              <a:rPr lang="en-US" sz="2400"/>
              <a:t>Coding Faults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Synchronization errors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Timing window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Improper serialization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Condition validation errors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Bounds not checked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Access rights ignored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Input not validated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Authentication / Identification failure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570822" name="Rectangle 6"/>
          <p:cNvSpPr>
            <a:spLocks noChangeArrowheads="1"/>
          </p:cNvSpPr>
          <p:nvPr/>
        </p:nvSpPr>
        <p:spPr bwMode="auto">
          <a:xfrm>
            <a:off x="6172200" y="22098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latin typeface="Tahoma" pitchFamily="34" charset="0"/>
            </a:endParaRPr>
          </a:p>
        </p:txBody>
      </p:sp>
      <p:sp>
        <p:nvSpPr>
          <p:cNvPr id="1570824" name="Rectangle 8"/>
          <p:cNvSpPr>
            <a:spLocks noChangeArrowheads="1"/>
          </p:cNvSpPr>
          <p:nvPr/>
        </p:nvSpPr>
        <p:spPr bwMode="auto">
          <a:xfrm>
            <a:off x="5330825" y="1905000"/>
            <a:ext cx="38131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Emergent Faults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600">
                <a:latin typeface="Tahoma" pitchFamily="34" charset="0"/>
              </a:rPr>
              <a:t>Configuration errors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Tahoma" pitchFamily="34" charset="0"/>
              </a:rPr>
              <a:t>Wrong install location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Tahoma" pitchFamily="34" charset="0"/>
              </a:rPr>
              <a:t>Wrong configuration information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latin typeface="Tahoma" pitchFamily="34" charset="0"/>
              </a:rPr>
              <a:t>Wrong permissions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600">
                <a:latin typeface="Tahoma" pitchFamily="34" charset="0"/>
              </a:rPr>
              <a:t>Environment Faults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Vulnerabilities and Exposures (</a:t>
            </a:r>
            <a:r>
              <a:rPr lang="en-US">
                <a:hlinkClick r:id="rId3"/>
              </a:rPr>
              <a:t>cve.mitre.org</a:t>
            </a:r>
            <a:r>
              <a:rPr lang="en-US"/>
              <a:t>)</a:t>
            </a:r>
          </a:p>
        </p:txBody>
      </p:sp>
      <p:sp>
        <p:nvSpPr>
          <p:cNvPr id="1571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4114800" cy="4114800"/>
          </a:xfrm>
          <a:noFill/>
          <a:ln/>
        </p:spPr>
        <p:txBody>
          <a:bodyPr/>
          <a:lstStyle/>
          <a:p>
            <a:r>
              <a:rPr lang="en-US" sz="2800"/>
              <a:t>Captures </a:t>
            </a:r>
            <a:r>
              <a:rPr lang="en-US" sz="2800" i="1"/>
              <a:t>specific</a:t>
            </a:r>
            <a:r>
              <a:rPr lang="en-US" sz="2800"/>
              <a:t> vulnerabilities</a:t>
            </a:r>
          </a:p>
          <a:p>
            <a:pPr lvl="1"/>
            <a:r>
              <a:rPr lang="en-US" sz="2400"/>
              <a:t>Standard name</a:t>
            </a:r>
          </a:p>
          <a:p>
            <a:pPr lvl="1"/>
            <a:r>
              <a:rPr lang="en-US" sz="2400"/>
              <a:t>Cross-reference to CERT, etc.</a:t>
            </a:r>
          </a:p>
          <a:p>
            <a:r>
              <a:rPr lang="en-US" sz="2800"/>
              <a:t>Entry has three parts</a:t>
            </a:r>
          </a:p>
          <a:p>
            <a:pPr lvl="1"/>
            <a:r>
              <a:rPr lang="en-US" sz="2400"/>
              <a:t>Unique ID</a:t>
            </a:r>
          </a:p>
          <a:p>
            <a:pPr lvl="1"/>
            <a:r>
              <a:rPr lang="en-US" sz="2400"/>
              <a:t>Description</a:t>
            </a:r>
          </a:p>
          <a:p>
            <a:pPr lvl="1"/>
            <a:r>
              <a:rPr lang="en-US" sz="2400"/>
              <a:t>References</a:t>
            </a:r>
          </a:p>
        </p:txBody>
      </p:sp>
      <p:graphicFrame>
        <p:nvGraphicFramePr>
          <p:cNvPr id="1571858" name="Group 18"/>
          <p:cNvGraphicFramePr>
            <a:graphicFrameLocks noGrp="1"/>
          </p:cNvGraphicFramePr>
          <p:nvPr>
            <p:ph sz="half" idx="2"/>
          </p:nvPr>
        </p:nvGraphicFramePr>
        <p:xfrm>
          <a:off x="4800600" y="2017713"/>
          <a:ext cx="4154488" cy="4078288"/>
        </p:xfrm>
        <a:graphic>
          <a:graphicData uri="http://schemas.openxmlformats.org/drawingml/2006/table">
            <a:tbl>
              <a:tblPr/>
              <a:tblGrid>
                <a:gridCol w="1804988"/>
                <a:gridCol w="2349500"/>
              </a:tblGrid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CVE-1999-0965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Race condition in xterm allows local users to modify arbitrary files via the logging option.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1859" name="Text Box 19"/>
          <p:cNvSpPr txBox="1">
            <a:spLocks noChangeArrowheads="1"/>
          </p:cNvSpPr>
          <p:nvPr/>
        </p:nvSpPr>
        <p:spPr bwMode="auto">
          <a:xfrm>
            <a:off x="4724400" y="4724400"/>
            <a:ext cx="1978025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References</a:t>
            </a:r>
            <a:endParaRPr lang="en-US"/>
          </a:p>
          <a:p>
            <a:pPr eaLnBrk="1" hangingPunct="1">
              <a:buFontTx/>
              <a:buChar char="•"/>
            </a:pPr>
            <a:r>
              <a:rPr lang="en-US"/>
              <a:t>CERT:CA-93.17 </a:t>
            </a:r>
          </a:p>
          <a:p>
            <a:pPr eaLnBrk="1" hangingPunct="1">
              <a:buFontTx/>
              <a:buChar char="•"/>
            </a:pPr>
            <a:r>
              <a:rPr lang="en-US"/>
              <a:t>XF:xterm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7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5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Overflow</a:t>
            </a:r>
          </a:p>
        </p:txBody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 much as 50% of today’s widely exploited vulnerability</a:t>
            </a:r>
          </a:p>
          <a:p>
            <a:pPr>
              <a:lnSpc>
                <a:spcPct val="90000"/>
              </a:lnSpc>
            </a:pPr>
            <a:r>
              <a:rPr lang="en-US"/>
              <a:t>Why do we have them</a:t>
            </a:r>
          </a:p>
          <a:p>
            <a:pPr lvl="1">
              <a:lnSpc>
                <a:spcPct val="90000"/>
              </a:lnSpc>
            </a:pPr>
            <a:r>
              <a:rPr lang="en-US"/>
              <a:t>Bad language design</a:t>
            </a:r>
          </a:p>
          <a:p>
            <a:pPr lvl="2">
              <a:lnSpc>
                <a:spcPct val="90000"/>
              </a:lnSpc>
            </a:pPr>
            <a:r>
              <a:rPr lang="en-US"/>
              <a:t>usually C, C++ : note they are good from other reasons</a:t>
            </a:r>
          </a:p>
          <a:p>
            <a:pPr lvl="2">
              <a:lnSpc>
                <a:spcPct val="90000"/>
              </a:lnSpc>
            </a:pPr>
            <a:r>
              <a:rPr lang="en-US"/>
              <a:t>Hence good programming practice is needed</a:t>
            </a:r>
          </a:p>
          <a:p>
            <a:pPr lvl="2">
              <a:lnSpc>
                <a:spcPct val="90000"/>
              </a:lnSpc>
            </a:pPr>
            <a:r>
              <a:rPr lang="en-US"/>
              <a:t>Java is a safer language</a:t>
            </a:r>
          </a:p>
          <a:p>
            <a:pPr lvl="1">
              <a:lnSpc>
                <a:spcPct val="90000"/>
              </a:lnSpc>
            </a:pPr>
            <a:r>
              <a:rPr lang="en-US"/>
              <a:t>Poor programming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Overflow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culprits</a:t>
            </a:r>
          </a:p>
          <a:p>
            <a:pPr lvl="1">
              <a:lnSpc>
                <a:spcPct val="90000"/>
              </a:lnSpc>
            </a:pPr>
            <a:r>
              <a:rPr lang="en-US"/>
              <a:t>String operations that do no argument checking</a:t>
            </a:r>
          </a:p>
          <a:p>
            <a:pPr lvl="2">
              <a:lnSpc>
                <a:spcPct val="90000"/>
              </a:lnSpc>
            </a:pPr>
            <a:r>
              <a:rPr lang="en-US"/>
              <a:t>strcpy() (most risky)	</a:t>
            </a:r>
            <a:endParaRPr lang="en-US">
              <a:solidFill>
                <a:srgbClr val="00808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/>
              <a:t>gets()    (very risky) 	</a:t>
            </a:r>
            <a:endParaRPr lang="en-US">
              <a:solidFill>
                <a:srgbClr val="00808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/>
              <a:t>scanf () (very risky) </a:t>
            </a:r>
            <a:r>
              <a:rPr lang="en-US">
                <a:solidFill>
                  <a:srgbClr val="008080"/>
                </a:solidFill>
              </a:rPr>
              <a:t>	</a:t>
            </a:r>
          </a:p>
        </p:txBody>
      </p:sp>
      <p:sp>
        <p:nvSpPr>
          <p:cNvPr id="1372164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4146550" cy="17399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void main(int argc, char **argv) {</a:t>
            </a:r>
          </a:p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	char buf[256]; </a:t>
            </a:r>
          </a:p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	sscanf(argv[0],”%s”, &amp;buf)</a:t>
            </a:r>
          </a:p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}</a:t>
            </a:r>
          </a:p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Buffer overflow if the input is more than</a:t>
            </a:r>
          </a:p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256 characters</a:t>
            </a:r>
          </a:p>
        </p:txBody>
      </p:sp>
      <p:sp>
        <p:nvSpPr>
          <p:cNvPr id="1372165" name="Text Box 5"/>
          <p:cNvSpPr txBox="1">
            <a:spLocks noChangeArrowheads="1"/>
          </p:cNvSpPr>
          <p:nvPr/>
        </p:nvSpPr>
        <p:spPr bwMode="auto">
          <a:xfrm>
            <a:off x="4953000" y="5105400"/>
            <a:ext cx="3716338" cy="91598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Better design</a:t>
            </a:r>
          </a:p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dst = (char *)malloc(strlen(src) +1);</a:t>
            </a:r>
          </a:p>
          <a:p>
            <a:r>
              <a:rPr lang="en-US">
                <a:solidFill>
                  <a:srgbClr val="008080"/>
                </a:solidFill>
                <a:latin typeface="CG Omega" pitchFamily="34" charset="0"/>
              </a:rPr>
              <a:t>strcpy(dst, src);</a:t>
            </a:r>
            <a:endParaRPr lang="en-US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G Omeg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Analysis</a:t>
            </a:r>
          </a:p>
        </p:txBody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078287"/>
          </a:xfrm>
        </p:spPr>
        <p:txBody>
          <a:bodyPr/>
          <a:lstStyle/>
          <a:p>
            <a:r>
              <a:rPr lang="en-US" sz="2800">
                <a:solidFill>
                  <a:schemeClr val="folHlink"/>
                </a:solidFill>
              </a:rPr>
              <a:t>Vulnerability or security flaw</a:t>
            </a:r>
            <a:r>
              <a:rPr lang="en-US" sz="2800"/>
              <a:t>: specific failures of security controls (procedures, technology or management)</a:t>
            </a:r>
          </a:p>
          <a:p>
            <a:pPr lvl="1"/>
            <a:r>
              <a:rPr lang="en-US" sz="2400"/>
              <a:t>Errors in code</a:t>
            </a:r>
          </a:p>
          <a:p>
            <a:pPr lvl="1"/>
            <a:r>
              <a:rPr lang="en-US" sz="2400"/>
              <a:t>Human violators</a:t>
            </a:r>
          </a:p>
          <a:p>
            <a:pPr lvl="1"/>
            <a:r>
              <a:rPr lang="en-US" sz="2400"/>
              <a:t>Mismatch between assumptions</a:t>
            </a:r>
          </a:p>
          <a:p>
            <a:r>
              <a:rPr lang="en-US" sz="2800">
                <a:solidFill>
                  <a:schemeClr val="folHlink"/>
                </a:solidFill>
              </a:rPr>
              <a:t>Exploit</a:t>
            </a:r>
            <a:r>
              <a:rPr lang="en-US" sz="2800"/>
              <a:t>:  Use of vulnerability to violate policy</a:t>
            </a:r>
          </a:p>
          <a:p>
            <a:r>
              <a:rPr lang="en-US" sz="2800">
                <a:solidFill>
                  <a:schemeClr val="folHlink"/>
                </a:solidFill>
              </a:rPr>
              <a:t>Attacker</a:t>
            </a:r>
            <a:r>
              <a:rPr lang="en-US" sz="2800"/>
              <a:t>: Attempts to exploit the vulnerability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Techniques for Detecting </a:t>
            </a:r>
            <a:br>
              <a:rPr lang="en-US"/>
            </a:br>
            <a:r>
              <a:rPr lang="en-US"/>
              <a:t>Vulnerabilities</a:t>
            </a:r>
          </a:p>
        </p:txBody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 sz="2800"/>
              <a:t>System Verification</a:t>
            </a:r>
          </a:p>
          <a:p>
            <a:pPr lvl="1"/>
            <a:r>
              <a:rPr lang="en-US" sz="2400"/>
              <a:t>Determine preconditions, post-conditions</a:t>
            </a:r>
          </a:p>
          <a:p>
            <a:pPr lvl="1"/>
            <a:r>
              <a:rPr lang="en-US" sz="2400"/>
              <a:t>Validate that system ensures post-conditions given preconditions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Can prove the absence of vulnerabilities</a:t>
            </a:r>
          </a:p>
          <a:p>
            <a:r>
              <a:rPr lang="en-US" sz="2800"/>
              <a:t>Penetration testing</a:t>
            </a:r>
          </a:p>
          <a:p>
            <a:pPr lvl="1"/>
            <a:r>
              <a:rPr lang="en-US" sz="2400"/>
              <a:t>Start with system/environment characteristics</a:t>
            </a:r>
          </a:p>
          <a:p>
            <a:pPr lvl="1"/>
            <a:r>
              <a:rPr lang="en-US" sz="2400"/>
              <a:t>Try to find vulnerabilities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Can not prove the absence of vulnerabilities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Verification</a:t>
            </a:r>
          </a:p>
        </p:txBody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What are the problems?</a:t>
            </a:r>
          </a:p>
          <a:p>
            <a:pPr lvl="1"/>
            <a:r>
              <a:rPr lang="en-US"/>
              <a:t>Invalid assumptions</a:t>
            </a:r>
          </a:p>
          <a:p>
            <a:pPr lvl="1"/>
            <a:r>
              <a:rPr lang="en-US"/>
              <a:t>Limited view of system</a:t>
            </a:r>
          </a:p>
          <a:p>
            <a:pPr lvl="1"/>
            <a:r>
              <a:rPr lang="en-US"/>
              <a:t>Still an inexact science</a:t>
            </a:r>
          </a:p>
          <a:p>
            <a:pPr lvl="1"/>
            <a:r>
              <a:rPr lang="en-US"/>
              <a:t>External environmental factors</a:t>
            </a:r>
          </a:p>
          <a:p>
            <a:pPr lvl="1"/>
            <a:r>
              <a:rPr lang="en-US"/>
              <a:t>Incorrect configuration, maintenance and operation of the program or system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Penetration Testing</a:t>
            </a:r>
          </a:p>
        </p:txBody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2209800"/>
            <a:ext cx="8193087" cy="4154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Test strengths of security controls of the complete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Attempt to violate stated policy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Works on in-place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Framework for evaluating results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Examines procedural, operational and technological controls</a:t>
            </a:r>
          </a:p>
          <a:p>
            <a:pPr>
              <a:lnSpc>
                <a:spcPct val="90000"/>
              </a:lnSpc>
            </a:pPr>
            <a:r>
              <a:rPr lang="en-US" sz="2400"/>
              <a:t>Typical approach: </a:t>
            </a:r>
            <a:r>
              <a:rPr lang="en-US" sz="2400">
                <a:solidFill>
                  <a:schemeClr val="tx2"/>
                </a:solidFill>
              </a:rPr>
              <a:t>Red Team, Blue Team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Red team attempts to discover vulnerabilities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Blue team simulates normal administration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Detect attack, respond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White team injects workload, captures results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Types/layers of Penetration Testing</a:t>
            </a:r>
          </a:p>
        </p:txBody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383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Black Box (External Attacker)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External attacker has no knowledge of target system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Attacks often build on human element – Social Engineering</a:t>
            </a:r>
          </a:p>
          <a:p>
            <a:pPr>
              <a:lnSpc>
                <a:spcPct val="80000"/>
              </a:lnSpc>
            </a:pPr>
            <a:r>
              <a:rPr lang="en-US" sz="2800"/>
              <a:t>System access provided (External Attacker)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Red team provided with limited access to system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Models external attack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Goal is to gain normal or elevated access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Then violate policy</a:t>
            </a:r>
          </a:p>
          <a:p>
            <a:pPr>
              <a:lnSpc>
                <a:spcPct val="80000"/>
              </a:lnSpc>
            </a:pPr>
            <a:r>
              <a:rPr lang="en-US" sz="2800"/>
              <a:t>Internal attacker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Red team provided with authorized user access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Goal is to elevate privilege / violate policy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Team Approach</a:t>
            </a:r>
            <a:br>
              <a:rPr lang="en-US"/>
            </a:br>
            <a:r>
              <a:rPr lang="en-US"/>
              <a:t>Flaw Hypothesis Methodology:</a:t>
            </a:r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5105400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Information gathering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Examine design, environment, system functionality</a:t>
            </a:r>
          </a:p>
          <a:p>
            <a:pPr>
              <a:lnSpc>
                <a:spcPct val="90000"/>
              </a:lnSpc>
            </a:pPr>
            <a:r>
              <a:rPr lang="en-US" sz="2400"/>
              <a:t>Flaw hypothesis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Predict likely vulnerabilities</a:t>
            </a:r>
          </a:p>
          <a:p>
            <a:pPr>
              <a:lnSpc>
                <a:spcPct val="90000"/>
              </a:lnSpc>
            </a:pPr>
            <a:r>
              <a:rPr lang="en-US" sz="2400"/>
              <a:t>Flaw testing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Determine where vulnerabilities exist</a:t>
            </a:r>
          </a:p>
          <a:p>
            <a:pPr>
              <a:lnSpc>
                <a:spcPct val="90000"/>
              </a:lnSpc>
            </a:pPr>
            <a:r>
              <a:rPr lang="en-US" sz="2400"/>
              <a:t>Flaw generalization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Attempt to broaden discovered flaws</a:t>
            </a:r>
          </a:p>
          <a:p>
            <a:pPr>
              <a:lnSpc>
                <a:spcPct val="90000"/>
              </a:lnSpc>
            </a:pPr>
            <a:r>
              <a:rPr lang="en-US" sz="2400"/>
              <a:t>Flaw elimination (often not included)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Suggest means to eliminate flaw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1552388" name="Text Box 4"/>
          <p:cNvSpPr txBox="1">
            <a:spLocks noChangeArrowheads="1"/>
          </p:cNvSpPr>
          <p:nvPr/>
        </p:nvSpPr>
        <p:spPr bwMode="auto">
          <a:xfrm>
            <a:off x="6858000" y="3733800"/>
            <a:ext cx="1670050" cy="581025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F5F271"/>
                </a:solidFill>
              </a:rPr>
              <a:t>Refine with new</a:t>
            </a:r>
          </a:p>
          <a:p>
            <a:pPr algn="ctr"/>
            <a:r>
              <a:rPr lang="en-US" sz="1600">
                <a:solidFill>
                  <a:srgbClr val="F5F271"/>
                </a:solidFill>
              </a:rPr>
              <a:t>understanding</a:t>
            </a:r>
          </a:p>
        </p:txBody>
      </p:sp>
      <p:sp>
        <p:nvSpPr>
          <p:cNvPr id="1552389" name="Text Box 5"/>
          <p:cNvSpPr txBox="1">
            <a:spLocks noChangeArrowheads="1"/>
          </p:cNvSpPr>
          <p:nvPr/>
        </p:nvSpPr>
        <p:spPr bwMode="auto">
          <a:xfrm>
            <a:off x="6096000" y="2895600"/>
            <a:ext cx="1136650" cy="581025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F5F271"/>
                </a:solidFill>
              </a:rPr>
              <a:t>Flaw does </a:t>
            </a:r>
          </a:p>
          <a:p>
            <a:pPr algn="ctr"/>
            <a:r>
              <a:rPr lang="en-US" sz="1600">
                <a:solidFill>
                  <a:srgbClr val="F5F271"/>
                </a:solidFill>
              </a:rPr>
              <a:t>Not exist</a:t>
            </a:r>
          </a:p>
        </p:txBody>
      </p:sp>
      <p:sp>
        <p:nvSpPr>
          <p:cNvPr id="1552390" name="Line 6"/>
          <p:cNvSpPr>
            <a:spLocks noChangeShapeType="1"/>
          </p:cNvSpPr>
          <p:nvPr/>
        </p:nvSpPr>
        <p:spPr bwMode="auto">
          <a:xfrm flipH="1">
            <a:off x="5867400" y="2667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2391" name="Line 7"/>
          <p:cNvSpPr>
            <a:spLocks noChangeShapeType="1"/>
          </p:cNvSpPr>
          <p:nvPr/>
        </p:nvSpPr>
        <p:spPr bwMode="auto">
          <a:xfrm flipH="1">
            <a:off x="5867400" y="2819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2392" name="Line 8"/>
          <p:cNvSpPr>
            <a:spLocks noChangeShapeType="1"/>
          </p:cNvSpPr>
          <p:nvPr/>
        </p:nvSpPr>
        <p:spPr bwMode="auto">
          <a:xfrm flipV="1">
            <a:off x="7772400" y="2819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2393" name="Line 9"/>
          <p:cNvSpPr>
            <a:spLocks noChangeShapeType="1"/>
          </p:cNvSpPr>
          <p:nvPr/>
        </p:nvSpPr>
        <p:spPr bwMode="auto">
          <a:xfrm>
            <a:off x="58674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2394" name="Line 10"/>
          <p:cNvSpPr>
            <a:spLocks noChangeShapeType="1"/>
          </p:cNvSpPr>
          <p:nvPr/>
        </p:nvSpPr>
        <p:spPr bwMode="auto">
          <a:xfrm>
            <a:off x="5867400" y="4419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2395" name="Line 11"/>
          <p:cNvSpPr>
            <a:spLocks noChangeShapeType="1"/>
          </p:cNvSpPr>
          <p:nvPr/>
        </p:nvSpPr>
        <p:spPr bwMode="auto">
          <a:xfrm flipV="1">
            <a:off x="8915400" y="2667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</a:t>
            </a:r>
            <a:br>
              <a:rPr lang="en-US"/>
            </a:br>
            <a:r>
              <a:rPr lang="en-US"/>
              <a:t>Penetration Testing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Nonrigorous</a:t>
            </a:r>
          </a:p>
          <a:p>
            <a:pPr lvl="1"/>
            <a:r>
              <a:rPr lang="en-US"/>
              <a:t>Dependent on insight (and whim) of testers</a:t>
            </a:r>
          </a:p>
          <a:p>
            <a:pPr lvl="1"/>
            <a:r>
              <a:rPr lang="en-US"/>
              <a:t>No good way of evaluating when “complete”</a:t>
            </a:r>
          </a:p>
          <a:p>
            <a:r>
              <a:rPr lang="en-US"/>
              <a:t>How do we make it systematic?</a:t>
            </a:r>
          </a:p>
          <a:p>
            <a:pPr lvl="1"/>
            <a:r>
              <a:rPr lang="en-US"/>
              <a:t>Try all classes of likely flaws</a:t>
            </a:r>
          </a:p>
          <a:p>
            <a:pPr lvl="1"/>
            <a:r>
              <a:rPr lang="en-US"/>
              <a:t>But what are these?</a:t>
            </a:r>
          </a:p>
          <a:p>
            <a:r>
              <a:rPr lang="en-US"/>
              <a:t>Vulnerability Classification!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Words>1155</Words>
  <Application>Microsoft Office PowerPoint</Application>
  <PresentationFormat>On-screen Show (4:3)</PresentationFormat>
  <Paragraphs>290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Tahoma</vt:lpstr>
      <vt:lpstr>Wingdings</vt:lpstr>
      <vt:lpstr>Times New Roman</vt:lpstr>
      <vt:lpstr>CG Omega</vt:lpstr>
      <vt:lpstr>Symbol</vt:lpstr>
      <vt:lpstr>Courier</vt:lpstr>
      <vt:lpstr>Times</vt:lpstr>
      <vt:lpstr>Blends</vt:lpstr>
      <vt:lpstr>CIS 5600 Information Security Management</vt:lpstr>
      <vt:lpstr>Slide 2</vt:lpstr>
      <vt:lpstr>Vulnerability Analysis</vt:lpstr>
      <vt:lpstr>Techniques for Detecting  Vulnerabilities</vt:lpstr>
      <vt:lpstr>System Verification</vt:lpstr>
      <vt:lpstr>Penetration Testing</vt:lpstr>
      <vt:lpstr>Types/layers of Penetration Testing</vt:lpstr>
      <vt:lpstr>Red Team Approach Flaw Hypothesis Methodology:</vt:lpstr>
      <vt:lpstr>Problems with Penetration Testing</vt:lpstr>
      <vt:lpstr>Vulnerability Classification</vt:lpstr>
      <vt:lpstr>Example flaw:  xterm log</vt:lpstr>
      <vt:lpstr>Example:  Finger Daemon (exploited by Morris worm)</vt:lpstr>
      <vt:lpstr>Vulnerability Classification: Generalize</vt:lpstr>
      <vt:lpstr>RISOS:Research Into Secure Operating  Systems (Seven Classes)</vt:lpstr>
      <vt:lpstr>Protection Analysis Model  Classes</vt:lpstr>
      <vt:lpstr>PA flaw classes</vt:lpstr>
      <vt:lpstr>PA analysis procedure</vt:lpstr>
      <vt:lpstr>NRL Taxonomy</vt:lpstr>
      <vt:lpstr>NRL Taxonomy (Genesis)</vt:lpstr>
      <vt:lpstr>NRL Taxonomy: Time</vt:lpstr>
      <vt:lpstr>NRL Taxonomy: Location</vt:lpstr>
      <vt:lpstr>Aslam’s Model</vt:lpstr>
      <vt:lpstr>Common Vulnerabilities and Exposures (cve.mitre.org)</vt:lpstr>
      <vt:lpstr>Buffer Overflow</vt:lpstr>
      <vt:lpstr>Buffer Overflow</vt:lpstr>
    </vt:vector>
  </TitlesOfParts>
  <Company>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TEL2813/IS2820  Security Management</dc:title>
  <dc:creator>jjoshi</dc:creator>
  <cp:lastModifiedBy>Jeremy T. Lanman</cp:lastModifiedBy>
  <cp:revision>54</cp:revision>
  <dcterms:created xsi:type="dcterms:W3CDTF">2005-01-06T13:14:00Z</dcterms:created>
  <dcterms:modified xsi:type="dcterms:W3CDTF">2015-09-23T02:16:14Z</dcterms:modified>
</cp:coreProperties>
</file>