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7"/>
  </p:notesMasterIdLst>
  <p:handoutMasterIdLst>
    <p:handoutMasterId r:id="rId48"/>
  </p:handoutMasterIdLst>
  <p:sldIdLst>
    <p:sldId id="581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1" r:id="rId13"/>
    <p:sldId id="542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9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 autoAdjust="0"/>
    <p:restoredTop sz="74862" autoAdjust="0"/>
  </p:normalViewPr>
  <p:slideViewPr>
    <p:cSldViewPr>
      <p:cViewPr>
        <p:scale>
          <a:sx n="110" d="100"/>
          <a:sy n="110" d="100"/>
        </p:scale>
        <p:origin x="-29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1110C91-CF6F-48AE-BA5E-9CFCD7CB4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7E0691-DC12-4033-8EFF-5C083D120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88068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September 16, 2014</a:t>
            </a:r>
          </a:p>
        </p:txBody>
      </p:sp>
      <p:sp>
        <p:nvSpPr>
          <p:cNvPr id="88069" name="Footer Placeholder 9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Lecture 1</a:t>
            </a:r>
          </a:p>
        </p:txBody>
      </p:sp>
      <p:sp>
        <p:nvSpPr>
          <p:cNvPr id="88070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 477</a:t>
            </a:r>
          </a:p>
        </p:txBody>
      </p:sp>
      <p:sp>
        <p:nvSpPr>
          <p:cNvPr id="88071" name="Slide Number Placeholder 8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53C9-3AFC-4D80-B15D-9D4C0BB25142}" type="slidenum">
              <a:rPr lang="en-US">
                <a:latin typeface="Arial" pitchFamily="34" charset="0"/>
                <a:ea typeface="MS PGothic" pitchFamily="34" charset="-128"/>
              </a:rPr>
              <a:pPr/>
              <a:t>1</a:t>
            </a:fld>
            <a:r>
              <a:rPr lang="en-US">
                <a:latin typeface="Arial" pitchFamily="34" charset="0"/>
                <a:ea typeface="MS PGothic" pitchFamily="34" charset="-128"/>
              </a:rPr>
              <a:t> of 81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46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47046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7046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6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047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7047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7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047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04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04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7047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7047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704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98B1A3-978D-45A0-A427-C7E64F51C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DD7C2-FFB3-4B07-8A67-5A9D15AF1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5846C-7807-42AE-89BB-0BAB775A2A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7387B6-50B5-4DE5-A2AD-B0AC4D1D2D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E142C2-20A0-45F3-8D93-435B0A43B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58DBEC-B830-47E7-8994-F7DC1CC9B5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CA22BC-F534-4CE2-B774-49C572C12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23217-7515-4F52-AEC9-715649CF90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50E81-187B-4662-A2C8-6128C0375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5A13A-5954-4656-B2DD-FEBF162924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0A585-688C-4FEF-82FD-F58810AF9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9C59B-245E-419F-B3DF-4C9F80022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A6CC-51CB-499A-8D6C-3B722D746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D10A1-B82A-4FC7-8A0E-95E1DEA0E9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BA8C0-E01E-43FD-A10D-11FE8A21A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694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94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694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694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A3324A3-7B47-49BE-B871-48C196102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8610600" cy="12334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CIS 5600</a:t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Information Security Management</a:t>
            </a:r>
            <a:endParaRPr 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6975" y="3757613"/>
            <a:ext cx="6704013" cy="1998662"/>
          </a:xfrm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Dr. Jeremy Lanman, Adjunct Professor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jlanman@fit.edu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Office: Virtual</a:t>
            </a:r>
          </a:p>
          <a:p>
            <a:pPr eaLnBrk="1" hangingPunct="1">
              <a:buFont typeface="Times" pitchFamily="-128" charset="0"/>
              <a:buNone/>
            </a:pPr>
            <a:r>
              <a:rPr lang="en-US" sz="2000" i="1" smtClean="0"/>
              <a:t>Office Hours: By arrangement</a:t>
            </a:r>
            <a:endParaRPr lang="en-US" sz="2000" i="1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Analyzer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30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Analyzes one or more logs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Logs may come from multiple systems, or a single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lead to changes in logging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lead to a report of an event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Using </a:t>
            </a:r>
            <a:r>
              <a:rPr lang="en-US" sz="2000" i="1"/>
              <a:t>swatch</a:t>
            </a:r>
            <a:r>
              <a:rPr lang="en-US" sz="2000"/>
              <a:t> to find instances of </a:t>
            </a:r>
            <a:r>
              <a:rPr lang="en-US" sz="2000" i="1"/>
              <a:t>telnet </a:t>
            </a:r>
            <a:r>
              <a:rPr lang="en-US" sz="2000"/>
              <a:t>from </a:t>
            </a:r>
            <a:r>
              <a:rPr lang="en-US" sz="2000" i="1"/>
              <a:t>tcpd</a:t>
            </a:r>
            <a:r>
              <a:rPr lang="en-US" sz="2000"/>
              <a:t> logs: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	/telnet/&amp;!/localhost/&amp;!/*.site.com/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Query set overlap control in databases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too much overlap between current query and past queries, do not answer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Intrusion detection analysis engine (director)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Takes data from sensors and determines if an intrusion is occurring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Notifier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en-US"/>
              <a:t>Informs analyst, other entities of results of analysis</a:t>
            </a:r>
          </a:p>
          <a:p>
            <a:r>
              <a:rPr lang="en-US"/>
              <a:t>May reconfigure logging and/or analysis on basis of results</a:t>
            </a:r>
          </a:p>
          <a:p>
            <a:r>
              <a:rPr lang="en-US"/>
              <a:t>May take some action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an Audit System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Essential component of security mechanisms</a:t>
            </a:r>
          </a:p>
          <a:p>
            <a:pPr>
              <a:lnSpc>
                <a:spcPct val="90000"/>
              </a:lnSpc>
            </a:pPr>
            <a:r>
              <a:rPr lang="en-US"/>
              <a:t>Goals determine what is logged </a:t>
            </a:r>
          </a:p>
          <a:p>
            <a:pPr lvl="1">
              <a:lnSpc>
                <a:spcPct val="90000"/>
              </a:lnSpc>
            </a:pPr>
            <a:r>
              <a:rPr lang="en-US"/>
              <a:t>Idea: auditors want to detect violations of policy, which provides a set of constraints that the set of possible actions must satisfy</a:t>
            </a:r>
          </a:p>
          <a:p>
            <a:pPr lvl="1">
              <a:lnSpc>
                <a:spcPct val="90000"/>
              </a:lnSpc>
            </a:pPr>
            <a:r>
              <a:rPr lang="en-US"/>
              <a:t>So, audit functions that may violate the constraints</a:t>
            </a:r>
          </a:p>
          <a:p>
            <a:pPr>
              <a:lnSpc>
                <a:spcPct val="90000"/>
              </a:lnSpc>
            </a:pPr>
            <a:r>
              <a:rPr lang="en-US"/>
              <a:t>Constraint pi : action        condition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587204" name="Line 4"/>
          <p:cNvSpPr>
            <a:spLocks noChangeShapeType="1"/>
          </p:cNvSpPr>
          <p:nvPr/>
        </p:nvSpPr>
        <p:spPr bwMode="auto">
          <a:xfrm>
            <a:off x="5029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Bell-LaPadula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 sz="2800"/>
              <a:t>Simple security condition and *-property</a:t>
            </a:r>
          </a:p>
          <a:p>
            <a:pPr lvl="1"/>
            <a:r>
              <a:rPr lang="en-US" sz="2400"/>
              <a:t>S reads O     L(S) ≥ L(O)</a:t>
            </a:r>
          </a:p>
          <a:p>
            <a:pPr lvl="1"/>
            <a:r>
              <a:rPr lang="en-US" sz="2400"/>
              <a:t>S writes O     L(S) ≤ L(O)</a:t>
            </a:r>
          </a:p>
          <a:p>
            <a:pPr lvl="1"/>
            <a:r>
              <a:rPr lang="en-US" sz="2400"/>
              <a:t>To check for violations, on each read and write, must log L(S), L(O), action (read, write), and result (success, failure)</a:t>
            </a:r>
          </a:p>
          <a:p>
            <a:pPr lvl="1"/>
            <a:r>
              <a:rPr lang="en-US" sz="2400"/>
              <a:t>Note: need not record S, O!</a:t>
            </a:r>
          </a:p>
          <a:p>
            <a:pPr lvl="2"/>
            <a:r>
              <a:rPr lang="en-US" sz="2000"/>
              <a:t>In practice, done to identify the object of the (attempted) violation and the user attempting the violation</a:t>
            </a:r>
          </a:p>
          <a:p>
            <a:pPr lvl="1"/>
            <a:endParaRPr lang="en-US" sz="2400"/>
          </a:p>
        </p:txBody>
      </p:sp>
      <p:sp>
        <p:nvSpPr>
          <p:cNvPr id="1588228" name="Line 4"/>
          <p:cNvSpPr>
            <a:spLocks noChangeShapeType="1"/>
          </p:cNvSpPr>
          <p:nvPr/>
        </p:nvSpPr>
        <p:spPr bwMode="auto">
          <a:xfrm>
            <a:off x="30480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8229" name="Line 5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Show non-security or find violations?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Former requires logging initial state as well as changes</a:t>
            </a:r>
          </a:p>
          <a:p>
            <a:pPr>
              <a:lnSpc>
                <a:spcPct val="90000"/>
              </a:lnSpc>
            </a:pPr>
            <a:r>
              <a:rPr lang="en-US" sz="2800"/>
              <a:t>Defining violations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“write” include “append” and “create directory”?</a:t>
            </a:r>
          </a:p>
          <a:p>
            <a:pPr>
              <a:lnSpc>
                <a:spcPct val="90000"/>
              </a:lnSpc>
            </a:pPr>
            <a:r>
              <a:rPr lang="en-US" sz="2800"/>
              <a:t>Multiple names for one object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Logging goes by object and not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Representations can affect this (if you read raw disks, you’re reading files; can your auditing system determine which file?)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Syntactic Issues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8077200" cy="4191000"/>
          </a:xfrm>
        </p:spPr>
        <p:txBody>
          <a:bodyPr/>
          <a:lstStyle/>
          <a:p>
            <a:r>
              <a:rPr lang="en-US"/>
              <a:t>Data that is logged may be ambiguous</a:t>
            </a:r>
          </a:p>
          <a:p>
            <a:pPr lvl="1"/>
            <a:r>
              <a:rPr lang="en-US"/>
              <a:t>BSM: two optional text fields followed by two mandatory text fields</a:t>
            </a:r>
          </a:p>
          <a:p>
            <a:pPr lvl="1"/>
            <a:r>
              <a:rPr lang="en-US"/>
              <a:t>If three fields, which of the optional fields is omitted?</a:t>
            </a:r>
          </a:p>
          <a:p>
            <a:r>
              <a:rPr lang="en-US"/>
              <a:t>Solution: use grammar to ensure well-defined syntax of log files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Grammar</a:t>
            </a:r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entry	: date host prog [ bad ] user [ “from” host ] “to” user “on” tty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date	: daytime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host	: string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prog	: string “:”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bad	: “FAILED”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user	: string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tty		: “/dev/” string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Log file entry format defined unambiguously</a:t>
            </a:r>
          </a:p>
          <a:p>
            <a:pPr>
              <a:lnSpc>
                <a:spcPct val="80000"/>
              </a:lnSpc>
            </a:pPr>
            <a:r>
              <a:rPr lang="en-US" sz="2000"/>
              <a:t>Audit mechanism could scan, interpret entries without confusion</a:t>
            </a:r>
            <a:endParaRPr lang="en-US" sz="2000">
              <a:latin typeface="Courier" pitchFamily="49" charset="0"/>
            </a:endParaRP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Syntactic Issues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Context</a:t>
            </a:r>
          </a:p>
          <a:p>
            <a:pPr lvl="1">
              <a:lnSpc>
                <a:spcPct val="90000"/>
              </a:lnSpc>
            </a:pPr>
            <a:r>
              <a:rPr lang="en-US"/>
              <a:t>Unknown user uses anonymous </a:t>
            </a:r>
            <a:r>
              <a:rPr lang="en-US" i="1"/>
              <a:t>ftp</a:t>
            </a:r>
            <a:r>
              <a:rPr lang="en-US"/>
              <a:t> to retrieve file “/etc/passwd”</a:t>
            </a:r>
          </a:p>
          <a:p>
            <a:pPr lvl="1">
              <a:lnSpc>
                <a:spcPct val="90000"/>
              </a:lnSpc>
            </a:pPr>
            <a:r>
              <a:rPr lang="en-US"/>
              <a:t>Logged as such</a:t>
            </a:r>
          </a:p>
          <a:p>
            <a:pPr lvl="1">
              <a:lnSpc>
                <a:spcPct val="90000"/>
              </a:lnSpc>
            </a:pPr>
            <a:r>
              <a:rPr lang="en-US"/>
              <a:t>Problem: </a:t>
            </a:r>
            <a:r>
              <a:rPr lang="en-US" i="1"/>
              <a:t>which</a:t>
            </a:r>
            <a:r>
              <a:rPr lang="en-US"/>
              <a:t> /etc/passwd file?</a:t>
            </a:r>
          </a:p>
          <a:p>
            <a:pPr lvl="2">
              <a:lnSpc>
                <a:spcPct val="90000"/>
              </a:lnSpc>
            </a:pPr>
            <a:r>
              <a:rPr lang="en-US"/>
              <a:t>One in system /etc directory</a:t>
            </a:r>
          </a:p>
          <a:p>
            <a:pPr lvl="2">
              <a:lnSpc>
                <a:spcPct val="90000"/>
              </a:lnSpc>
            </a:pPr>
            <a:r>
              <a:rPr lang="en-US"/>
              <a:t>One in anonymous </a:t>
            </a:r>
            <a:r>
              <a:rPr lang="en-US" i="1"/>
              <a:t>ftp</a:t>
            </a:r>
            <a:r>
              <a:rPr lang="en-US"/>
              <a:t> directory /var/ftp/etc, and as </a:t>
            </a:r>
            <a:r>
              <a:rPr lang="en-US" i="1"/>
              <a:t>ftp</a:t>
            </a:r>
            <a:r>
              <a:rPr lang="en-US"/>
              <a:t> thinks /var/ftp is the root directory, /etc/passwd refers to /var/ftp/etc/passwd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Sanitization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/>
              <a:t>U</a:t>
            </a:r>
            <a:r>
              <a:rPr lang="en-US" sz="2800"/>
              <a:t> set of users, </a:t>
            </a:r>
            <a:r>
              <a:rPr lang="en-US" sz="2800" i="1"/>
              <a:t>P</a:t>
            </a:r>
            <a:r>
              <a:rPr lang="en-US" sz="2800"/>
              <a:t> policy defining set of information </a:t>
            </a:r>
            <a:r>
              <a:rPr lang="en-US" sz="2800" i="1"/>
              <a:t>C</a:t>
            </a:r>
            <a:r>
              <a:rPr lang="en-US" sz="2800"/>
              <a:t>(</a:t>
            </a:r>
            <a:r>
              <a:rPr lang="en-US" sz="2800" i="1"/>
              <a:t>U</a:t>
            </a:r>
            <a:r>
              <a:rPr lang="en-US" sz="2800"/>
              <a:t>) that </a:t>
            </a:r>
            <a:r>
              <a:rPr lang="en-US" sz="2800" i="1"/>
              <a:t>U</a:t>
            </a:r>
            <a:r>
              <a:rPr lang="en-US" sz="2800"/>
              <a:t> cannot see; log sanitized when all information in </a:t>
            </a:r>
            <a:r>
              <a:rPr lang="en-US" sz="2800" i="1"/>
              <a:t>C</a:t>
            </a:r>
            <a:r>
              <a:rPr lang="en-US" sz="2800"/>
              <a:t>(</a:t>
            </a:r>
            <a:r>
              <a:rPr lang="en-US" sz="2800" i="1"/>
              <a:t>U</a:t>
            </a:r>
            <a:r>
              <a:rPr lang="en-US" sz="2800"/>
              <a:t>) deleted from log</a:t>
            </a:r>
          </a:p>
          <a:p>
            <a:pPr>
              <a:lnSpc>
                <a:spcPct val="80000"/>
              </a:lnSpc>
            </a:pPr>
            <a:r>
              <a:rPr lang="en-US" sz="2800"/>
              <a:t>Two types of </a:t>
            </a:r>
            <a:r>
              <a:rPr lang="en-US" sz="2800" i="1"/>
              <a:t>P</a:t>
            </a: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500" i="1"/>
              <a:t>C</a:t>
            </a:r>
            <a:r>
              <a:rPr lang="en-US" sz="2500"/>
              <a:t>(</a:t>
            </a:r>
            <a:r>
              <a:rPr lang="en-US" sz="2500" i="1"/>
              <a:t>U</a:t>
            </a:r>
            <a:r>
              <a:rPr lang="en-US" sz="2500"/>
              <a:t>) can’t leave site</a:t>
            </a:r>
          </a:p>
          <a:p>
            <a:pPr lvl="2">
              <a:lnSpc>
                <a:spcPct val="80000"/>
              </a:lnSpc>
            </a:pPr>
            <a:r>
              <a:rPr lang="en-US" sz="1900"/>
              <a:t>People inside site are trusted and information not sensitive to them</a:t>
            </a:r>
          </a:p>
          <a:p>
            <a:pPr lvl="1">
              <a:lnSpc>
                <a:spcPct val="80000"/>
              </a:lnSpc>
            </a:pPr>
            <a:r>
              <a:rPr lang="en-US" sz="2500" i="1"/>
              <a:t>C</a:t>
            </a:r>
            <a:r>
              <a:rPr lang="en-US" sz="2500"/>
              <a:t>(</a:t>
            </a:r>
            <a:r>
              <a:rPr lang="en-US" sz="2500" i="1"/>
              <a:t>U</a:t>
            </a:r>
            <a:r>
              <a:rPr lang="en-US" sz="2500"/>
              <a:t>) can’t leave system</a:t>
            </a:r>
          </a:p>
          <a:p>
            <a:pPr lvl="2">
              <a:lnSpc>
                <a:spcPct val="80000"/>
              </a:lnSpc>
            </a:pPr>
            <a:r>
              <a:rPr lang="en-US" sz="1900"/>
              <a:t>People inside site not trusted or (more commonly) information sensitive to them</a:t>
            </a:r>
          </a:p>
          <a:p>
            <a:pPr lvl="2">
              <a:lnSpc>
                <a:spcPct val="80000"/>
              </a:lnSpc>
            </a:pPr>
            <a:r>
              <a:rPr lang="en-US" sz="1900"/>
              <a:t>Don’t log this sensitive information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Organization</a:t>
            </a:r>
          </a:p>
        </p:txBody>
      </p:sp>
      <p:sp>
        <p:nvSpPr>
          <p:cNvPr id="159745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151313"/>
            <a:ext cx="8345488" cy="2173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Top prevents information from leaving site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Users’ privacy not protected from system administrators, other administrative personnel</a:t>
            </a:r>
          </a:p>
          <a:p>
            <a:pPr>
              <a:lnSpc>
                <a:spcPct val="90000"/>
              </a:lnSpc>
            </a:pPr>
            <a:r>
              <a:rPr lang="en-US" sz="2400"/>
              <a:t>Bottom prevents information from leaving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simply not recorded, or data scrambled before recording (Cryptography)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597451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1905000"/>
            <a:ext cx="6040438" cy="198120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endParaRPr lang="en-US"/>
          </a:p>
          <a:p>
            <a:r>
              <a:rPr lang="en-US" sz="4000"/>
              <a:t>Auditing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002087"/>
          </a:xfrm>
        </p:spPr>
        <p:txBody>
          <a:bodyPr/>
          <a:lstStyle/>
          <a:p>
            <a:r>
              <a:rPr lang="en-US" i="1"/>
              <a:t>Anonymizing sanitizer</a:t>
            </a:r>
            <a:r>
              <a:rPr lang="en-US"/>
              <a:t> cannot be undone</a:t>
            </a:r>
          </a:p>
          <a:p>
            <a:pPr lvl="1"/>
            <a:r>
              <a:rPr lang="en-US"/>
              <a:t>No way to recover data from this</a:t>
            </a:r>
          </a:p>
          <a:p>
            <a:r>
              <a:rPr lang="en-US" i="1"/>
              <a:t>Pseudonymizing sanitizer</a:t>
            </a:r>
            <a:r>
              <a:rPr lang="en-US"/>
              <a:t> can be undone</a:t>
            </a:r>
          </a:p>
          <a:p>
            <a:pPr lvl="1"/>
            <a:r>
              <a:rPr lang="en-US"/>
              <a:t>Original log can be reconstructed</a:t>
            </a:r>
          </a:p>
          <a:p>
            <a:r>
              <a:rPr lang="en-US"/>
              <a:t>Importance</a:t>
            </a:r>
          </a:p>
          <a:p>
            <a:pPr lvl="1"/>
            <a:r>
              <a:rPr lang="en-US"/>
              <a:t>Suppose security analysis requires access to information that was sanitized?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54487"/>
          </a:xfrm>
        </p:spPr>
        <p:txBody>
          <a:bodyPr/>
          <a:lstStyle/>
          <a:p>
            <a:r>
              <a:rPr lang="en-US"/>
              <a:t>Key: sanitization must preserve properties needed for security analysis</a:t>
            </a:r>
          </a:p>
          <a:p>
            <a:r>
              <a:rPr lang="en-US"/>
              <a:t>If new properties added (because analysis changes), may have to resanitize information</a:t>
            </a:r>
          </a:p>
          <a:p>
            <a:pPr lvl="1"/>
            <a:r>
              <a:rPr lang="en-US"/>
              <a:t>This </a:t>
            </a:r>
            <a:r>
              <a:rPr lang="en-US" i="1"/>
              <a:t>requires</a:t>
            </a:r>
            <a:r>
              <a:rPr lang="en-US"/>
              <a:t> pseudonymous sanitization or the original log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Company wants to keep its IP addresses secret, but wants a consultant to analyze logs for an address scanning attack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Connections to port 25 on IP addresses 10.163.5.10, 10.163.5.11, 10.163.5.12, 10.163.5.13, 10.163.5.14, 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Sanitize with random IP addresses</a:t>
            </a:r>
          </a:p>
          <a:p>
            <a:pPr lvl="2">
              <a:lnSpc>
                <a:spcPct val="80000"/>
              </a:lnSpc>
            </a:pPr>
            <a:r>
              <a:rPr lang="en-US"/>
              <a:t>Cannot see sweep through consecutive IP addresses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Sanitize with sequential IP addresses</a:t>
            </a:r>
          </a:p>
          <a:p>
            <a:pPr lvl="2">
              <a:lnSpc>
                <a:spcPct val="80000"/>
              </a:lnSpc>
            </a:pPr>
            <a:r>
              <a:rPr lang="en-US"/>
              <a:t>Can see sweep through consecutive IP addresses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of Pseudonyms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Devise set of pseudonyms to replace sensitive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Replace data with pseudonyms that preserve relationship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Maintain table mapping pseudonyms to data</a:t>
            </a:r>
          </a:p>
          <a:p>
            <a:pPr>
              <a:lnSpc>
                <a:spcPct val="90000"/>
              </a:lnSpc>
            </a:pPr>
            <a:r>
              <a:rPr lang="en-US" sz="2800"/>
              <a:t>Use random key to encipher sensitive datum and use secret sharing scheme to share key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when insiders cannot see unsanitized data, but outsiders (law enforcement) need to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(t, n) –threshold scheme: requires t out of n people to read data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Logging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Applications logs made by applications</a:t>
            </a:r>
          </a:p>
          <a:p>
            <a:pPr lvl="1"/>
            <a:r>
              <a:rPr lang="en-US"/>
              <a:t>Applications control what is logged</a:t>
            </a:r>
          </a:p>
          <a:p>
            <a:pPr lvl="1"/>
            <a:r>
              <a:rPr lang="en-US"/>
              <a:t>Typically use high-level abstractions such as:</a:t>
            </a:r>
          </a:p>
          <a:p>
            <a:pPr lvl="1" algn="ctr">
              <a:buFont typeface="Wingdings" pitchFamily="2" charset="2"/>
              <a:buNone/>
            </a:pPr>
            <a:r>
              <a:rPr lang="en-US" sz="2500"/>
              <a:t>su: bishop to root on /dev/ttyp0</a:t>
            </a:r>
            <a:endParaRPr lang="en-US"/>
          </a:p>
          <a:p>
            <a:pPr lvl="1"/>
            <a:r>
              <a:rPr lang="en-US"/>
              <a:t>Does not include detailed, system call level information such as results, parameters, etc.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Logging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Log system events such as kernel actions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Typically use low-level events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ktrace 	CALL	execve(0xbfbff0c0,0xbfbff5cc,0xbfbff5d8)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ktrace 	NAMI	"/usr/bin/su"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ktrace 	NAMI	"/usr/libexec/ld-elf.so.1"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su 	RET	xecve 0   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su  	CALL	 __sysctl(0xbfbff47c,0x2,0x2805c928,0xbfbff478,0,0)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su	RET	__sysctl 0 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su	CALL	mmap(0,0x8000,0x3,0x1002,0xffffffff,0,0,0)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su 	RET	mmap 671473664/0x2805e000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su  	CALL	geteuid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3876 su  	RET 	geteuid 0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Does not include high-level abstractions such as loading libraries (as above)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54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Differ in focus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Application logging focuses on application events, like failure to supply proper password, and the broad operation (what was the reason for the access attempt?)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System logging focuses on system events, like memory mapping or file accesses, and the underlying causes (why did access fail?)</a:t>
            </a:r>
          </a:p>
          <a:p>
            <a:pPr>
              <a:lnSpc>
                <a:spcPct val="80000"/>
              </a:lnSpc>
            </a:pPr>
            <a:r>
              <a:rPr lang="en-US" sz="2800"/>
              <a:t>System logs usually much bigger than application logs</a:t>
            </a:r>
          </a:p>
          <a:p>
            <a:pPr>
              <a:lnSpc>
                <a:spcPct val="80000"/>
              </a:lnSpc>
            </a:pPr>
            <a:r>
              <a:rPr lang="en-US" sz="2800"/>
              <a:t>Can do both, try to correlate them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/>
              <a:t>A posteriori</a:t>
            </a:r>
            <a:r>
              <a:rPr lang="en-US" sz="2800"/>
              <a:t> design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Need to design auditing mechanism for system not built with security in mind</a:t>
            </a:r>
          </a:p>
          <a:p>
            <a:pPr>
              <a:lnSpc>
                <a:spcPct val="80000"/>
              </a:lnSpc>
            </a:pPr>
            <a:r>
              <a:rPr lang="en-US" sz="2800"/>
              <a:t>Goal of auditing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Detect </a:t>
            </a:r>
            <a:r>
              <a:rPr lang="en-US" sz="2500" i="1"/>
              <a:t>any</a:t>
            </a:r>
            <a:r>
              <a:rPr lang="en-US" sz="2500"/>
              <a:t> violation of a stated policy</a:t>
            </a:r>
          </a:p>
          <a:p>
            <a:pPr lvl="2">
              <a:lnSpc>
                <a:spcPct val="80000"/>
              </a:lnSpc>
            </a:pPr>
            <a:r>
              <a:rPr lang="en-US" sz="2100"/>
              <a:t>Focus is on policy and actions designed to violate policy; specific actions may not be known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Detect actions </a:t>
            </a:r>
            <a:r>
              <a:rPr lang="en-US" sz="2500" i="1"/>
              <a:t>known</a:t>
            </a:r>
            <a:r>
              <a:rPr lang="en-US" sz="2500"/>
              <a:t> to be part of an attempt to breach security</a:t>
            </a:r>
          </a:p>
          <a:p>
            <a:pPr lvl="2">
              <a:lnSpc>
                <a:spcPct val="80000"/>
              </a:lnSpc>
            </a:pPr>
            <a:r>
              <a:rPr lang="en-US" sz="2100"/>
              <a:t>Focus on specific actions that have been determined to indicate attacks</a:t>
            </a:r>
            <a:endParaRPr lang="en-US" sz="2100" i="1"/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Detect Violations of Known Policy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Goal: does system enter a disallowed state?</a:t>
            </a:r>
          </a:p>
          <a:p>
            <a:r>
              <a:rPr lang="en-US"/>
              <a:t>Two forms</a:t>
            </a:r>
          </a:p>
          <a:p>
            <a:pPr lvl="1"/>
            <a:r>
              <a:rPr lang="en-US"/>
              <a:t>State-based auditing</a:t>
            </a:r>
          </a:p>
          <a:p>
            <a:pPr lvl="2"/>
            <a:r>
              <a:rPr lang="en-US"/>
              <a:t>Look at current state of system</a:t>
            </a:r>
          </a:p>
          <a:p>
            <a:pPr lvl="1"/>
            <a:r>
              <a:rPr lang="en-US"/>
              <a:t>Transition-based auditing</a:t>
            </a:r>
          </a:p>
          <a:p>
            <a:pPr lvl="2"/>
            <a:r>
              <a:rPr lang="en-US"/>
              <a:t>Look at actions that transition system from one state to another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State-Based Auditing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54487"/>
          </a:xfrm>
        </p:spPr>
        <p:txBody>
          <a:bodyPr/>
          <a:lstStyle/>
          <a:p>
            <a:r>
              <a:rPr lang="en-US"/>
              <a:t>Log information about state and determine if state is allowed</a:t>
            </a:r>
          </a:p>
          <a:p>
            <a:pPr lvl="1"/>
            <a:r>
              <a:rPr lang="en-US"/>
              <a:t>Assumption: you can get a snapshot of system state</a:t>
            </a:r>
          </a:p>
          <a:p>
            <a:pPr lvl="1"/>
            <a:r>
              <a:rPr lang="en-US"/>
              <a:t>Snapshot needs to be consistent</a:t>
            </a:r>
          </a:p>
          <a:p>
            <a:pPr lvl="1"/>
            <a:r>
              <a:rPr lang="en-US"/>
              <a:t>Non-distributed system needs to be quiescent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Auditing?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078287"/>
          </a:xfrm>
        </p:spPr>
        <p:txBody>
          <a:bodyPr/>
          <a:lstStyle/>
          <a:p>
            <a:r>
              <a:rPr lang="en-US"/>
              <a:t>Logging</a:t>
            </a:r>
          </a:p>
          <a:p>
            <a:pPr lvl="1"/>
            <a:r>
              <a:rPr lang="en-US"/>
              <a:t>Recording events or statistics to provide information about system use and performance</a:t>
            </a:r>
          </a:p>
          <a:p>
            <a:r>
              <a:rPr lang="en-US"/>
              <a:t>Auditing</a:t>
            </a:r>
          </a:p>
          <a:p>
            <a:pPr lvl="1"/>
            <a:r>
              <a:rPr lang="en-US"/>
              <a:t>Analysis of log records to present information about the system in a clear, understandable manner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r>
              <a:rPr lang="en-US" sz="2800"/>
              <a:t>File system auditing tools (e.g. tripwire)</a:t>
            </a:r>
          </a:p>
          <a:p>
            <a:pPr lvl="1"/>
            <a:r>
              <a:rPr lang="en-US" sz="2400"/>
              <a:t>Thought of as analyzing single state (snapshot)</a:t>
            </a:r>
          </a:p>
          <a:p>
            <a:pPr lvl="1"/>
            <a:r>
              <a:rPr lang="en-US" sz="2400"/>
              <a:t>In reality, analyze many slices of different state unless file system quiescent</a:t>
            </a:r>
          </a:p>
          <a:p>
            <a:pPr lvl="1"/>
            <a:r>
              <a:rPr lang="en-US" sz="2400"/>
              <a:t>Potential problem: if test at end depends on result of test at beginning, relevant parts of system state may have changed between the first test and the last</a:t>
            </a:r>
          </a:p>
          <a:p>
            <a:pPr lvl="2"/>
            <a:r>
              <a:rPr lang="en-US" sz="2000"/>
              <a:t>Classic TOCTTOU flaw (</a:t>
            </a:r>
            <a:r>
              <a:rPr lang="en-US" sz="2000">
                <a:solidFill>
                  <a:srgbClr val="008080"/>
                </a:solidFill>
              </a:rPr>
              <a:t>time to check to time of use</a:t>
            </a:r>
            <a:r>
              <a:rPr lang="en-US" sz="2000"/>
              <a:t>)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Transition-Based Auditing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Log information about action, and examine current state and proposed transition to determine if new state would be disallowed</a:t>
            </a:r>
          </a:p>
          <a:p>
            <a:pPr lvl="1">
              <a:lnSpc>
                <a:spcPct val="90000"/>
              </a:lnSpc>
            </a:pPr>
            <a:r>
              <a:rPr lang="en-US"/>
              <a:t>Note: just analyzing the transition may not be enough; you may need the initial state</a:t>
            </a:r>
          </a:p>
          <a:p>
            <a:pPr lvl="1">
              <a:lnSpc>
                <a:spcPct val="90000"/>
              </a:lnSpc>
            </a:pPr>
            <a:r>
              <a:rPr lang="en-US"/>
              <a:t>Tend to use this when specific transitions </a:t>
            </a:r>
            <a:r>
              <a:rPr lang="en-US" i="1"/>
              <a:t>always</a:t>
            </a:r>
            <a:r>
              <a:rPr lang="en-US"/>
              <a:t> require analysis (for example, change of privilege)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r>
              <a:rPr lang="en-US"/>
              <a:t>TCP access control mechanism intercepts TCP connections and checks against a list of connections to be blocked</a:t>
            </a:r>
          </a:p>
          <a:p>
            <a:pPr lvl="1"/>
            <a:r>
              <a:rPr lang="en-US"/>
              <a:t>Obtains IP address of source of connection</a:t>
            </a:r>
          </a:p>
          <a:p>
            <a:pPr lvl="1"/>
            <a:r>
              <a:rPr lang="en-US"/>
              <a:t>Logs IP address, port, and result (allowed/blocked) in log file</a:t>
            </a:r>
          </a:p>
          <a:p>
            <a:pPr lvl="1"/>
            <a:r>
              <a:rPr lang="en-US"/>
              <a:t>Purely transition-based (current state not analyzed at all)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Detect Known Violations of Policy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r>
              <a:rPr lang="en-US"/>
              <a:t>Goal: does a specific action and/or state that is known to violate security policy occur?</a:t>
            </a:r>
          </a:p>
          <a:p>
            <a:pPr lvl="1"/>
            <a:r>
              <a:rPr lang="en-US"/>
              <a:t>Assume that action </a:t>
            </a:r>
            <a:r>
              <a:rPr lang="en-US" i="1"/>
              <a:t>automatically</a:t>
            </a:r>
            <a:r>
              <a:rPr lang="en-US"/>
              <a:t> violates policy</a:t>
            </a:r>
          </a:p>
          <a:p>
            <a:pPr lvl="1"/>
            <a:r>
              <a:rPr lang="en-US"/>
              <a:t>Policy may be implicit, not explicit</a:t>
            </a:r>
          </a:p>
          <a:p>
            <a:pPr lvl="1"/>
            <a:r>
              <a:rPr lang="en-US"/>
              <a:t>Used to look for known attacks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189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sz="4000"/>
              <a:t>Scanning Tools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Scanning and Analysis Tools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Scanning and analysis tools can find vulnerabilities in systems, holes in security components, and other unsecured aspects of the network</a:t>
            </a:r>
          </a:p>
          <a:p>
            <a:pPr>
              <a:lnSpc>
                <a:spcPct val="80000"/>
              </a:lnSpc>
            </a:pPr>
            <a:r>
              <a:rPr lang="en-US" sz="2800"/>
              <a:t>Conscientious administrators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Will have several informational web sites bookmarked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Frequently browse for new vulnerabilities, recent conquests, and favorite assault techniques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Nothing wrong with using tools used by attackers to examine own defenses and search out areas of vulnerability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Scanning and Analysis Tools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30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Scanning tools collect the information that an attacker needs to succeed</a:t>
            </a:r>
          </a:p>
          <a:p>
            <a:pPr>
              <a:lnSpc>
                <a:spcPct val="90000"/>
              </a:lnSpc>
            </a:pPr>
            <a:r>
              <a:rPr lang="en-US" sz="2800"/>
              <a:t>Footprinting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Organized research of the Internet addresses owned or controlled by a target organization</a:t>
            </a:r>
          </a:p>
          <a:p>
            <a:pPr>
              <a:lnSpc>
                <a:spcPct val="90000"/>
              </a:lnSpc>
            </a:pPr>
            <a:r>
              <a:rPr lang="en-US" sz="2800"/>
              <a:t>Fingerprinting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Entails the systematic examination of all of the organization’s network addresses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Yields a detailed network analysis that reveals useful information about the targets of the planned attack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Scanners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Port </a:t>
            </a:r>
          </a:p>
          <a:p>
            <a:pPr lvl="1">
              <a:lnSpc>
                <a:spcPct val="90000"/>
              </a:lnSpc>
            </a:pPr>
            <a:r>
              <a:rPr lang="en-US"/>
              <a:t>Network channel or connection point in a data communications system </a:t>
            </a:r>
          </a:p>
          <a:p>
            <a:pPr>
              <a:lnSpc>
                <a:spcPct val="90000"/>
              </a:lnSpc>
            </a:pPr>
            <a:r>
              <a:rPr lang="en-US"/>
              <a:t>Port scanning utilities (or port scanners)</a:t>
            </a:r>
          </a:p>
          <a:p>
            <a:pPr lvl="1">
              <a:lnSpc>
                <a:spcPct val="90000"/>
              </a:lnSpc>
            </a:pPr>
            <a:r>
              <a:rPr lang="en-US"/>
              <a:t>Can identify (or fingerprint) active computers on a network and active ports and services on those computers, the functions and roles fulfilled by the machines, and other useful information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Scanners (Continued)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Well-known ports are those from 0 through 1023</a:t>
            </a:r>
          </a:p>
          <a:p>
            <a:pPr>
              <a:lnSpc>
                <a:spcPct val="80000"/>
              </a:lnSpc>
            </a:pPr>
            <a:r>
              <a:rPr lang="en-US" sz="2800"/>
              <a:t>Registered ports are those from 1024 through 49151</a:t>
            </a:r>
          </a:p>
          <a:p>
            <a:pPr>
              <a:lnSpc>
                <a:spcPct val="80000"/>
              </a:lnSpc>
            </a:pPr>
            <a:r>
              <a:rPr lang="en-US" sz="2800"/>
              <a:t>Dynamic and private ports are those from 49152 through 65535</a:t>
            </a:r>
          </a:p>
          <a:p>
            <a:pPr>
              <a:lnSpc>
                <a:spcPct val="80000"/>
              </a:lnSpc>
            </a:pPr>
            <a:r>
              <a:rPr lang="en-US" sz="2800"/>
              <a:t>Open ports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Can be used to send commands to a computer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Gain access to a server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Exert control over a networking device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Thus must be secured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Commonly Used Port Numbers</a:t>
            </a:r>
          </a:p>
        </p:txBody>
      </p:sp>
      <p:pic>
        <p:nvPicPr>
          <p:cNvPr id="1625092" name="Picture 4" descr="Tbl09-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046288"/>
            <a:ext cx="7620000" cy="4430712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Auditing goals/uses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User accountability</a:t>
            </a:r>
          </a:p>
          <a:p>
            <a:pPr>
              <a:lnSpc>
                <a:spcPct val="80000"/>
              </a:lnSpc>
            </a:pPr>
            <a:r>
              <a:rPr lang="en-US" sz="2800"/>
              <a:t>Damage assessment</a:t>
            </a:r>
          </a:p>
          <a:p>
            <a:pPr>
              <a:lnSpc>
                <a:spcPct val="80000"/>
              </a:lnSpc>
            </a:pPr>
            <a:r>
              <a:rPr lang="en-US" sz="2800"/>
              <a:t>Determine causes of security violations</a:t>
            </a:r>
          </a:p>
          <a:p>
            <a:pPr>
              <a:lnSpc>
                <a:spcPct val="80000"/>
              </a:lnSpc>
            </a:pPr>
            <a:r>
              <a:rPr lang="en-US" sz="2800"/>
              <a:t>Describe security state for monitoring critical problems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Determine if system enters unauthorized state</a:t>
            </a:r>
          </a:p>
          <a:p>
            <a:pPr>
              <a:lnSpc>
                <a:spcPct val="80000"/>
              </a:lnSpc>
            </a:pPr>
            <a:r>
              <a:rPr lang="en-US" sz="2800"/>
              <a:t>Evaluate effectiveness of protection mechanisms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Determine which mechanisms are appropriate and working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Deter attacks because of presence of record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Scanners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078287"/>
          </a:xfrm>
        </p:spPr>
        <p:txBody>
          <a:bodyPr/>
          <a:lstStyle/>
          <a:p>
            <a:r>
              <a:rPr lang="en-US"/>
              <a:t>Vulnerability scanners</a:t>
            </a:r>
          </a:p>
          <a:p>
            <a:pPr lvl="1"/>
            <a:r>
              <a:rPr lang="en-US"/>
              <a:t>Variants of port scanners</a:t>
            </a:r>
          </a:p>
          <a:p>
            <a:pPr lvl="1"/>
            <a:r>
              <a:rPr lang="en-US"/>
              <a:t>Capable of scanning networks for very detailed information</a:t>
            </a:r>
          </a:p>
          <a:p>
            <a:pPr lvl="1"/>
            <a:r>
              <a:rPr lang="en-US"/>
              <a:t>Identify exposed user names and groups</a:t>
            </a:r>
          </a:p>
          <a:p>
            <a:pPr lvl="1"/>
            <a:r>
              <a:rPr lang="en-US"/>
              <a:t>Show open network shares</a:t>
            </a:r>
          </a:p>
          <a:p>
            <a:pPr lvl="1"/>
            <a:r>
              <a:rPr lang="en-US"/>
              <a:t>Expose configuration problems and other server vulnerabilities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Sniffers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Packet sniffer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Network tool that collects and analyzes packets on a network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be used to eavesdrop on network traffic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Must be connected directly to a local network from an internal location</a:t>
            </a:r>
          </a:p>
          <a:p>
            <a:pPr>
              <a:lnSpc>
                <a:spcPct val="90000"/>
              </a:lnSpc>
            </a:pPr>
            <a:r>
              <a:rPr lang="en-US" sz="2400"/>
              <a:t>To use a packet sniffer legally, you must: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Be on a network that the organization owns, not leases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Be under the direct authorization of the network’s owners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Have the knowledge and consent of users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Have a justifiable business reason for doing so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Filters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Content filter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Effectively protects organization’s systems from misuse and unintentional denial-of-service conditions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Software program or a hardware/software appliance that allows administrators to restrict content that comes into a network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Most common application is restriction of access to Web sites with non–business-related material, such as pornography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Another application is restriction of spam e-mail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Ensure that employees are using network resources appropriately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 and Trace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306887"/>
          </a:xfrm>
        </p:spPr>
        <p:txBody>
          <a:bodyPr/>
          <a:lstStyle/>
          <a:p>
            <a:r>
              <a:rPr lang="en-US" sz="2800"/>
              <a:t>Trap function</a:t>
            </a:r>
          </a:p>
          <a:p>
            <a:pPr lvl="1"/>
            <a:r>
              <a:rPr lang="en-US" sz="2400"/>
              <a:t>Describes software designed to entice individuals illegally perusing internal areas of a network</a:t>
            </a:r>
          </a:p>
          <a:p>
            <a:r>
              <a:rPr lang="en-US" sz="2800"/>
              <a:t>Trace function</a:t>
            </a:r>
          </a:p>
          <a:p>
            <a:pPr lvl="1"/>
            <a:r>
              <a:rPr lang="en-US" sz="2400"/>
              <a:t>Process by which the organization attempts to determine the identity of someone discovered in unauthorized areas of the network or systems</a:t>
            </a:r>
          </a:p>
          <a:p>
            <a:pPr lvl="1"/>
            <a:r>
              <a:rPr lang="en-US" sz="2400"/>
              <a:t>If identified individual is outside the security perimeter, then policy will guide the process of escalation to law enforcement or civil authorities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Managing Scanning and Analysis Tools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 sz="2800"/>
              <a:t>Vitally important that security manager be able to see organization’s systems and networks from viewpoint of potential attackers</a:t>
            </a:r>
          </a:p>
          <a:p>
            <a:pPr lvl="1"/>
            <a:r>
              <a:rPr lang="en-US" sz="2400"/>
              <a:t>Should develop a program using in-house resources, contractors, or an outsourced service provider to periodically scan his or her own systems and networks for vulnerabilities with the same tools that typical hacker might use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Managing Scanning and Analysis Tools (Continued)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30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Drawbacks to using scanners and analysis tools, content filters, and trap and trace tools: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 not have human-level capabilities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Most function by pattern recognition    only handle known issues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Most are computer-based     prone to errors, flaws, and vulnerabilities of their own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Designed, configured, and operated by humans     subject to human errors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Some governments, agencies, institutions, and universities have established policies or laws that protect the individual user’s right to access content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Tool usage and configuration must comply with explicitly articulated policy     policy must provide for valid exceptions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1631236" name="Line 4"/>
          <p:cNvSpPr>
            <a:spLocks noChangeShapeType="1"/>
          </p:cNvSpPr>
          <p:nvPr/>
        </p:nvSpPr>
        <p:spPr bwMode="auto">
          <a:xfrm>
            <a:off x="57912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7" name="Line 5"/>
          <p:cNvSpPr>
            <a:spLocks noChangeShapeType="1"/>
          </p:cNvSpPr>
          <p:nvPr/>
        </p:nvSpPr>
        <p:spPr bwMode="auto">
          <a:xfrm flipV="1">
            <a:off x="45720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8" name="Line 6"/>
          <p:cNvSpPr>
            <a:spLocks noChangeShapeType="1"/>
          </p:cNvSpPr>
          <p:nvPr/>
        </p:nvSpPr>
        <p:spPr bwMode="auto">
          <a:xfrm flipV="1">
            <a:off x="35814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9" name="Line 7"/>
          <p:cNvSpPr>
            <a:spLocks noChangeShapeType="1"/>
          </p:cNvSpPr>
          <p:nvPr/>
        </p:nvSpPr>
        <p:spPr bwMode="auto">
          <a:xfrm flipV="1">
            <a:off x="70104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What to log?</a:t>
            </a:r>
          </a:p>
          <a:p>
            <a:pPr lvl="1"/>
            <a:r>
              <a:rPr lang="en-US"/>
              <a:t>looking for violations of a policy, so record </a:t>
            </a:r>
            <a:r>
              <a:rPr lang="en-US" i="1"/>
              <a:t>at least</a:t>
            </a:r>
            <a:r>
              <a:rPr lang="en-US"/>
              <a:t> what will show such violations</a:t>
            </a:r>
          </a:p>
          <a:p>
            <a:pPr lvl="1"/>
            <a:r>
              <a:rPr lang="en-US"/>
              <a:t>Use of privileges</a:t>
            </a:r>
          </a:p>
          <a:p>
            <a:r>
              <a:rPr lang="en-US"/>
              <a:t>What do you audit?</a:t>
            </a:r>
          </a:p>
          <a:p>
            <a:pPr lvl="1"/>
            <a:r>
              <a:rPr lang="en-US"/>
              <a:t>Need not audit everything</a:t>
            </a:r>
          </a:p>
          <a:p>
            <a:pPr lvl="1"/>
            <a:r>
              <a:rPr lang="en-US"/>
              <a:t>Key: what is the policy involved?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 System Structure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54487"/>
          </a:xfrm>
        </p:spPr>
        <p:txBody>
          <a:bodyPr/>
          <a:lstStyle/>
          <a:p>
            <a:r>
              <a:rPr lang="en-US"/>
              <a:t>Logger</a:t>
            </a:r>
          </a:p>
          <a:p>
            <a:pPr lvl="1"/>
            <a:r>
              <a:rPr lang="en-US"/>
              <a:t>Records information, usually controlled by parameters</a:t>
            </a:r>
          </a:p>
          <a:p>
            <a:r>
              <a:rPr lang="en-US"/>
              <a:t>Analyzer</a:t>
            </a:r>
          </a:p>
          <a:p>
            <a:pPr lvl="1"/>
            <a:r>
              <a:rPr lang="en-US"/>
              <a:t>Analyzes logged information looking for something</a:t>
            </a:r>
          </a:p>
          <a:p>
            <a:r>
              <a:rPr lang="en-US"/>
              <a:t>Notifier</a:t>
            </a:r>
          </a:p>
          <a:p>
            <a:pPr lvl="1"/>
            <a:r>
              <a:rPr lang="en-US"/>
              <a:t>Reports results of analysis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Logger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en-US"/>
              <a:t>Type, quantity of information recorded controlled by system or program configuration parameters</a:t>
            </a:r>
          </a:p>
          <a:p>
            <a:r>
              <a:rPr lang="en-US"/>
              <a:t>May be human readable or not</a:t>
            </a:r>
          </a:p>
          <a:p>
            <a:pPr lvl="1"/>
            <a:r>
              <a:rPr lang="en-US"/>
              <a:t>If not, usually viewing tools supplied</a:t>
            </a:r>
          </a:p>
          <a:p>
            <a:pPr lvl="1"/>
            <a:r>
              <a:rPr lang="en-US"/>
              <a:t>Space available, portability influence storage format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Windows NT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Different logs for different types of events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hlink"/>
                </a:solidFill>
              </a:rPr>
              <a:t>System event</a:t>
            </a:r>
            <a:r>
              <a:rPr lang="en-US" sz="2400"/>
              <a:t> logs record system crashes, component failures, and other system events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hlink"/>
                </a:solidFill>
              </a:rPr>
              <a:t>Application event</a:t>
            </a:r>
            <a:r>
              <a:rPr lang="en-US" sz="2400"/>
              <a:t> logs record events that applications request be recorded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hlink"/>
                </a:solidFill>
              </a:rPr>
              <a:t>Security event</a:t>
            </a:r>
            <a:r>
              <a:rPr lang="en-US" sz="2400"/>
              <a:t> log records security-critical events such as logging in and out, system file accesses, and other events</a:t>
            </a:r>
          </a:p>
          <a:p>
            <a:pPr>
              <a:lnSpc>
                <a:spcPct val="80000"/>
              </a:lnSpc>
            </a:pPr>
            <a:r>
              <a:rPr lang="en-US" sz="2800"/>
              <a:t>Logs are binary; use event viewer to see them</a:t>
            </a:r>
          </a:p>
          <a:p>
            <a:pPr>
              <a:lnSpc>
                <a:spcPct val="80000"/>
              </a:lnSpc>
            </a:pPr>
            <a:r>
              <a:rPr lang="en-US" sz="2800"/>
              <a:t>If log full, can have system shut down, logging disabled, or logs overwritten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NT Sample Entry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6116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Date:	2/12/2000	Source:	Security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Time:	13:03	Category:	Detailed Tracking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Type:	Success	EventID:	592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User:	WINDSOR\Administrator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Computer:	WINDSOR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Description: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A new process has been created: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New Process ID:	2216594592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Image File Name: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      \Program Files\Internet Explorer\IEXPLORE.EXE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Creator Process ID:	2217918496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User Name:	Administrator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FDomain:	WINDSOR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Logon ID:	(0x0,0x14B4c4)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/>
              <a:t>[would be in graphical format]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6215</TotalTime>
  <Words>2156</Words>
  <Application>Microsoft Office PowerPoint</Application>
  <PresentationFormat>On-screen Show (4:3)</PresentationFormat>
  <Paragraphs>346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Blends</vt:lpstr>
      <vt:lpstr>CIS 5600 Information Security Management</vt:lpstr>
      <vt:lpstr>Slide 2</vt:lpstr>
      <vt:lpstr>What is Auditing?</vt:lpstr>
      <vt:lpstr>Auditing goals/uses</vt:lpstr>
      <vt:lpstr>Problems</vt:lpstr>
      <vt:lpstr>Audit System Structure</vt:lpstr>
      <vt:lpstr>Logger</vt:lpstr>
      <vt:lpstr>Example: Windows NT</vt:lpstr>
      <vt:lpstr>Windows NT Sample Entry</vt:lpstr>
      <vt:lpstr>Analyzer</vt:lpstr>
      <vt:lpstr>Notifier</vt:lpstr>
      <vt:lpstr>Designing an Audit System</vt:lpstr>
      <vt:lpstr>Example: Bell-LaPadula</vt:lpstr>
      <vt:lpstr>Implementation Issues</vt:lpstr>
      <vt:lpstr>Syntactic Issues</vt:lpstr>
      <vt:lpstr>Example Grammar</vt:lpstr>
      <vt:lpstr>More Syntactic Issues</vt:lpstr>
      <vt:lpstr>Log Sanitization</vt:lpstr>
      <vt:lpstr>Logging Organization</vt:lpstr>
      <vt:lpstr>Reconstruction</vt:lpstr>
      <vt:lpstr>Issue</vt:lpstr>
      <vt:lpstr>Example</vt:lpstr>
      <vt:lpstr>Generation of Pseudonyms</vt:lpstr>
      <vt:lpstr>Application Logging</vt:lpstr>
      <vt:lpstr>System Logging</vt:lpstr>
      <vt:lpstr>Contrast</vt:lpstr>
      <vt:lpstr>Design</vt:lpstr>
      <vt:lpstr>Detect Violations of Known Policy</vt:lpstr>
      <vt:lpstr>State-Based Auditing</vt:lpstr>
      <vt:lpstr>Example</vt:lpstr>
      <vt:lpstr>Transition-Based Auditing</vt:lpstr>
      <vt:lpstr>Example</vt:lpstr>
      <vt:lpstr>Detect Known Violations of Policy</vt:lpstr>
      <vt:lpstr>Slide 34</vt:lpstr>
      <vt:lpstr>Scanning and Analysis Tools</vt:lpstr>
      <vt:lpstr>Scanning and Analysis Tools</vt:lpstr>
      <vt:lpstr>Port Scanners</vt:lpstr>
      <vt:lpstr>Port Scanners (Continued)</vt:lpstr>
      <vt:lpstr>Commonly Used Port Numbers</vt:lpstr>
      <vt:lpstr>Vulnerability Scanners</vt:lpstr>
      <vt:lpstr>Packet Sniffers</vt:lpstr>
      <vt:lpstr>Content Filters</vt:lpstr>
      <vt:lpstr>Trap and Trace</vt:lpstr>
      <vt:lpstr>Managing Scanning and Analysis Tools</vt:lpstr>
      <vt:lpstr>Managing Scanning and Analysis Tools (Continued)</vt:lpstr>
    </vt:vector>
  </TitlesOfParts>
  <Company>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TEL2813/IS2820  Security Management</dc:title>
  <dc:creator>jjoshi</dc:creator>
  <cp:lastModifiedBy>Jeremy T. Lanman</cp:lastModifiedBy>
  <cp:revision>54</cp:revision>
  <dcterms:created xsi:type="dcterms:W3CDTF">2005-01-06T13:14:00Z</dcterms:created>
  <dcterms:modified xsi:type="dcterms:W3CDTF">2015-05-15T19:05:25Z</dcterms:modified>
</cp:coreProperties>
</file>