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Proxima Nova"/>
      <p:regular r:id="rId53"/>
      <p:bold r:id="rId54"/>
      <p:italic r:id="rId55"/>
      <p:boldItalic r:id="rId56"/>
    </p:embeddedFont>
    <p:embeddedFont>
      <p:font typeface="Nunito"/>
      <p:regular r:id="rId57"/>
      <p:bold r:id="rId58"/>
      <p:italic r:id="rId59"/>
      <p:boldItalic r:id="rId60"/>
    </p:embeddedFont>
    <p:embeddedFont>
      <p:font typeface="Arimo"/>
      <p:regular r:id="rId61"/>
      <p:bold r:id="rId62"/>
      <p:italic r:id="rId63"/>
      <p:boldItalic r:id="rId64"/>
    </p:embeddedFont>
    <p:embeddedFont>
      <p:font typeface="Maven Pro"/>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85C69F-5C27-4B89-8B13-AB7B43C04BF3}">
  <a:tblStyle styleId="{8285C69F-5C27-4B89-8B13-AB7B43C04B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imo-bold.fntdata"/><Relationship Id="rId61" Type="http://schemas.openxmlformats.org/officeDocument/2006/relationships/font" Target="fonts/Arimo-regular.fntdata"/><Relationship Id="rId20" Type="http://schemas.openxmlformats.org/officeDocument/2006/relationships/slide" Target="slides/slide14.xml"/><Relationship Id="rId64" Type="http://schemas.openxmlformats.org/officeDocument/2006/relationships/font" Target="fonts/Arimo-boldItalic.fntdata"/><Relationship Id="rId63" Type="http://schemas.openxmlformats.org/officeDocument/2006/relationships/font" Target="fonts/Arimo-italic.fntdata"/><Relationship Id="rId22" Type="http://schemas.openxmlformats.org/officeDocument/2006/relationships/slide" Target="slides/slide16.xml"/><Relationship Id="rId66" Type="http://schemas.openxmlformats.org/officeDocument/2006/relationships/font" Target="fonts/MavenPro-bold.fntdata"/><Relationship Id="rId21" Type="http://schemas.openxmlformats.org/officeDocument/2006/relationships/slide" Target="slides/slide15.xml"/><Relationship Id="rId65" Type="http://schemas.openxmlformats.org/officeDocument/2006/relationships/font" Target="fonts/MavenPro-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uni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ProximaNova-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ProximaNova-italic.fntdata"/><Relationship Id="rId10" Type="http://schemas.openxmlformats.org/officeDocument/2006/relationships/slide" Target="slides/slide4.xml"/><Relationship Id="rId54" Type="http://schemas.openxmlformats.org/officeDocument/2006/relationships/font" Target="fonts/ProximaNova-bold.fntdata"/><Relationship Id="rId13" Type="http://schemas.openxmlformats.org/officeDocument/2006/relationships/slide" Target="slides/slide7.xml"/><Relationship Id="rId57" Type="http://schemas.openxmlformats.org/officeDocument/2006/relationships/font" Target="fonts/Nunito-regular.fntdata"/><Relationship Id="rId12" Type="http://schemas.openxmlformats.org/officeDocument/2006/relationships/slide" Target="slides/slide6.xml"/><Relationship Id="rId56" Type="http://schemas.openxmlformats.org/officeDocument/2006/relationships/font" Target="fonts/ProximaNova-boldItalic.fntdata"/><Relationship Id="rId15" Type="http://schemas.openxmlformats.org/officeDocument/2006/relationships/slide" Target="slides/slide9.xml"/><Relationship Id="rId59" Type="http://schemas.openxmlformats.org/officeDocument/2006/relationships/font" Target="fonts/Nunito-italic.fntdata"/><Relationship Id="rId14" Type="http://schemas.openxmlformats.org/officeDocument/2006/relationships/slide" Target="slides/slide8.xml"/><Relationship Id="rId58" Type="http://schemas.openxmlformats.org/officeDocument/2006/relationships/font" Target="fonts/Nuni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course of our training, we have been learning and working within the ServiceNow Platform…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837066a05_9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837066a05_9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 Thank you Sean, Incident Management is handled in the Incident Application, which is designed around handling disruptions in service or answering questions and inquiries by users.  In our instance, a user will enter the pertinent details of the incident in question and submit a ticket.</a:t>
            </a:r>
            <a:endParaRPr/>
          </a:p>
          <a:p>
            <a:pPr indent="0" lvl="0" marL="0" rtl="0" algn="l">
              <a:spcBef>
                <a:spcPts val="0"/>
              </a:spcBef>
              <a:spcAft>
                <a:spcPts val="0"/>
              </a:spcAft>
              <a:buNone/>
            </a:pPr>
            <a:r>
              <a:rPr lang="en"/>
              <a:t>A submitted ticket will automatically fill in relevant details and through </a:t>
            </a:r>
            <a:r>
              <a:rPr lang="en"/>
              <a:t>Assignment Rules will </a:t>
            </a:r>
            <a:r>
              <a:rPr lang="en"/>
              <a:t>assign a group to handle the incident, arriving to the ticket handler as “In Progress”, having been notified of the new ticket.</a:t>
            </a:r>
            <a:endParaRPr/>
          </a:p>
          <a:p>
            <a:pPr indent="0" lvl="0" marL="0" rtl="0" algn="l">
              <a:spcBef>
                <a:spcPts val="0"/>
              </a:spcBef>
              <a:spcAft>
                <a:spcPts val="0"/>
              </a:spcAft>
              <a:buNone/>
            </a:pPr>
            <a:r>
              <a:rPr lang="en"/>
              <a:t>From there, anyone not handling the ticket cannot edit the ticket.  Once the issue is resolved, the end user will confirm or deny whether the fix implemented works as intended.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up handling form transitions is Phillip -&gt;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837066a05_9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837066a05_9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Phillip</a:t>
            </a:r>
            <a:endParaRPr/>
          </a:p>
          <a:p>
            <a:pPr indent="0" lvl="0" marL="0" rtl="0" algn="l">
              <a:spcBef>
                <a:spcPts val="0"/>
              </a:spcBef>
              <a:spcAft>
                <a:spcPts val="0"/>
              </a:spcAft>
              <a:buNone/>
            </a:pPr>
            <a:r>
              <a:rPr lang="en"/>
              <a:t>Thank you Joseph</a:t>
            </a:r>
            <a:endParaRPr/>
          </a:p>
          <a:p>
            <a:pPr indent="0" lvl="0" marL="0" rtl="0" algn="l">
              <a:spcBef>
                <a:spcPts val="0"/>
              </a:spcBef>
              <a:spcAft>
                <a:spcPts val="0"/>
              </a:spcAft>
              <a:buNone/>
            </a:pPr>
            <a:r>
              <a:rPr lang="en"/>
              <a:t>Form transitions impact the layout of the form through the state field or the role of a particular user which we will cover later. Some example of states are New or On Hold, which affect the form because these states require certain info to be displayed or withheld. In the next slide we will cover state transitions.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837066a05_9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837066a05_9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Phillip</a:t>
            </a:r>
            <a:endParaRPr/>
          </a:p>
          <a:p>
            <a:pPr indent="0" lvl="0" marL="0" rtl="0" algn="l">
              <a:spcBef>
                <a:spcPts val="0"/>
              </a:spcBef>
              <a:spcAft>
                <a:spcPts val="0"/>
              </a:spcAft>
              <a:buNone/>
            </a:pPr>
            <a:r>
              <a:rPr lang="en"/>
              <a:t>The state matrix seen here demonstrates how states can be moved. As you can see, “New” can only be moved to “In Progress”. “In Progress” likewise can only be moved to on hold, resolved, or canceled. The bottom two rows, the Closed and Canceled states aren’t editable because they are considered finished, which means the Incident fix has either been implemented or a team member has determined the Incident needs to be canceled.</a:t>
            </a:r>
            <a:endParaRPr/>
          </a:p>
          <a:p>
            <a:pPr indent="0" lvl="0" marL="0" rtl="0" algn="l">
              <a:spcBef>
                <a:spcPts val="0"/>
              </a:spcBef>
              <a:spcAft>
                <a:spcPts val="0"/>
              </a:spcAft>
              <a:buNone/>
            </a:pPr>
            <a:r>
              <a:rPr lang="en"/>
              <a:t>Pass to Chris for validation and flow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837066a05_9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837066a05_9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I’m going to go through the life cycle of any incident that goes through the incident process. New incidents can be created by any end users. When the incident has been submitted it auto-assigns the incident to a manager and changes the state to in progress. Once it has been assigned, only the person who has been assigned the incident can make changes to the ticket such as change the state or worknotes. From the in progress state an incident can move to on hold if more info is needed from the end user it will move to the on hold state. </a:t>
            </a:r>
            <a:r>
              <a:rPr lang="en">
                <a:solidFill>
                  <a:schemeClr val="dk1"/>
                </a:solidFill>
              </a:rPr>
              <a:t>The ticket will move back to in progress once the user provides the necessary information.  However if the issue does not persist or for any reason is not valid te incident can be cancelled. </a:t>
            </a:r>
            <a:r>
              <a:rPr lang="en"/>
              <a:t>if the assignee finds a solution to the issue  it will move to the  resolved state. If for any reason the end user is not satisfied with the solution provided they can move it back to in progress. Should the user accept the solution they can close the ticket or will auto close in 7 days. I’ll now pass it to kpumbu to talk about the application and modules.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837066a05_9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837066a05_9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Kpumbu</a:t>
            </a:r>
            <a:r>
              <a:rPr lang="en"/>
              <a:t>:  </a:t>
            </a:r>
            <a:r>
              <a:rPr lang="en" sz="1400">
                <a:solidFill>
                  <a:srgbClr val="202124"/>
                </a:solidFill>
                <a:highlight>
                  <a:srgbClr val="FFFFFF"/>
                </a:highlight>
                <a:latin typeface="Roboto"/>
                <a:ea typeface="Roboto"/>
                <a:cs typeface="Roboto"/>
                <a:sym typeface="Roboto"/>
              </a:rPr>
              <a:t>Application menus and modules are </a:t>
            </a:r>
            <a:r>
              <a:rPr b="1" lang="en" sz="1400">
                <a:solidFill>
                  <a:srgbClr val="202124"/>
                </a:solidFill>
                <a:highlight>
                  <a:srgbClr val="FFFFFF"/>
                </a:highlight>
                <a:latin typeface="Roboto"/>
                <a:ea typeface="Roboto"/>
                <a:cs typeface="Roboto"/>
                <a:sym typeface="Roboto"/>
              </a:rPr>
              <a:t>the building blocks of the ServiceNow application navigator which is </a:t>
            </a:r>
            <a:r>
              <a:rPr lang="en" sz="1400">
                <a:solidFill>
                  <a:srgbClr val="202124"/>
                </a:solidFill>
                <a:highlight>
                  <a:srgbClr val="FFFFFF"/>
                </a:highlight>
                <a:latin typeface="Roboto"/>
                <a:ea typeface="Roboto"/>
                <a:cs typeface="Roboto"/>
                <a:sym typeface="Roboto"/>
              </a:rPr>
              <a:t>located on the</a:t>
            </a:r>
            <a:r>
              <a:rPr b="1" lang="en" sz="1400">
                <a:solidFill>
                  <a:srgbClr val="202124"/>
                </a:solidFill>
                <a:highlight>
                  <a:srgbClr val="FFFFFF"/>
                </a:highlight>
                <a:latin typeface="Roboto"/>
                <a:ea typeface="Roboto"/>
                <a:cs typeface="Roboto"/>
                <a:sym typeface="Roboto"/>
              </a:rPr>
              <a:t> sidebar of an instance</a:t>
            </a:r>
            <a:r>
              <a:rPr lang="en" sz="1400">
                <a:solidFill>
                  <a:srgbClr val="202124"/>
                </a:solidFill>
                <a:highlight>
                  <a:srgbClr val="FFFFFF"/>
                </a:highlight>
                <a:latin typeface="Roboto"/>
                <a:ea typeface="Roboto"/>
                <a:cs typeface="Roboto"/>
                <a:sym typeface="Roboto"/>
              </a:rPr>
              <a:t>. </a:t>
            </a:r>
            <a:r>
              <a:rPr lang="en" sz="1400"/>
              <a:t>Here</a:t>
            </a:r>
            <a:r>
              <a:rPr lang="en" sz="1400"/>
              <a:t> applications are designed around how we visioned the instance to be used.  Three applications were created in this project as follows: a self service application for end users with no roles and has 3 modules, an employee incidents application for inhouse employees to submit tickets that has 4 modules, and a final Workspace application for users who will be working on resolving the incidents which has 8 modules &amp; 2 sub-modules.  Each application has different options available which are relevant to the person who will use them.  Each application is also linked to a separate View.  These views determine the form layout whereby only the relevant fields are available to be viewed and changed based on the users role.  </a:t>
            </a:r>
            <a:endParaRPr sz="1400"/>
          </a:p>
          <a:p>
            <a:pPr indent="0" lvl="0" marL="0" rtl="0" algn="l">
              <a:spcBef>
                <a:spcPts val="0"/>
              </a:spcBef>
              <a:spcAft>
                <a:spcPts val="0"/>
              </a:spcAft>
              <a:buNone/>
            </a:pPr>
            <a:r>
              <a:rPr lang="en" sz="1400"/>
              <a:t>Now I’ll pass it to </a:t>
            </a:r>
            <a:r>
              <a:rPr b="1" lang="en" sz="1400"/>
              <a:t>Joseph </a:t>
            </a:r>
            <a:r>
              <a:rPr lang="en" sz="1400"/>
              <a:t>to discuss some of the </a:t>
            </a:r>
            <a:r>
              <a:rPr b="1" lang="en" sz="1400"/>
              <a:t>fields that were relabeled on the form.</a:t>
            </a:r>
            <a:r>
              <a:rPr lang="en" sz="1400"/>
              <a:t> </a:t>
            </a:r>
            <a:r>
              <a:rPr lang="en" sz="1300"/>
              <a:t>  </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837066a05_9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837066a05_9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 Thank you Kpumbu, most of the changes we made were in the sys_choice table for the Priority, Impact, and Urgency labels. The reason for this was to increase the clarity of their order with one being the highest and 3 being the lowest.  These changes only reflect in the Incident table as a dictionary override to avoid overlap with other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Incident Task and Problem generation we have Phillip once again -&gt;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837066a05_9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837066a05_9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Phillip</a:t>
            </a:r>
            <a:endParaRPr/>
          </a:p>
          <a:p>
            <a:pPr indent="0" lvl="0" marL="0" rtl="0" algn="l">
              <a:spcBef>
                <a:spcPts val="0"/>
              </a:spcBef>
              <a:spcAft>
                <a:spcPts val="0"/>
              </a:spcAft>
              <a:buNone/>
            </a:pPr>
            <a:r>
              <a:rPr lang="en"/>
              <a:t>Thanks again Joseph</a:t>
            </a:r>
            <a:endParaRPr/>
          </a:p>
          <a:p>
            <a:pPr indent="0" lvl="0" marL="0" rtl="0" algn="l">
              <a:spcBef>
                <a:spcPts val="0"/>
              </a:spcBef>
              <a:spcAft>
                <a:spcPts val="0"/>
              </a:spcAft>
              <a:buNone/>
            </a:pPr>
            <a:r>
              <a:rPr lang="en"/>
              <a:t>The Flow Designer is an application that we’ve utilized to automatically create Incident Tasks and Problems under certain conditions. An incident task is generated for High Priority or P1 incidents, a problem is generated when incident is put in the On Hold state with On Hold Reason field selected as “Awaiting Problem”, and in that problem the </a:t>
            </a:r>
            <a:r>
              <a:rPr lang="en"/>
              <a:t>mandatory problem fields are copied from incident.</a:t>
            </a:r>
            <a:endParaRPr/>
          </a:p>
          <a:p>
            <a:pPr indent="0" lvl="0" marL="0" rtl="0" algn="l">
              <a:spcBef>
                <a:spcPts val="0"/>
              </a:spcBef>
              <a:spcAft>
                <a:spcPts val="0"/>
              </a:spcAft>
              <a:buNone/>
            </a:pPr>
            <a:r>
              <a:rPr lang="en"/>
              <a:t>Pass to Sean for assignment rules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837066a05_9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837066a05_9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When a new incident is created, assignment group on all forms is a read only fields and can not be selected.  Based on the category of the incident selected during creation and assignment group is automatically chosen and populated.  If the incident is P1 which is a high priority incident, it is assigned to a special P1 incident group automatically.  A script transitions the ticket from the New to In Progress state when this assignment group is filled, so tickets submitted automatically progress to the In Progress State.  I will now pass it off to Kpumbu to discuss the related searches field.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837066a05_9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837066a05_9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Kpumbu: </a:t>
            </a:r>
            <a:r>
              <a:rPr lang="en" sz="1500">
                <a:solidFill>
                  <a:srgbClr val="161B1C"/>
                </a:solidFill>
                <a:highlight>
                  <a:srgbClr val="FFFFFF"/>
                </a:highlight>
              </a:rPr>
              <a:t>Contextual search is a search technology that focuses on the context of the query as well as the intent of the user in order to fetch the most relevant set of results. This feature is linked to the short description field  and identifies articles that have been </a:t>
            </a:r>
            <a:r>
              <a:rPr lang="en" sz="1500">
                <a:solidFill>
                  <a:srgbClr val="161B1C"/>
                </a:solidFill>
                <a:highlight>
                  <a:srgbClr val="FFFFFF"/>
                </a:highlight>
              </a:rPr>
              <a:t>included</a:t>
            </a:r>
            <a:r>
              <a:rPr lang="en" sz="1500">
                <a:solidFill>
                  <a:srgbClr val="161B1C"/>
                </a:solidFill>
                <a:highlight>
                  <a:srgbClr val="FFFFFF"/>
                </a:highlight>
              </a:rPr>
              <a:t> in the Knowledge Base repository. It is possible to define other fields and link them to the contextual search feature. Here we need to type is summary of the problem and the context field will display </a:t>
            </a:r>
            <a:r>
              <a:rPr lang="en" sz="1500">
                <a:solidFill>
                  <a:srgbClr val="161B1C"/>
                </a:solidFill>
                <a:highlight>
                  <a:srgbClr val="FFFFFF"/>
                </a:highlight>
              </a:rPr>
              <a:t>proposals related to the summary</a:t>
            </a:r>
            <a:r>
              <a:rPr lang="en" sz="1500">
                <a:solidFill>
                  <a:srgbClr val="161B1C"/>
                </a:solidFill>
                <a:highlight>
                  <a:srgbClr val="FFFFFF"/>
                </a:highlight>
              </a:rPr>
              <a:t>. For the purpose of this project, It is set up only in the Default and Self service views and is expected to help end users find answers to their issues even before </a:t>
            </a:r>
            <a:r>
              <a:rPr lang="en" sz="1500">
                <a:solidFill>
                  <a:srgbClr val="161B1C"/>
                </a:solidFill>
                <a:highlight>
                  <a:srgbClr val="FFFFFF"/>
                </a:highlight>
              </a:rPr>
              <a:t>submitting</a:t>
            </a:r>
            <a:r>
              <a:rPr lang="en" sz="1500">
                <a:solidFill>
                  <a:srgbClr val="161B1C"/>
                </a:solidFill>
                <a:highlight>
                  <a:srgbClr val="FFFFFF"/>
                </a:highlight>
              </a:rPr>
              <a:t> the incident. I will pass it over to Chris to talk about Incident Form Views.</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837066a05_9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837066a05_9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The incident Form has 3 views to restrict access to fields based on the roles associated with that view. This means each views is designed to be accessible to different target groups. The self service view is accessible by all end users employees or otherwise. The default view is  accessible to all employees within the company, thus they can interact with fields that people outside the company cannot . The workspace view is only available to a select group of employees who are given access to this view. This View has the broadest scope and can see all available fields. With higher access comes higher responsibilities or in this case form fields. Now I’ll pass it onto Philip to talk about the different form fields and about UI policies.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837066a05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837066a05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today’s presentation, we will discuss each group’s work within ServiceNow, followed by a demonstration of each form. But first, I’ll talk about what ServiceNow 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837066a05_9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837066a05_9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Phillip </a:t>
            </a:r>
            <a:endParaRPr/>
          </a:p>
          <a:p>
            <a:pPr indent="0" lvl="0" marL="0" rtl="0" algn="l">
              <a:spcBef>
                <a:spcPts val="0"/>
              </a:spcBef>
              <a:spcAft>
                <a:spcPts val="0"/>
              </a:spcAft>
              <a:buNone/>
            </a:pPr>
            <a:r>
              <a:rPr lang="en"/>
              <a:t>Thank you Chris</a:t>
            </a:r>
            <a:endParaRPr/>
          </a:p>
          <a:p>
            <a:pPr indent="0" lvl="0" marL="0" rtl="0" algn="l">
              <a:spcBef>
                <a:spcPts val="0"/>
              </a:spcBef>
              <a:spcAft>
                <a:spcPts val="0"/>
              </a:spcAft>
              <a:buNone/>
            </a:pPr>
            <a:r>
              <a:rPr lang="en"/>
              <a:t>We’ve utilized scripting to make the Incident form look and behave certain ways. Scripting in ServiceNow is done using JavaScript mostly, and this applies to both server side and client side. For Incident Management, we’ve crafted quite a few UI Policies to shape the form views described by Chris. UI Policies are JavaScript based and can alter 3 areas: the visibility of a field, making a field mandatory, and marking a field read only. </a:t>
            </a:r>
            <a:endParaRPr/>
          </a:p>
          <a:p>
            <a:pPr indent="0" lvl="0" marL="0" rtl="0" algn="l">
              <a:spcBef>
                <a:spcPts val="0"/>
              </a:spcBef>
              <a:spcAft>
                <a:spcPts val="0"/>
              </a:spcAft>
              <a:buNone/>
            </a:pPr>
            <a:r>
              <a:rPr lang="en"/>
              <a:t>Pass to Joseph for UI actions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837066a05_9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837066a05_9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Joseph: Thanks again, Phillip.  UI Actions are your buttons, links, and the context menu items on forms and lists.  Their use is convenience and interactivity, highly customizable and specific to an activity.  Our use of UI Actions was to conveniently allow Incident Management staff to troubleshoot or view the relevant Service Level Agreement and tasks, or to create a problem from the viewed incident.  We aimed to simplify the view and to not clutter it with too many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Chris is up next with notifications -&gt;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837066a05_9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837066a05_9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a:t>
            </a:r>
            <a:r>
              <a:rPr lang="en" sz="1000">
                <a:solidFill>
                  <a:srgbClr val="595959"/>
                </a:solidFill>
              </a:rPr>
              <a:t>Notifications are the primary form of communication between system administrators, internal employees &amp; end users. We can use &amp; customize email notifications to keep users informed of events that concern them. There are  </a:t>
            </a:r>
            <a:r>
              <a:rPr lang="en" sz="1000">
                <a:solidFill>
                  <a:schemeClr val="dk1"/>
                </a:solidFill>
              </a:rPr>
              <a:t>271 various OOTB Notifications that deal with a range of aspects from monitoring  Servers or for CI Management but  in incident management we focus on 6 essential notifications that we have customized to aid in the flow of incident management. The first 4 directy deal with incident management. The New incident is an email notification  used as a confirmation to the end that his incident has been recorded in the system. As the name suggests the on hold email notification lets the user know that work on this incident has been paused. This notification will also let him know why and whether he has any role to play to continue. The priority 1 notification is a notification to the response team to let them know there is a new priority 1. The SLA breach notification lets the manager know that the time assigned to resolve an incident has been passed and needs to be addressed.</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837066a05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837066a05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837066a05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837066a0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Austin: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Thank you Zach. My name is Austin and I am the team lead for problem management. Our team’s responsibility is to customize the problem application to make it suitable for end users. The five topics that you see here will cover some of the changes we made to the application. Before going through the details, I believe it is important to define the purpose of problem management.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(Next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837066a05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0837066a05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Austin: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purpose of problem management is to diagnose and resolve the cause of recurring incidents. Problem management also keeps a record of previous problems so if a similar problem comes up in the future, resolution can be faster. Problem resolution is done by going through different stages of the problem lifecycle. Each stage has a corresponding requirement that has to be completed in order to move to the next stage. We will see them in action during the demonstration.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up is Jimmy to discuss our application and modules…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(Next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837066a05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837066a05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a:p>
            <a:pPr indent="0" lvl="0" marL="0" rtl="0" algn="l">
              <a:spcBef>
                <a:spcPts val="0"/>
              </a:spcBef>
              <a:spcAft>
                <a:spcPts val="0"/>
              </a:spcAft>
              <a:buNone/>
            </a:pPr>
            <a:r>
              <a:rPr lang="en"/>
              <a:t>Thank you Austin! The modules we decided to go with are New Problem, Open, In Progress, Resolved, All, Overview, and Administration. The OOB modules we kept are the New problem, Open, All, and Overview. We decided to make additional modules for the In Progress and Resolved, since those are </a:t>
            </a:r>
            <a:r>
              <a:rPr lang="en"/>
              <a:t>custom</a:t>
            </a:r>
            <a:r>
              <a:rPr lang="en"/>
              <a:t> states we added to our problem application. As you will see in the demonstration the new problem will render the new problem form. While, Open, In Progress, Resolved, and All will show the list view of their respective states. </a:t>
            </a:r>
            <a:endParaRPr/>
          </a:p>
          <a:p>
            <a:pPr indent="0" lvl="0" marL="0" rtl="0" algn="l">
              <a:spcBef>
                <a:spcPts val="0"/>
              </a:spcBef>
              <a:spcAft>
                <a:spcPts val="0"/>
              </a:spcAft>
              <a:buNone/>
            </a:pPr>
            <a:r>
              <a:rPr lang="en"/>
              <a:t>I will now pass it to </a:t>
            </a:r>
            <a:r>
              <a:rPr b="1" lang="en"/>
              <a:t>James</a:t>
            </a:r>
            <a:r>
              <a:rPr lang="en"/>
              <a:t> for Data Security.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837066a0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837066a0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tools all contribute towards the end goal of data security / integrity; while creating and maintaining a secure environment for data entry, modification, upload, and storage.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Now over to Zach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0837066a05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0837066a05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Zach: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using the Problem form, a number of available actions will be set for the user as buttons, located in the upper right corner of the form page. These tools will allow the user to move the problem along in its lifecycle stages, as well as update the problem’s data or cancel the problem. Here we can see an example group of the action buttons available, which will vary depending on the stage the problem is in. Next we will look over the Problem Form Layout…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837066a0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837066a0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Presenter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Transcript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problem form is where all the general information for the problem is placed for submission and review. details like who reported the problem, what the problem is and who is responsible for finding a solution would be found here. To ensure that the necessary information to resolve a problem has been supplied, some areas of the form have been labelled as "required". Meaning, the form cannot be submitted without them. These areas are marked by the red asterisk. Some of these fields have even been marked uneditable. These areas of the form, along with a few others, will auto generate information based on the conditions of the form and it’s required fields. Near the bottom of the form, sectional tabs will be in view. These areas allow additional information to be both viewed and inserted into the new record.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Once filled and submitted,The Process flow seen at the top of the form will fully initiate and the problem solving process will begin. I will now turn it back over to Jimmy for Notification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837066a05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837066a05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“Servicenow is an IT Service Management Program, used to fulfill any IT needs a business may require. It </a:t>
            </a:r>
            <a:r>
              <a:rPr lang="en"/>
              <a:t>provides tools to automate processes, standardize information, and create custom functionality to achieve any business goal.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0837066a0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0837066a0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Jimmy</a:t>
            </a:r>
            <a:endParaRPr>
              <a:solidFill>
                <a:schemeClr val="dk1"/>
              </a:solidFill>
            </a:endParaRPr>
          </a:p>
          <a:p>
            <a:pPr indent="0" lvl="0" marL="0" rtl="0" algn="l">
              <a:spcBef>
                <a:spcPts val="0"/>
              </a:spcBef>
              <a:spcAft>
                <a:spcPts val="0"/>
              </a:spcAft>
              <a:buNone/>
            </a:pPr>
            <a:r>
              <a:rPr lang="en">
                <a:solidFill>
                  <a:schemeClr val="dk1"/>
                </a:solidFill>
              </a:rPr>
              <a:t>The notifications we utilized were emails. The emails will be triggered via a server-side process known as a workflow. The workflow checks the fields: state and </a:t>
            </a:r>
            <a:r>
              <a:rPr lang="en">
                <a:solidFill>
                  <a:schemeClr val="dk1"/>
                </a:solidFill>
              </a:rPr>
              <a:t>substate</a:t>
            </a:r>
            <a:r>
              <a:rPr lang="en">
                <a:solidFill>
                  <a:schemeClr val="dk1"/>
                </a:solidFill>
              </a:rPr>
              <a:t> on the problem. Depending on the state or </a:t>
            </a:r>
            <a:r>
              <a:rPr lang="en">
                <a:solidFill>
                  <a:schemeClr val="dk1"/>
                </a:solidFill>
              </a:rPr>
              <a:t>substate</a:t>
            </a:r>
            <a:r>
              <a:rPr lang="en">
                <a:solidFill>
                  <a:schemeClr val="dk1"/>
                </a:solidFill>
              </a:rPr>
              <a:t>, a corresponding email will be sent out to the appropriate person. After the notification there is a pause in the workflow that checks when the state or </a:t>
            </a:r>
            <a:r>
              <a:rPr lang="en">
                <a:solidFill>
                  <a:schemeClr val="dk1"/>
                </a:solidFill>
              </a:rPr>
              <a:t>substate</a:t>
            </a:r>
            <a:r>
              <a:rPr lang="en">
                <a:solidFill>
                  <a:schemeClr val="dk1"/>
                </a:solidFill>
              </a:rPr>
              <a:t> is changed, and it proceeds to check if the problem is in the next state. The emails will be sent when creating a problem, when the problem condition changes, when the problem generates problem tasks, and finally when closing out the problem.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will now hand it back to Zach.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837066a0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837066a0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837066a0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837066a0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837066a05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837066a05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Proxima Nova"/>
                <a:ea typeface="Proxima Nova"/>
                <a:cs typeface="Proxima Nova"/>
                <a:sym typeface="Proxima Nova"/>
              </a:rPr>
              <a:t>Standard - pre-authorized, low-risk change that follows specified procedure, i.e. replace toner, reboot server</a:t>
            </a:r>
            <a:endParaRPr sz="9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latin typeface="Proxima Nova"/>
                <a:ea typeface="Proxima Nova"/>
                <a:cs typeface="Proxima Nova"/>
                <a:sym typeface="Proxima Nova"/>
              </a:rPr>
              <a:t>Normal - mid-level request that requires authorizations and Change Advisory Board approval (CAB), i.e upgrade server, operating system update</a:t>
            </a:r>
            <a:endParaRPr sz="9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latin typeface="Proxima Nova"/>
                <a:ea typeface="Proxima Nova"/>
                <a:cs typeface="Proxima Nova"/>
                <a:sym typeface="Proxima Nova"/>
              </a:rPr>
              <a:t>Emergency - time-sensitive “fix-or-fail” request, does not need authorization but goes straight to CAB approval, i.e. reboot applications server</a:t>
            </a:r>
            <a:endParaRPr sz="9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latin typeface="Proxima Nova"/>
                <a:ea typeface="Proxima Nova"/>
                <a:cs typeface="Proxima Nova"/>
                <a:sym typeface="Proxima Nova"/>
              </a:rPr>
              <a:t>Major - high-level change with preliminary planning tasks in addition to multiple authorizations and CAB approval, i.e. bringing on new server location</a:t>
            </a:r>
            <a:endParaRPr sz="9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1200"/>
              </a:spcAft>
              <a:buClr>
                <a:schemeClr val="dk1"/>
              </a:buClr>
              <a:buSzPts val="1100"/>
              <a:buFont typeface="Arial"/>
              <a:buNone/>
            </a:pPr>
            <a:r>
              <a:rPr lang="en" sz="900">
                <a:solidFill>
                  <a:schemeClr val="dk1"/>
                </a:solidFill>
                <a:latin typeface="Proxima Nova"/>
                <a:ea typeface="Proxima Nova"/>
                <a:cs typeface="Proxima Nova"/>
                <a:sym typeface="Proxima Nova"/>
              </a:rPr>
              <a:t>I’ll pass it over to Michael to talk about the change management process</a:t>
            </a:r>
            <a:endParaRPr sz="900">
              <a:solidFill>
                <a:schemeClr val="dk1"/>
              </a:solidFill>
              <a:latin typeface="Proxima Nova"/>
              <a:ea typeface="Proxima Nova"/>
              <a:cs typeface="Proxima Nova"/>
              <a:sym typeface="Proxima Nov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0837066a05_1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0837066a05_1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MIchael - New Change through Approval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0837066a05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0837066a05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Thank you Michael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Good Afternoon I am Freddy Perez</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Change Request Lifecycle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8 lifecycle stages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First we start with the New state - The New state lets you </a:t>
            </a:r>
            <a:r>
              <a:rPr lang="en">
                <a:solidFill>
                  <a:schemeClr val="dk1"/>
                </a:solidFill>
                <a:latin typeface="Proxima Nova"/>
                <a:ea typeface="Proxima Nova"/>
                <a:cs typeface="Proxima Nova"/>
                <a:sym typeface="Proxima Nova"/>
              </a:rPr>
              <a:t>start</a:t>
            </a:r>
            <a:r>
              <a:rPr lang="en">
                <a:solidFill>
                  <a:schemeClr val="dk1"/>
                </a:solidFill>
                <a:latin typeface="Proxima Nova"/>
                <a:ea typeface="Proxima Nova"/>
                <a:cs typeface="Proxima Nova"/>
                <a:sym typeface="Proxima Nova"/>
              </a:rPr>
              <a:t> the form and choose the type of change and gather required information</a:t>
            </a:r>
            <a:endParaRPr>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In the Assess state a working group manager is assigned and  assesses the request</a:t>
            </a:r>
            <a:endParaRPr>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In Authorize- the change has been approved and must be reviewed by CAB or ECAB(Emergency Change Advisory Board)</a:t>
            </a:r>
            <a:endParaRPr>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Scheduled-once the CAB is approved, work notes has to be added before it is implemented</a:t>
            </a:r>
            <a:endParaRPr>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In Implement- Tasks are created to complete the change </a:t>
            </a:r>
            <a:endParaRPr>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Then we go to Review-  where Implementations are reviewed to see if they were successful or unsuccessful</a:t>
            </a:r>
            <a:endParaRPr>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Closed- All tasks and implementations have been completed no more information could be altered in this state </a:t>
            </a:r>
            <a:endParaRPr>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Lastly in Cancelled-A User is able to cancel the change request at any state before Review, this could be achieved through the cancel change button on the </a:t>
            </a:r>
            <a:r>
              <a:rPr lang="en">
                <a:solidFill>
                  <a:schemeClr val="dk1"/>
                </a:solidFill>
                <a:latin typeface="Proxima Nova"/>
                <a:ea typeface="Proxima Nova"/>
                <a:cs typeface="Proxima Nova"/>
                <a:sym typeface="Proxima Nova"/>
              </a:rPr>
              <a:t>form</a:t>
            </a:r>
            <a:r>
              <a:rPr lang="en">
                <a:solidFill>
                  <a:schemeClr val="dk1"/>
                </a:solidFill>
                <a:latin typeface="Proxima Nova"/>
                <a:ea typeface="Proxima Nova"/>
                <a:cs typeface="Proxima Nova"/>
                <a:sym typeface="Proxima Nova"/>
              </a:rPr>
              <a:t> banner</a:t>
            </a:r>
            <a:endParaRPr>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Pass it on to Jaquina for Change Modules</a:t>
            </a:r>
            <a:endParaRPr>
              <a:solidFill>
                <a:schemeClr val="dk1"/>
              </a:solidFill>
              <a:latin typeface="Proxima Nova"/>
              <a:ea typeface="Proxima Nova"/>
              <a:cs typeface="Proxima Nova"/>
              <a:sym typeface="Proxima Nova"/>
            </a:endParaRPr>
          </a:p>
          <a:p>
            <a:pPr indent="0" lvl="0" marL="0" rtl="0" algn="l">
              <a:spcBef>
                <a:spcPts val="12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837066a05_1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837066a05_1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Jaquina</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Overview - Dashboard with counts, graphs and calendar for quick reference</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Create New - Create all new change requests, Standard change requests are through included Standard Change Catalog</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Change Records - Access already created change request records</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Standard Change - Access standard change templates</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Change Advisory Board - Access CAB modules, Schedules, Access schedule rules and definitions</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Change Policy - Workflows and definitions based on business rules</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Administration - Define models, properties and conditions, also access ATF suite</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837066a05_1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837066a05_1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Bernice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Planning - Justification, Implementation Plan, Risk and Impact Analysis, Backout Plan, Test Plan</a:t>
            </a:r>
            <a:endParaRPr sz="13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Schedule - Planning start/end date, CAB meetings</a:t>
            </a:r>
            <a:endParaRPr sz="13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latin typeface="Proxima Nova"/>
                <a:ea typeface="Proxima Nova"/>
                <a:cs typeface="Proxima Nova"/>
                <a:sym typeface="Proxima Nova"/>
              </a:rPr>
              <a:t>Conflict- Conflicts  Detected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0837066a05_1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0837066a05_1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Bernice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Change requests can be created several different ways.</a:t>
            </a:r>
            <a:endParaRPr sz="10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From an Incident</a:t>
            </a:r>
            <a:endParaRPr sz="13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From a Problem</a:t>
            </a:r>
            <a:endParaRPr sz="13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From a Configuration Item</a:t>
            </a:r>
            <a:endParaRPr sz="13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Manually through Change Module</a:t>
            </a:r>
            <a:endParaRPr sz="13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Copy active or cancelled change request</a:t>
            </a:r>
            <a:endParaRPr sz="1300">
              <a:solidFill>
                <a:schemeClr val="dk1"/>
              </a:solidFill>
              <a:latin typeface="Proxima Nova"/>
              <a:ea typeface="Proxima Nova"/>
              <a:cs typeface="Proxima Nova"/>
              <a:sym typeface="Proxima Nova"/>
            </a:endParaRPr>
          </a:p>
          <a:p>
            <a:pPr indent="0" lvl="0" marL="0" rtl="0" algn="l">
              <a:spcBef>
                <a:spcPts val="12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837066a05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0837066a0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837066a0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837066a0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ServiceNow Development </a:t>
            </a:r>
            <a:r>
              <a:rPr lang="en"/>
              <a:t>Environments</a:t>
            </a:r>
            <a:r>
              <a:rPr lang="en"/>
              <a:t> are called Instances, each containing applications and modules to manage and perform business needs…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837066a0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837066a0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837066a05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837066a05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0837066a0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0837066a0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837066a0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837066a0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all teams worked within the same instance….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837066a05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837066a05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837066a0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837066a0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our batch of 15 split into smaller groups of 5, one group working on each Application. Each team had a Team lead, and I served as the Project Manager. While each team worked on the individual applications, the team leads and I worked to ensure a smooth connection between the applications, and to help keep everything being uniform across our work. We will now hear from each team as they discuss the work they did for their </a:t>
            </a:r>
            <a:r>
              <a:rPr lang="en"/>
              <a:t>application</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837066a0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837066a0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837066a05_9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837066a05_9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Sean:  Incident is a built in application in servicenow to log and tack all created Incidents.  So the question is why do we need to make changes when the incident application if it is already available out of the box? All the base tools are already built on the platform yes, but there is very limited added verification and validation.  For example an end user can submit a ticket and change the states progressing the incident themself.  Our main goal was to add these validations so only the correct people are able to perform actions on the incident records at any given time.  We also added additional features not found out of the box including some additional applications/modules, scripts, buttons, links and notifications that we will discuss in the rest of this presentation.  I will now pass it off to Joseph to explain this further.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23225"/>
            <a:ext cx="5678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ServiceNow</a:t>
            </a:r>
            <a:endParaRPr/>
          </a:p>
          <a:p>
            <a:pPr indent="0" lvl="0" marL="0" rtl="0" algn="l">
              <a:spcBef>
                <a:spcPts val="0"/>
              </a:spcBef>
              <a:spcAft>
                <a:spcPts val="0"/>
              </a:spcAft>
              <a:buNone/>
            </a:pPr>
            <a:r>
              <a:rPr lang="en"/>
              <a:t>IT Service Management Blueprint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How does it work?</a:t>
            </a:r>
            <a:endParaRPr>
              <a:solidFill>
                <a:schemeClr val="lt1"/>
              </a:solidFill>
            </a:endParaRPr>
          </a:p>
        </p:txBody>
      </p:sp>
      <p:sp>
        <p:nvSpPr>
          <p:cNvPr id="333" name="Google Shape;333;p22"/>
          <p:cNvSpPr txBox="1"/>
          <p:nvPr>
            <p:ph idx="1" type="body"/>
          </p:nvPr>
        </p:nvSpPr>
        <p:spPr>
          <a:xfrm>
            <a:off x="1303800" y="1597875"/>
            <a:ext cx="7030500" cy="2786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Clr>
                <a:schemeClr val="lt1"/>
              </a:buClr>
              <a:buSzPts val="1300"/>
              <a:buChar char="●"/>
            </a:pPr>
            <a:r>
              <a:rPr lang="en">
                <a:solidFill>
                  <a:schemeClr val="lt1"/>
                </a:solidFill>
              </a:rPr>
              <a:t>The Incident Application is designed to handle any and all disruptions to a service, when a user enters the pertinent details of an Incident and submits the ticket, the correct team will handle the disruption.</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Once a ticket has been submitted, the state will automatically change from “New” to “In Progress” this means the team responsible for the ticket now has been notified.</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From this point, the user who has submitted the ticket will no longer be allowed to edit the ticket, unless we require more information to fix the issue.</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After the issue has been Resolved, the user will confirm or deny whether the fix we implemented works correctly.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Form Transitions</a:t>
            </a:r>
            <a:endParaRPr>
              <a:solidFill>
                <a:schemeClr val="lt1"/>
              </a:solidFill>
            </a:endParaRPr>
          </a:p>
        </p:txBody>
      </p:sp>
      <p:sp>
        <p:nvSpPr>
          <p:cNvPr id="339" name="Google Shape;339;p23"/>
          <p:cNvSpPr txBox="1"/>
          <p:nvPr>
            <p:ph idx="1" type="body"/>
          </p:nvPr>
        </p:nvSpPr>
        <p:spPr>
          <a:xfrm>
            <a:off x="1303800" y="1990050"/>
            <a:ext cx="7030500" cy="128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Clr>
                <a:schemeClr val="lt1"/>
              </a:buClr>
              <a:buSzPts val="1300"/>
              <a:buChar char="●"/>
            </a:pPr>
            <a:r>
              <a:rPr lang="en">
                <a:solidFill>
                  <a:schemeClr val="lt1"/>
                </a:solidFill>
              </a:rPr>
              <a:t>The state of the Incident impacts the layout of the form, as well the as the role of a user which will be covered later.</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Examples of state field are “New”, or “On Hold”, these affect the form because these states require certain information to be displayed or withheld.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43" name="Shape 343"/>
        <p:cNvGrpSpPr/>
        <p:nvPr/>
      </p:nvGrpSpPr>
      <p:grpSpPr>
        <a:xfrm>
          <a:off x="0" y="0"/>
          <a:ext cx="0" cy="0"/>
          <a:chOff x="0" y="0"/>
          <a:chExt cx="0" cy="0"/>
        </a:xfrm>
      </p:grpSpPr>
      <p:sp>
        <p:nvSpPr>
          <p:cNvPr id="344" name="Google Shape;344;p24"/>
          <p:cNvSpPr txBox="1"/>
          <p:nvPr>
            <p:ph idx="4294967295" type="title"/>
          </p:nvPr>
        </p:nvSpPr>
        <p:spPr>
          <a:xfrm>
            <a:off x="311700" y="46235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State Matrix </a:t>
            </a:r>
            <a:endParaRPr>
              <a:solidFill>
                <a:schemeClr val="lt1"/>
              </a:solidFill>
            </a:endParaRPr>
          </a:p>
        </p:txBody>
      </p:sp>
      <p:graphicFrame>
        <p:nvGraphicFramePr>
          <p:cNvPr id="345" name="Google Shape;345;p24"/>
          <p:cNvGraphicFramePr/>
          <p:nvPr/>
        </p:nvGraphicFramePr>
        <p:xfrm>
          <a:off x="952475" y="1035025"/>
          <a:ext cx="3000000" cy="3000000"/>
        </p:xfrm>
        <a:graphic>
          <a:graphicData uri="http://schemas.openxmlformats.org/drawingml/2006/table">
            <a:tbl>
              <a:tblPr>
                <a:noFill/>
                <a:tableStyleId>{8285C69F-5C27-4B89-8B13-AB7B43C04BF3}</a:tableStyleId>
              </a:tblPr>
              <a:tblGrid>
                <a:gridCol w="1034150"/>
                <a:gridCol w="1034150"/>
                <a:gridCol w="1034150"/>
                <a:gridCol w="1034150"/>
                <a:gridCol w="1034150"/>
                <a:gridCol w="1034150"/>
                <a:gridCol w="1034150"/>
              </a:tblGrid>
              <a:tr h="443275">
                <a:tc>
                  <a:txBody>
                    <a:bodyPr/>
                    <a:lstStyle/>
                    <a:p>
                      <a:pPr indent="0" lvl="0" marL="0" rtl="0" algn="l">
                        <a:spcBef>
                          <a:spcPts val="0"/>
                        </a:spcBef>
                        <a:spcAft>
                          <a:spcPts val="0"/>
                        </a:spcAft>
                        <a:buNone/>
                      </a:pPr>
                      <a:r>
                        <a:rPr b="1" lang="en" sz="1100"/>
                        <a:t>State</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l">
                        <a:spcBef>
                          <a:spcPts val="0"/>
                        </a:spcBef>
                        <a:spcAft>
                          <a:spcPts val="0"/>
                        </a:spcAft>
                        <a:buNone/>
                      </a:pPr>
                      <a:r>
                        <a:rPr b="1" lang="en" sz="1100"/>
                        <a:t>To New</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l">
                        <a:spcBef>
                          <a:spcPts val="0"/>
                        </a:spcBef>
                        <a:spcAft>
                          <a:spcPts val="0"/>
                        </a:spcAft>
                        <a:buNone/>
                      </a:pPr>
                      <a:r>
                        <a:rPr b="1" lang="en" sz="1100"/>
                        <a:t>To In Progress</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l">
                        <a:spcBef>
                          <a:spcPts val="0"/>
                        </a:spcBef>
                        <a:spcAft>
                          <a:spcPts val="0"/>
                        </a:spcAft>
                        <a:buNone/>
                      </a:pPr>
                      <a:r>
                        <a:rPr b="1" lang="en" sz="1100"/>
                        <a:t>To On Hold</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l">
                        <a:spcBef>
                          <a:spcPts val="0"/>
                        </a:spcBef>
                        <a:spcAft>
                          <a:spcPts val="0"/>
                        </a:spcAft>
                        <a:buNone/>
                      </a:pPr>
                      <a:r>
                        <a:rPr b="1" lang="en" sz="1100"/>
                        <a:t>To Resolved</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l">
                        <a:spcBef>
                          <a:spcPts val="0"/>
                        </a:spcBef>
                        <a:spcAft>
                          <a:spcPts val="0"/>
                        </a:spcAft>
                        <a:buNone/>
                      </a:pPr>
                      <a:r>
                        <a:rPr b="1" lang="en" sz="1100"/>
                        <a:t>To Closed</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l">
                        <a:spcBef>
                          <a:spcPts val="0"/>
                        </a:spcBef>
                        <a:spcAft>
                          <a:spcPts val="0"/>
                        </a:spcAft>
                        <a:buNone/>
                      </a:pPr>
                      <a:r>
                        <a:rPr b="1" lang="en" sz="1100"/>
                        <a:t>To Canceled</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r>
              <a:tr h="365350">
                <a:tc>
                  <a:txBody>
                    <a:bodyPr/>
                    <a:lstStyle/>
                    <a:p>
                      <a:pPr indent="0" lvl="0" marL="0" rtl="0" algn="l">
                        <a:spcBef>
                          <a:spcPts val="0"/>
                        </a:spcBef>
                        <a:spcAft>
                          <a:spcPts val="0"/>
                        </a:spcAft>
                        <a:buNone/>
                      </a:pPr>
                      <a:r>
                        <a:rPr b="1" lang="en" sz="1100"/>
                        <a:t>From New</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rPr lang="en" sz="1100">
                          <a:latin typeface="Arimo"/>
                          <a:ea typeface="Arimo"/>
                          <a:cs typeface="Arimo"/>
                          <a:sym typeface="Arimo"/>
                        </a:rPr>
                        <a:t>✔</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r>
              <a:tr h="443275">
                <a:tc>
                  <a:txBody>
                    <a:bodyPr/>
                    <a:lstStyle/>
                    <a:p>
                      <a:pPr indent="0" lvl="0" marL="0" rtl="0" algn="l">
                        <a:spcBef>
                          <a:spcPts val="0"/>
                        </a:spcBef>
                        <a:spcAft>
                          <a:spcPts val="0"/>
                        </a:spcAft>
                        <a:buNone/>
                      </a:pPr>
                      <a:r>
                        <a:rPr b="1" lang="en" sz="1100"/>
                        <a:t>From In Progress</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rPr lang="en" sz="1100">
                          <a:latin typeface="Arimo"/>
                          <a:ea typeface="Arimo"/>
                          <a:cs typeface="Arimo"/>
                          <a:sym typeface="Arimo"/>
                        </a:rPr>
                        <a:t>✔</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latin typeface="Arimo"/>
                          <a:ea typeface="Arimo"/>
                          <a:cs typeface="Arimo"/>
                          <a:sym typeface="Arimo"/>
                        </a:rPr>
                        <a:t>✔</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Clr>
                          <a:schemeClr val="dk1"/>
                        </a:buClr>
                        <a:buSzPts val="1100"/>
                        <a:buFont typeface="Arial"/>
                        <a:buNone/>
                      </a:pPr>
                      <a:r>
                        <a:rPr lang="en" sz="1100">
                          <a:latin typeface="Arimo"/>
                          <a:ea typeface="Arimo"/>
                          <a:cs typeface="Arimo"/>
                          <a:sym typeface="Arimo"/>
                        </a:rPr>
                        <a:t>✔</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443275">
                <a:tc>
                  <a:txBody>
                    <a:bodyPr/>
                    <a:lstStyle/>
                    <a:p>
                      <a:pPr indent="0" lvl="0" marL="0" rtl="0" algn="l">
                        <a:spcBef>
                          <a:spcPts val="0"/>
                        </a:spcBef>
                        <a:spcAft>
                          <a:spcPts val="0"/>
                        </a:spcAft>
                        <a:buNone/>
                      </a:pPr>
                      <a:r>
                        <a:rPr b="1" lang="en" sz="1100"/>
                        <a:t>From On Hold</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rPr lang="en" sz="1100">
                          <a:latin typeface="Arimo"/>
                          <a:ea typeface="Arimo"/>
                          <a:cs typeface="Arimo"/>
                          <a:sym typeface="Arimo"/>
                        </a:rPr>
                        <a:t>✔</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rPr lang="en" sz="1100">
                          <a:latin typeface="Arimo"/>
                          <a:ea typeface="Arimo"/>
                          <a:cs typeface="Arimo"/>
                          <a:sym typeface="Arimo"/>
                        </a:rPr>
                        <a:t>✔</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r>
              <a:tr h="443275">
                <a:tc>
                  <a:txBody>
                    <a:bodyPr/>
                    <a:lstStyle/>
                    <a:p>
                      <a:pPr indent="0" lvl="0" marL="0" rtl="0" algn="l">
                        <a:spcBef>
                          <a:spcPts val="0"/>
                        </a:spcBef>
                        <a:spcAft>
                          <a:spcPts val="0"/>
                        </a:spcAft>
                        <a:buNone/>
                      </a:pPr>
                      <a:r>
                        <a:rPr b="1" lang="en" sz="1100"/>
                        <a:t>From Resolved</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rPr lang="en" sz="1100">
                          <a:latin typeface="Arimo"/>
                          <a:ea typeface="Arimo"/>
                          <a:cs typeface="Arimo"/>
                          <a:sym typeface="Arimo"/>
                        </a:rPr>
                        <a:t>✔</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rPr lang="en" sz="1100">
                          <a:latin typeface="Arimo"/>
                          <a:ea typeface="Arimo"/>
                          <a:cs typeface="Arimo"/>
                          <a:sym typeface="Arimo"/>
                        </a:rPr>
                        <a:t>✔</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r>
              <a:tr h="365350">
                <a:tc>
                  <a:txBody>
                    <a:bodyPr/>
                    <a:lstStyle/>
                    <a:p>
                      <a:pPr indent="0" lvl="0" marL="0" rtl="0" algn="l">
                        <a:spcBef>
                          <a:spcPts val="0"/>
                        </a:spcBef>
                        <a:spcAft>
                          <a:spcPts val="0"/>
                        </a:spcAft>
                        <a:buNone/>
                      </a:pPr>
                      <a:r>
                        <a:rPr b="1" lang="en" sz="1100"/>
                        <a:t>From Closed</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r>
              <a:tr h="649325">
                <a:tc>
                  <a:txBody>
                    <a:bodyPr/>
                    <a:lstStyle/>
                    <a:p>
                      <a:pPr indent="0" lvl="0" marL="0" rtl="0" algn="l">
                        <a:spcBef>
                          <a:spcPts val="0"/>
                        </a:spcBef>
                        <a:spcAft>
                          <a:spcPts val="0"/>
                        </a:spcAft>
                        <a:buNone/>
                      </a:pPr>
                      <a:r>
                        <a:rPr b="1" lang="en" sz="1100"/>
                        <a:t>From Canceled</a:t>
                      </a:r>
                      <a:endParaRPr b="1"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3C3DE"/>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c>
                  <a:txBody>
                    <a:bodyPr/>
                    <a:lstStyle/>
                    <a:p>
                      <a:pPr indent="0" lvl="0" marL="0" rtl="0" algn="ctr">
                        <a:spcBef>
                          <a:spcPts val="0"/>
                        </a:spcBef>
                        <a:spcAft>
                          <a:spcPts val="0"/>
                        </a:spcAft>
                        <a:buNone/>
                      </a:pPr>
                      <a: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BCBCB"/>
                    </a:solidFill>
                  </a:tcPr>
                </a:tc>
              </a:tr>
              <a:tr h="649325">
                <a:tc gridSpan="7">
                  <a:txBody>
                    <a:bodyPr/>
                    <a:lstStyle/>
                    <a:p>
                      <a:pPr indent="0" lvl="0" marL="0" rtl="0" algn="ctr">
                        <a:spcBef>
                          <a:spcPts val="0"/>
                        </a:spcBef>
                        <a:spcAft>
                          <a:spcPts val="0"/>
                        </a:spcAft>
                        <a:buClr>
                          <a:schemeClr val="dk1"/>
                        </a:buClr>
                        <a:buSzPts val="1100"/>
                        <a:buFont typeface="Arial"/>
                        <a:buNone/>
                      </a:pPr>
                      <a:r>
                        <a:rPr lang="en">
                          <a:solidFill>
                            <a:schemeClr val="dk1"/>
                          </a:solidFill>
                        </a:rPr>
                        <a:t>Checkmark indicates whether the user can go to these states</a:t>
                      </a:r>
                      <a:endParaRPr b="1"/>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c hMerge="1"/>
                <a:tc hMerge="1"/>
                <a:tc hMerge="1"/>
                <a:tc hMerge="1"/>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49" name="Shape 349"/>
        <p:cNvGrpSpPr/>
        <p:nvPr/>
      </p:nvGrpSpPr>
      <p:grpSpPr>
        <a:xfrm>
          <a:off x="0" y="0"/>
          <a:ext cx="0" cy="0"/>
          <a:chOff x="0" y="0"/>
          <a:chExt cx="0" cy="0"/>
        </a:xfrm>
      </p:grpSpPr>
      <p:sp>
        <p:nvSpPr>
          <p:cNvPr id="350" name="Google Shape;350;p25"/>
          <p:cNvSpPr txBox="1"/>
          <p:nvPr>
            <p:ph idx="4294967295"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Validation and Flow</a:t>
            </a:r>
            <a:endParaRPr>
              <a:solidFill>
                <a:schemeClr val="lt1"/>
              </a:solidFill>
            </a:endParaRPr>
          </a:p>
        </p:txBody>
      </p:sp>
      <p:pic>
        <p:nvPicPr>
          <p:cNvPr id="351" name="Google Shape;351;p25"/>
          <p:cNvPicPr preferRelativeResize="0"/>
          <p:nvPr/>
        </p:nvPicPr>
        <p:blipFill>
          <a:blip r:embed="rId3">
            <a:alphaModFix/>
          </a:blip>
          <a:stretch>
            <a:fillRect/>
          </a:stretch>
        </p:blipFill>
        <p:spPr>
          <a:xfrm>
            <a:off x="1442875" y="1278600"/>
            <a:ext cx="6258251" cy="3567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Applications and Modules</a:t>
            </a:r>
            <a:endParaRPr>
              <a:solidFill>
                <a:schemeClr val="lt1"/>
              </a:solidFill>
            </a:endParaRPr>
          </a:p>
        </p:txBody>
      </p:sp>
      <p:sp>
        <p:nvSpPr>
          <p:cNvPr id="357" name="Google Shape;357;p26"/>
          <p:cNvSpPr txBox="1"/>
          <p:nvPr>
            <p:ph idx="1" type="body"/>
          </p:nvPr>
        </p:nvSpPr>
        <p:spPr>
          <a:xfrm>
            <a:off x="187775" y="342082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lt1"/>
              </a:buClr>
              <a:buSzPts val="1300"/>
              <a:buChar char="●"/>
            </a:pPr>
            <a:r>
              <a:rPr lang="en">
                <a:solidFill>
                  <a:schemeClr val="lt1"/>
                </a:solidFill>
              </a:rPr>
              <a:t>Three Separate Applications with Different Modules</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Access Determined By Role</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Roles also Determine Views within Applications</a:t>
            </a:r>
            <a:endParaRPr>
              <a:solidFill>
                <a:schemeClr val="lt1"/>
              </a:solidFill>
            </a:endParaRPr>
          </a:p>
        </p:txBody>
      </p:sp>
      <p:pic>
        <p:nvPicPr>
          <p:cNvPr id="358" name="Google Shape;358;p26"/>
          <p:cNvPicPr preferRelativeResize="0"/>
          <p:nvPr/>
        </p:nvPicPr>
        <p:blipFill>
          <a:blip r:embed="rId3">
            <a:alphaModFix/>
          </a:blip>
          <a:stretch>
            <a:fillRect/>
          </a:stretch>
        </p:blipFill>
        <p:spPr>
          <a:xfrm>
            <a:off x="6082000" y="1152475"/>
            <a:ext cx="2265150" cy="3777750"/>
          </a:xfrm>
          <a:prstGeom prst="rect">
            <a:avLst/>
          </a:prstGeom>
          <a:noFill/>
          <a:ln>
            <a:noFill/>
          </a:ln>
          <a:effectLst>
            <a:outerShdw blurRad="57150" rotWithShape="0" algn="bl" dir="5400000" dist="19050">
              <a:srgbClr val="000000">
                <a:alpha val="50000"/>
              </a:srgbClr>
            </a:outerShdw>
          </a:effectLst>
        </p:spPr>
      </p:pic>
      <p:pic>
        <p:nvPicPr>
          <p:cNvPr id="359" name="Google Shape;359;p26"/>
          <p:cNvPicPr preferRelativeResize="0"/>
          <p:nvPr/>
        </p:nvPicPr>
        <p:blipFill>
          <a:blip r:embed="rId4">
            <a:alphaModFix/>
          </a:blip>
          <a:stretch>
            <a:fillRect/>
          </a:stretch>
        </p:blipFill>
        <p:spPr>
          <a:xfrm>
            <a:off x="311688" y="1152475"/>
            <a:ext cx="2828925" cy="1638300"/>
          </a:xfrm>
          <a:prstGeom prst="rect">
            <a:avLst/>
          </a:prstGeom>
          <a:noFill/>
          <a:ln>
            <a:noFill/>
          </a:ln>
          <a:effectLst>
            <a:outerShdw blurRad="57150" rotWithShape="0" algn="bl" dir="5400000" dist="19050">
              <a:srgbClr val="000000">
                <a:alpha val="50000"/>
              </a:srgbClr>
            </a:outerShdw>
          </a:effectLst>
        </p:spPr>
      </p:pic>
      <p:pic>
        <p:nvPicPr>
          <p:cNvPr id="360" name="Google Shape;360;p26"/>
          <p:cNvPicPr preferRelativeResize="0"/>
          <p:nvPr/>
        </p:nvPicPr>
        <p:blipFill>
          <a:blip r:embed="rId5">
            <a:alphaModFix/>
          </a:blip>
          <a:stretch>
            <a:fillRect/>
          </a:stretch>
        </p:blipFill>
        <p:spPr>
          <a:xfrm>
            <a:off x="3140625" y="1152475"/>
            <a:ext cx="2941375" cy="2133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64" name="Shape 364"/>
        <p:cNvGrpSpPr/>
        <p:nvPr/>
      </p:nvGrpSpPr>
      <p:grpSpPr>
        <a:xfrm>
          <a:off x="0" y="0"/>
          <a:ext cx="0" cy="0"/>
          <a:chOff x="0" y="0"/>
          <a:chExt cx="0" cy="0"/>
        </a:xfrm>
      </p:grpSpPr>
      <p:sp>
        <p:nvSpPr>
          <p:cNvPr id="365" name="Google Shape;365;p27"/>
          <p:cNvSpPr txBox="1"/>
          <p:nvPr>
            <p:ph idx="4294967295"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Priority/Impact/Urgency Labels</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366" name="Google Shape;366;p27"/>
          <p:cNvPicPr preferRelativeResize="0"/>
          <p:nvPr/>
        </p:nvPicPr>
        <p:blipFill>
          <a:blip r:embed="rId3">
            <a:alphaModFix/>
          </a:blip>
          <a:stretch>
            <a:fillRect/>
          </a:stretch>
        </p:blipFill>
        <p:spPr>
          <a:xfrm>
            <a:off x="1831700" y="1017725"/>
            <a:ext cx="5480590"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Incident Task and Problem Generation</a:t>
            </a:r>
            <a:endParaRPr>
              <a:solidFill>
                <a:schemeClr val="lt1"/>
              </a:solidFill>
            </a:endParaRPr>
          </a:p>
        </p:txBody>
      </p:sp>
      <p:sp>
        <p:nvSpPr>
          <p:cNvPr id="372" name="Google Shape;372;p28"/>
          <p:cNvSpPr txBox="1"/>
          <p:nvPr>
            <p:ph idx="1" type="body"/>
          </p:nvPr>
        </p:nvSpPr>
        <p:spPr>
          <a:xfrm>
            <a:off x="311700" y="1727100"/>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lt1"/>
              </a:buClr>
              <a:buSzPts val="1300"/>
              <a:buChar char="●"/>
            </a:pPr>
            <a:r>
              <a:rPr lang="en">
                <a:solidFill>
                  <a:schemeClr val="lt1"/>
                </a:solidFill>
              </a:rPr>
              <a:t>Flow Designer is used to automatically create Incident Tasks and Problems</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Incident Task generation</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Problem generation</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Mandatory Problem Record fields are copied from Incident</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Assignment Rules</a:t>
            </a:r>
            <a:endParaRPr>
              <a:solidFill>
                <a:schemeClr val="lt1"/>
              </a:solidFill>
            </a:endParaRPr>
          </a:p>
        </p:txBody>
      </p:sp>
      <p:sp>
        <p:nvSpPr>
          <p:cNvPr id="378" name="Google Shape;378;p29"/>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lt1"/>
              </a:buClr>
              <a:buSzPts val="1300"/>
              <a:buChar char="●"/>
            </a:pPr>
            <a:r>
              <a:rPr lang="en">
                <a:solidFill>
                  <a:schemeClr val="lt1"/>
                </a:solidFill>
              </a:rPr>
              <a:t>New Incident is Created</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Assignment Rule’s control which group is assigned the incident </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Based on fields  input into the form(Priority and Category)</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Transition into the In Progress state</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Contextual Search</a:t>
            </a:r>
            <a:endParaRPr>
              <a:solidFill>
                <a:schemeClr val="lt1"/>
              </a:solidFill>
            </a:endParaRPr>
          </a:p>
        </p:txBody>
      </p:sp>
      <p:sp>
        <p:nvSpPr>
          <p:cNvPr id="384" name="Google Shape;384;p30"/>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Clr>
                <a:schemeClr val="lt1"/>
              </a:buClr>
              <a:buSzPts val="1300"/>
              <a:buChar char="●"/>
            </a:pPr>
            <a:r>
              <a:rPr lang="en">
                <a:solidFill>
                  <a:schemeClr val="lt1"/>
                </a:solidFill>
              </a:rPr>
              <a:t>There is a search feature available to utilize, and this is designed to reduce the number of tickets that we have to fix by reducing duplicates. </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This feature is based on the short description field and identifies articles that have been included in the Knowledge Base. </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Included on all new incidents in the Default and Self Service views.</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Ideally an end user may find an answer to their issue before submitting the incident, reducing the number of tickets.</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88" name="Shape 388"/>
        <p:cNvGrpSpPr/>
        <p:nvPr/>
      </p:nvGrpSpPr>
      <p:grpSpPr>
        <a:xfrm>
          <a:off x="0" y="0"/>
          <a:ext cx="0" cy="0"/>
          <a:chOff x="0" y="0"/>
          <a:chExt cx="0" cy="0"/>
        </a:xfrm>
      </p:grpSpPr>
      <p:sp>
        <p:nvSpPr>
          <p:cNvPr id="389" name="Google Shape;389;p31"/>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Incident Form Views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90" name="Google Shape;390;p31"/>
          <p:cNvSpPr txBox="1"/>
          <p:nvPr>
            <p:ph idx="1" type="body"/>
          </p:nvPr>
        </p:nvSpPr>
        <p:spPr>
          <a:xfrm>
            <a:off x="1303800" y="1465950"/>
            <a:ext cx="7030500" cy="3547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lt1"/>
                </a:solidFill>
              </a:rPr>
              <a:t>We have created three different views of the incident form based on the roles of users as well as for users without roles. A view defines the elements that appear when a user opens a form or a list. They are as follow:</a:t>
            </a:r>
            <a:endParaRPr>
              <a:solidFill>
                <a:schemeClr val="lt1"/>
              </a:solidFill>
            </a:endParaRPr>
          </a:p>
          <a:p>
            <a:pPr indent="0" lvl="0" marL="0" rtl="0" algn="just">
              <a:lnSpc>
                <a:spcPct val="150000"/>
              </a:lnSpc>
              <a:spcBef>
                <a:spcPts val="1200"/>
              </a:spcBef>
              <a:spcAft>
                <a:spcPts val="0"/>
              </a:spcAft>
              <a:buNone/>
            </a:pPr>
            <a:r>
              <a:rPr b="1" lang="en">
                <a:solidFill>
                  <a:schemeClr val="lt1"/>
                </a:solidFill>
              </a:rPr>
              <a:t>Default view</a:t>
            </a:r>
            <a:r>
              <a:rPr lang="en">
                <a:solidFill>
                  <a:schemeClr val="lt1"/>
                </a:solidFill>
              </a:rPr>
              <a:t>: This view is displayed for all employees of the company who are not part of the ServiceNow Technical Team.</a:t>
            </a:r>
            <a:endParaRPr>
              <a:solidFill>
                <a:schemeClr val="lt1"/>
              </a:solidFill>
            </a:endParaRPr>
          </a:p>
          <a:p>
            <a:pPr indent="0" lvl="0" marL="0" rtl="0" algn="just">
              <a:lnSpc>
                <a:spcPct val="150000"/>
              </a:lnSpc>
              <a:spcBef>
                <a:spcPts val="1200"/>
              </a:spcBef>
              <a:spcAft>
                <a:spcPts val="0"/>
              </a:spcAft>
              <a:buNone/>
            </a:pPr>
            <a:r>
              <a:rPr b="1" lang="en">
                <a:solidFill>
                  <a:schemeClr val="lt1"/>
                </a:solidFill>
              </a:rPr>
              <a:t>Self Service view</a:t>
            </a:r>
            <a:r>
              <a:rPr lang="en">
                <a:solidFill>
                  <a:schemeClr val="lt1"/>
                </a:solidFill>
              </a:rPr>
              <a:t>: This View is displayed for all other users outside of the company who wish to create an incident. This view is the most limited with few fields</a:t>
            </a:r>
            <a:endParaRPr>
              <a:solidFill>
                <a:schemeClr val="lt1"/>
              </a:solidFill>
            </a:endParaRPr>
          </a:p>
          <a:p>
            <a:pPr indent="0" lvl="0" marL="0" rtl="0" algn="just">
              <a:lnSpc>
                <a:spcPct val="150000"/>
              </a:lnSpc>
              <a:spcBef>
                <a:spcPts val="1200"/>
              </a:spcBef>
              <a:spcAft>
                <a:spcPts val="1200"/>
              </a:spcAft>
              <a:buNone/>
            </a:pPr>
            <a:r>
              <a:rPr b="1" lang="en">
                <a:solidFill>
                  <a:schemeClr val="lt1"/>
                </a:solidFill>
              </a:rPr>
              <a:t>Workspace view</a:t>
            </a:r>
            <a:r>
              <a:rPr lang="en">
                <a:solidFill>
                  <a:schemeClr val="lt1"/>
                </a:solidFill>
              </a:rPr>
              <a:t> : This view is available only to the ServiceNOW Technical Team (Administrators and users with special roles that have permission to do certain tasks). This view has the broadest scope. Admins have access to all fields available on the platform.</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282" name="Shape 282"/>
        <p:cNvGrpSpPr/>
        <p:nvPr/>
      </p:nvGrpSpPr>
      <p:grpSpPr>
        <a:xfrm>
          <a:off x="0" y="0"/>
          <a:ext cx="0" cy="0"/>
          <a:chOff x="0" y="0"/>
          <a:chExt cx="0" cy="0"/>
        </a:xfrm>
      </p:grpSpPr>
      <p:sp>
        <p:nvSpPr>
          <p:cNvPr id="283" name="Google Shape;283;p14"/>
          <p:cNvSpPr txBox="1"/>
          <p:nvPr>
            <p:ph idx="1" type="body"/>
          </p:nvPr>
        </p:nvSpPr>
        <p:spPr>
          <a:xfrm>
            <a:off x="1303800" y="13042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Clr>
                <a:schemeClr val="lt1"/>
              </a:buClr>
              <a:buSzPct val="100000"/>
              <a:buChar char="●"/>
            </a:pPr>
            <a:r>
              <a:rPr lang="en" sz="1800">
                <a:solidFill>
                  <a:schemeClr val="lt1"/>
                </a:solidFill>
              </a:rPr>
              <a:t>ServiceNow</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 sz="1800">
                <a:solidFill>
                  <a:schemeClr val="lt1"/>
                </a:solidFill>
              </a:rPr>
              <a:t>Project Overview/Team Breakdown</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 sz="1800">
                <a:solidFill>
                  <a:schemeClr val="lt1"/>
                </a:solidFill>
              </a:rPr>
              <a:t>Incident Management</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 sz="1800">
                <a:solidFill>
                  <a:schemeClr val="lt1"/>
                </a:solidFill>
              </a:rPr>
              <a:t>Problem Management</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 sz="1800">
                <a:solidFill>
                  <a:schemeClr val="lt1"/>
                </a:solidFill>
              </a:rPr>
              <a:t>Change Management</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 sz="1800">
                <a:solidFill>
                  <a:schemeClr val="lt1"/>
                </a:solidFill>
              </a:rPr>
              <a:t>ServiceNow Demonstration</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 sz="1800">
                <a:solidFill>
                  <a:schemeClr val="lt1"/>
                </a:solidFill>
              </a:rPr>
              <a:t>Q&amp;A</a:t>
            </a:r>
            <a:endParaRPr sz="1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94" name="Shape 394"/>
        <p:cNvGrpSpPr/>
        <p:nvPr/>
      </p:nvGrpSpPr>
      <p:grpSpPr>
        <a:xfrm>
          <a:off x="0" y="0"/>
          <a:ext cx="0" cy="0"/>
          <a:chOff x="0" y="0"/>
          <a:chExt cx="0" cy="0"/>
        </a:xfrm>
      </p:grpSpPr>
      <p:sp>
        <p:nvSpPr>
          <p:cNvPr id="395" name="Google Shape;395;p32"/>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Form Fields and UI Policies</a:t>
            </a:r>
            <a:endParaRPr>
              <a:solidFill>
                <a:schemeClr val="lt1"/>
              </a:solidFill>
            </a:endParaRPr>
          </a:p>
        </p:txBody>
      </p:sp>
      <p:sp>
        <p:nvSpPr>
          <p:cNvPr id="396" name="Google Shape;396;p32"/>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Clr>
                <a:schemeClr val="lt1"/>
              </a:buClr>
              <a:buSzPts val="1300"/>
              <a:buChar char="●"/>
            </a:pPr>
            <a:r>
              <a:rPr lang="en">
                <a:solidFill>
                  <a:schemeClr val="lt1"/>
                </a:solidFill>
              </a:rPr>
              <a:t>UI Policies are a type of scripting that we’ve incorporated to make the forms look a certain way</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Fields are set to not visible until they are relevant</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A field that is mandatory during one stage will be read-only for the remainder of the incident process</a:t>
            </a:r>
            <a:endParaRPr>
              <a:solidFill>
                <a:schemeClr val="lt1"/>
              </a:solidFill>
            </a:endParaRPr>
          </a:p>
          <a:p>
            <a:pPr indent="-311150" lvl="0" marL="457200" rtl="0" algn="just">
              <a:lnSpc>
                <a:spcPct val="150000"/>
              </a:lnSpc>
              <a:spcBef>
                <a:spcPts val="0"/>
              </a:spcBef>
              <a:spcAft>
                <a:spcPts val="0"/>
              </a:spcAft>
              <a:buClr>
                <a:schemeClr val="lt1"/>
              </a:buClr>
              <a:buSzPts val="1300"/>
              <a:buChar char="●"/>
            </a:pPr>
            <a:r>
              <a:rPr lang="en">
                <a:solidFill>
                  <a:schemeClr val="lt1"/>
                </a:solidFill>
              </a:rPr>
              <a:t>The use of read-only fields at any level is for users to view the field information without the ability to manipulate the information</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00" name="Shape 400"/>
        <p:cNvGrpSpPr/>
        <p:nvPr/>
      </p:nvGrpSpPr>
      <p:grpSpPr>
        <a:xfrm>
          <a:off x="0" y="0"/>
          <a:ext cx="0" cy="0"/>
          <a:chOff x="0" y="0"/>
          <a:chExt cx="0" cy="0"/>
        </a:xfrm>
      </p:grpSpPr>
      <p:sp>
        <p:nvSpPr>
          <p:cNvPr id="401" name="Google Shape;401;p33"/>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UI Actions</a:t>
            </a:r>
            <a:endParaRPr>
              <a:solidFill>
                <a:schemeClr val="lt1"/>
              </a:solidFill>
            </a:endParaRPr>
          </a:p>
        </p:txBody>
      </p:sp>
      <p:sp>
        <p:nvSpPr>
          <p:cNvPr id="402" name="Google Shape;402;p33"/>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solidFill>
                  <a:schemeClr val="lt1"/>
                </a:solidFill>
              </a:rPr>
              <a:t>UI Actions are buttons, links, and context menu items on forms and lists. They are used to make the User Interface more interactive, customized and specific to user activities. </a:t>
            </a:r>
            <a:endParaRPr>
              <a:solidFill>
                <a:schemeClr val="lt1"/>
              </a:solidFill>
            </a:endParaRPr>
          </a:p>
          <a:p>
            <a:pPr indent="0" lvl="0" marL="0" rtl="0" algn="just">
              <a:lnSpc>
                <a:spcPct val="150000"/>
              </a:lnSpc>
              <a:spcBef>
                <a:spcPts val="1200"/>
              </a:spcBef>
              <a:spcAft>
                <a:spcPts val="0"/>
              </a:spcAft>
              <a:buNone/>
            </a:pPr>
            <a:r>
              <a:rPr lang="en">
                <a:solidFill>
                  <a:schemeClr val="lt1"/>
                </a:solidFill>
              </a:rPr>
              <a:t>When the button, link or context Item menu is clicked, it performs a particular action based on the specific configuration. For example a save button, Link to other functionalities.</a:t>
            </a:r>
            <a:endParaRPr>
              <a:solidFill>
                <a:schemeClr val="lt1"/>
              </a:solidFill>
            </a:endParaRPr>
          </a:p>
          <a:p>
            <a:pPr indent="0" lvl="0" marL="0" rtl="0" algn="just">
              <a:lnSpc>
                <a:spcPct val="150000"/>
              </a:lnSpc>
              <a:spcBef>
                <a:spcPts val="1200"/>
              </a:spcBef>
              <a:spcAft>
                <a:spcPts val="1200"/>
              </a:spcAft>
              <a:buNone/>
            </a:pPr>
            <a:r>
              <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06" name="Shape 406"/>
        <p:cNvGrpSpPr/>
        <p:nvPr/>
      </p:nvGrpSpPr>
      <p:grpSpPr>
        <a:xfrm>
          <a:off x="0" y="0"/>
          <a:ext cx="0" cy="0"/>
          <a:chOff x="0" y="0"/>
          <a:chExt cx="0" cy="0"/>
        </a:xfrm>
      </p:grpSpPr>
      <p:sp>
        <p:nvSpPr>
          <p:cNvPr id="407" name="Google Shape;407;p34"/>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Notifications</a:t>
            </a:r>
            <a:endParaRPr>
              <a:solidFill>
                <a:schemeClr val="lt1"/>
              </a:solidFill>
            </a:endParaRPr>
          </a:p>
        </p:txBody>
      </p:sp>
      <p:sp>
        <p:nvSpPr>
          <p:cNvPr id="408" name="Google Shape;408;p34"/>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lt1"/>
              </a:buClr>
              <a:buSzPts val="1300"/>
              <a:buChar char="●"/>
            </a:pPr>
            <a:r>
              <a:rPr lang="en">
                <a:solidFill>
                  <a:schemeClr val="lt1"/>
                </a:solidFill>
              </a:rPr>
              <a:t>New Incident</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On Hold</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Resolved</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Closed</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Priority 1</a:t>
            </a:r>
            <a:endParaRPr>
              <a:solidFill>
                <a:schemeClr val="lt1"/>
              </a:solidFill>
            </a:endParaRPr>
          </a:p>
          <a:p>
            <a:pPr indent="-311150" lvl="0" marL="457200" rtl="0" algn="l">
              <a:lnSpc>
                <a:spcPct val="150000"/>
              </a:lnSpc>
              <a:spcBef>
                <a:spcPts val="0"/>
              </a:spcBef>
              <a:spcAft>
                <a:spcPts val="0"/>
              </a:spcAft>
              <a:buClr>
                <a:schemeClr val="lt1"/>
              </a:buClr>
              <a:buSzPts val="1300"/>
              <a:buChar char="●"/>
            </a:pPr>
            <a:r>
              <a:rPr lang="en">
                <a:solidFill>
                  <a:schemeClr val="lt1"/>
                </a:solidFill>
              </a:rPr>
              <a:t>SLA Breach</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412" name="Shape 412"/>
        <p:cNvGrpSpPr/>
        <p:nvPr/>
      </p:nvGrpSpPr>
      <p:grpSpPr>
        <a:xfrm>
          <a:off x="0" y="0"/>
          <a:ext cx="0" cy="0"/>
          <a:chOff x="0" y="0"/>
          <a:chExt cx="0" cy="0"/>
        </a:xfrm>
      </p:grpSpPr>
      <p:sp>
        <p:nvSpPr>
          <p:cNvPr id="413" name="Google Shape;413;p35"/>
          <p:cNvSpPr txBox="1"/>
          <p:nvPr>
            <p:ph type="title"/>
          </p:nvPr>
        </p:nvSpPr>
        <p:spPr>
          <a:xfrm>
            <a:off x="1056750" y="2072100"/>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rgbClr val="FFFFFF"/>
                </a:solidFill>
              </a:rPr>
              <a:t>Problem </a:t>
            </a:r>
            <a:r>
              <a:rPr lang="en" sz="4000">
                <a:solidFill>
                  <a:srgbClr val="FFFFFF"/>
                </a:solidFill>
              </a:rPr>
              <a:t>Management</a:t>
            </a:r>
            <a:endParaRPr sz="4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417" name="Shape 417"/>
        <p:cNvGrpSpPr/>
        <p:nvPr/>
      </p:nvGrpSpPr>
      <p:grpSpPr>
        <a:xfrm>
          <a:off x="0" y="0"/>
          <a:ext cx="0" cy="0"/>
          <a:chOff x="0" y="0"/>
          <a:chExt cx="0" cy="0"/>
        </a:xfrm>
      </p:grpSpPr>
      <p:sp>
        <p:nvSpPr>
          <p:cNvPr id="418" name="Google Shape;418;p36"/>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Management Agenda</a:t>
            </a:r>
            <a:endParaRPr>
              <a:solidFill>
                <a:schemeClr val="lt1"/>
              </a:solidFill>
            </a:endParaRPr>
          </a:p>
        </p:txBody>
      </p:sp>
      <p:sp>
        <p:nvSpPr>
          <p:cNvPr id="419" name="Google Shape;419;p36"/>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Char char="●"/>
            </a:pPr>
            <a:r>
              <a:rPr lang="en" sz="1800">
                <a:solidFill>
                  <a:schemeClr val="lt1"/>
                </a:solidFill>
              </a:rPr>
              <a:t>Overview</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Data Security</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Form Interface</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Form Layout</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Notifications</a:t>
            </a:r>
            <a:endParaRPr sz="18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423" name="Shape 423"/>
        <p:cNvGrpSpPr/>
        <p:nvPr/>
      </p:nvGrpSpPr>
      <p:grpSpPr>
        <a:xfrm>
          <a:off x="0" y="0"/>
          <a:ext cx="0" cy="0"/>
          <a:chOff x="0" y="0"/>
          <a:chExt cx="0" cy="0"/>
        </a:xfrm>
      </p:grpSpPr>
      <p:sp>
        <p:nvSpPr>
          <p:cNvPr id="424" name="Google Shape;424;p37"/>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Management Overview</a:t>
            </a:r>
            <a:endParaRPr>
              <a:solidFill>
                <a:schemeClr val="lt1"/>
              </a:solidFill>
            </a:endParaRPr>
          </a:p>
        </p:txBody>
      </p:sp>
      <p:sp>
        <p:nvSpPr>
          <p:cNvPr id="425" name="Google Shape;425;p37"/>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Char char="●"/>
            </a:pPr>
            <a:r>
              <a:rPr lang="en" sz="1800">
                <a:solidFill>
                  <a:schemeClr val="lt1"/>
                </a:solidFill>
              </a:rPr>
              <a:t>Diagnose cause of recurring incidents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Keep a record previous problems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Problem Lifecycle</a:t>
            </a:r>
            <a:endParaRPr sz="18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29" name="Shape 429"/>
        <p:cNvGrpSpPr/>
        <p:nvPr/>
      </p:nvGrpSpPr>
      <p:grpSpPr>
        <a:xfrm>
          <a:off x="0" y="0"/>
          <a:ext cx="0" cy="0"/>
          <a:chOff x="0" y="0"/>
          <a:chExt cx="0" cy="0"/>
        </a:xfrm>
      </p:grpSpPr>
      <p:sp>
        <p:nvSpPr>
          <p:cNvPr id="430" name="Google Shape;430;p38"/>
          <p:cNvSpPr txBox="1"/>
          <p:nvPr>
            <p:ph type="title"/>
          </p:nvPr>
        </p:nvSpPr>
        <p:spPr>
          <a:xfrm>
            <a:off x="1303800" y="441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Applications and Modules</a:t>
            </a:r>
            <a:endParaRPr>
              <a:solidFill>
                <a:schemeClr val="lt1"/>
              </a:solidFill>
            </a:endParaRPr>
          </a:p>
        </p:txBody>
      </p:sp>
      <p:pic>
        <p:nvPicPr>
          <p:cNvPr id="431" name="Google Shape;431;p38"/>
          <p:cNvPicPr preferRelativeResize="0"/>
          <p:nvPr/>
        </p:nvPicPr>
        <p:blipFill>
          <a:blip r:embed="rId3">
            <a:alphaModFix/>
          </a:blip>
          <a:stretch>
            <a:fillRect/>
          </a:stretch>
        </p:blipFill>
        <p:spPr>
          <a:xfrm>
            <a:off x="3252788" y="1306175"/>
            <a:ext cx="2638425" cy="3771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435" name="Shape 435"/>
        <p:cNvGrpSpPr/>
        <p:nvPr/>
      </p:nvGrpSpPr>
      <p:grpSpPr>
        <a:xfrm>
          <a:off x="0" y="0"/>
          <a:ext cx="0" cy="0"/>
          <a:chOff x="0" y="0"/>
          <a:chExt cx="0" cy="0"/>
        </a:xfrm>
      </p:grpSpPr>
      <p:sp>
        <p:nvSpPr>
          <p:cNvPr id="436" name="Google Shape;436;p39"/>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Data Security </a:t>
            </a:r>
            <a:endParaRPr>
              <a:solidFill>
                <a:schemeClr val="lt1"/>
              </a:solidFill>
            </a:endParaRPr>
          </a:p>
        </p:txBody>
      </p:sp>
      <p:sp>
        <p:nvSpPr>
          <p:cNvPr id="437" name="Google Shape;437;p39"/>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7500" lnSpcReduction="20000"/>
          </a:bodyPr>
          <a:lstStyle/>
          <a:p>
            <a:pPr indent="-327025" lvl="0" marL="457200" rtl="0" algn="l">
              <a:lnSpc>
                <a:spcPct val="100000"/>
              </a:lnSpc>
              <a:spcBef>
                <a:spcPts val="0"/>
              </a:spcBef>
              <a:spcAft>
                <a:spcPts val="0"/>
              </a:spcAft>
              <a:buClr>
                <a:schemeClr val="lt1"/>
              </a:buClr>
              <a:buSzPct val="100000"/>
              <a:buFont typeface="Nunito"/>
              <a:buChar char="●"/>
            </a:pPr>
            <a:r>
              <a:rPr i="1" lang="en" sz="2000" u="sng">
                <a:solidFill>
                  <a:schemeClr val="lt1"/>
                </a:solidFill>
              </a:rPr>
              <a:t>Security / Data Management Tools Used:</a:t>
            </a:r>
            <a:endParaRPr i="1" sz="2000" u="sng">
              <a:solidFill>
                <a:schemeClr val="lt1"/>
              </a:solidFill>
            </a:endParaRPr>
          </a:p>
          <a:p>
            <a:pPr indent="0" lvl="0" marL="457200" rtl="0" algn="l">
              <a:lnSpc>
                <a:spcPct val="100000"/>
              </a:lnSpc>
              <a:spcBef>
                <a:spcPts val="0"/>
              </a:spcBef>
              <a:spcAft>
                <a:spcPts val="0"/>
              </a:spcAft>
              <a:buNone/>
            </a:pPr>
            <a:r>
              <a:t/>
            </a:r>
            <a:endParaRPr i="1" sz="2000">
              <a:solidFill>
                <a:schemeClr val="lt1"/>
              </a:solidFill>
            </a:endParaRPr>
          </a:p>
          <a:p>
            <a:pPr indent="-327025" lvl="1" marL="914400" rtl="0" algn="l">
              <a:lnSpc>
                <a:spcPct val="100000"/>
              </a:lnSpc>
              <a:spcBef>
                <a:spcPts val="0"/>
              </a:spcBef>
              <a:spcAft>
                <a:spcPts val="0"/>
              </a:spcAft>
              <a:buClr>
                <a:schemeClr val="lt1"/>
              </a:buClr>
              <a:buSzPct val="100000"/>
              <a:buFont typeface="Nunito"/>
              <a:buChar char="○"/>
            </a:pPr>
            <a:r>
              <a:rPr lang="en" sz="2000">
                <a:solidFill>
                  <a:schemeClr val="lt1"/>
                </a:solidFill>
              </a:rPr>
              <a:t>Data Policies:  server-side        ~      (mandatory / read only / visible)</a:t>
            </a:r>
            <a:endParaRPr sz="2000">
              <a:solidFill>
                <a:schemeClr val="lt1"/>
              </a:solidFill>
            </a:endParaRPr>
          </a:p>
          <a:p>
            <a:pPr indent="0" lvl="0" marL="914400" rtl="0" algn="l">
              <a:lnSpc>
                <a:spcPct val="100000"/>
              </a:lnSpc>
              <a:spcBef>
                <a:spcPts val="0"/>
              </a:spcBef>
              <a:spcAft>
                <a:spcPts val="0"/>
              </a:spcAft>
              <a:buNone/>
            </a:pPr>
            <a:r>
              <a:t/>
            </a:r>
            <a:endParaRPr sz="2000">
              <a:solidFill>
                <a:schemeClr val="lt1"/>
              </a:solidFill>
            </a:endParaRPr>
          </a:p>
          <a:p>
            <a:pPr indent="-327025" lvl="1" marL="914400" rtl="0" algn="l">
              <a:lnSpc>
                <a:spcPct val="100000"/>
              </a:lnSpc>
              <a:spcBef>
                <a:spcPts val="0"/>
              </a:spcBef>
              <a:spcAft>
                <a:spcPts val="0"/>
              </a:spcAft>
              <a:buClr>
                <a:schemeClr val="lt1"/>
              </a:buClr>
              <a:buSzPct val="100000"/>
              <a:buFont typeface="Nunito"/>
              <a:buChar char="○"/>
            </a:pPr>
            <a:r>
              <a:rPr lang="en" sz="2000">
                <a:solidFill>
                  <a:schemeClr val="lt1"/>
                </a:solidFill>
              </a:rPr>
              <a:t>UI Policies: client-side             ~       (mandatory / read only / visible)</a:t>
            </a:r>
            <a:endParaRPr sz="2000">
              <a:solidFill>
                <a:schemeClr val="lt1"/>
              </a:solidFill>
            </a:endParaRPr>
          </a:p>
          <a:p>
            <a:pPr indent="0" lvl="0" marL="914400" rtl="0" algn="l">
              <a:lnSpc>
                <a:spcPct val="100000"/>
              </a:lnSpc>
              <a:spcBef>
                <a:spcPts val="0"/>
              </a:spcBef>
              <a:spcAft>
                <a:spcPts val="0"/>
              </a:spcAft>
              <a:buNone/>
            </a:pPr>
            <a:r>
              <a:t/>
            </a:r>
            <a:endParaRPr sz="2000">
              <a:solidFill>
                <a:schemeClr val="lt1"/>
              </a:solidFill>
            </a:endParaRPr>
          </a:p>
          <a:p>
            <a:pPr indent="-327025" lvl="1" marL="914400" rtl="0" algn="l">
              <a:lnSpc>
                <a:spcPct val="100000"/>
              </a:lnSpc>
              <a:spcBef>
                <a:spcPts val="0"/>
              </a:spcBef>
              <a:spcAft>
                <a:spcPts val="0"/>
              </a:spcAft>
              <a:buClr>
                <a:schemeClr val="lt1"/>
              </a:buClr>
              <a:buSzPct val="100000"/>
              <a:buFont typeface="Nunito"/>
              <a:buChar char="○"/>
            </a:pPr>
            <a:r>
              <a:rPr lang="en" sz="2000">
                <a:solidFill>
                  <a:schemeClr val="lt1"/>
                </a:solidFill>
              </a:rPr>
              <a:t>UI Actions + Script Includes      ~     (performance and validation)</a:t>
            </a:r>
            <a:endParaRPr sz="2000">
              <a:solidFill>
                <a:schemeClr val="lt1"/>
              </a:solidFill>
            </a:endParaRPr>
          </a:p>
          <a:p>
            <a:pPr indent="0" lvl="0" marL="914400" rtl="0" algn="l">
              <a:lnSpc>
                <a:spcPct val="100000"/>
              </a:lnSpc>
              <a:spcBef>
                <a:spcPts val="0"/>
              </a:spcBef>
              <a:spcAft>
                <a:spcPts val="0"/>
              </a:spcAft>
              <a:buNone/>
            </a:pPr>
            <a:r>
              <a:t/>
            </a:r>
            <a:endParaRPr sz="2000">
              <a:solidFill>
                <a:schemeClr val="lt1"/>
              </a:solidFill>
            </a:endParaRPr>
          </a:p>
          <a:p>
            <a:pPr indent="-327025" lvl="1" marL="914400" rtl="0" algn="l">
              <a:lnSpc>
                <a:spcPct val="100000"/>
              </a:lnSpc>
              <a:spcBef>
                <a:spcPts val="0"/>
              </a:spcBef>
              <a:spcAft>
                <a:spcPts val="0"/>
              </a:spcAft>
              <a:buClr>
                <a:schemeClr val="lt1"/>
              </a:buClr>
              <a:buSzPct val="100000"/>
              <a:buFont typeface="Nunito"/>
              <a:buChar char="○"/>
            </a:pPr>
            <a:r>
              <a:rPr lang="en" sz="2000">
                <a:solidFill>
                  <a:schemeClr val="lt1"/>
                </a:solidFill>
              </a:rPr>
              <a:t>Business Rules: server-side  ~    (database triggers for automation)</a:t>
            </a:r>
            <a:endParaRPr sz="2000">
              <a:solidFill>
                <a:schemeClr val="lt1"/>
              </a:solidFill>
            </a:endParaRPr>
          </a:p>
          <a:p>
            <a:pPr indent="0" lvl="0" marL="914400" rtl="0" algn="l">
              <a:lnSpc>
                <a:spcPct val="100000"/>
              </a:lnSpc>
              <a:spcBef>
                <a:spcPts val="0"/>
              </a:spcBef>
              <a:spcAft>
                <a:spcPts val="0"/>
              </a:spcAft>
              <a:buNone/>
            </a:pPr>
            <a:r>
              <a:t/>
            </a:r>
            <a:endParaRPr sz="2000">
              <a:solidFill>
                <a:schemeClr val="lt1"/>
              </a:solidFill>
            </a:endParaRPr>
          </a:p>
          <a:p>
            <a:pPr indent="0" lvl="0" marL="914400" rtl="0" algn="l">
              <a:lnSpc>
                <a:spcPct val="100000"/>
              </a:lnSpc>
              <a:spcBef>
                <a:spcPts val="0"/>
              </a:spcBef>
              <a:spcAft>
                <a:spcPts val="0"/>
              </a:spcAft>
              <a:buNone/>
            </a:pPr>
            <a:r>
              <a:t/>
            </a:r>
            <a:endParaRPr sz="2000">
              <a:solidFill>
                <a:schemeClr val="lt1"/>
              </a:solidFill>
            </a:endParaRPr>
          </a:p>
          <a:p>
            <a:pPr indent="0" lvl="0" marL="0" rtl="0" algn="l">
              <a:spcBef>
                <a:spcPts val="0"/>
              </a:spcBef>
              <a:spcAft>
                <a:spcPts val="1200"/>
              </a:spcAft>
              <a:buNone/>
            </a:pPr>
            <a:r>
              <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441" name="Shape 441"/>
        <p:cNvGrpSpPr/>
        <p:nvPr/>
      </p:nvGrpSpPr>
      <p:grpSpPr>
        <a:xfrm>
          <a:off x="0" y="0"/>
          <a:ext cx="0" cy="0"/>
          <a:chOff x="0" y="0"/>
          <a:chExt cx="0" cy="0"/>
        </a:xfrm>
      </p:grpSpPr>
      <p:sp>
        <p:nvSpPr>
          <p:cNvPr id="442" name="Google Shape;442;p40"/>
          <p:cNvSpPr txBox="1"/>
          <p:nvPr/>
        </p:nvSpPr>
        <p:spPr>
          <a:xfrm>
            <a:off x="1159775" y="719875"/>
            <a:ext cx="8520600" cy="57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chemeClr val="lt1"/>
                </a:solidFill>
                <a:latin typeface="Maven Pro"/>
                <a:ea typeface="Maven Pro"/>
                <a:cs typeface="Maven Pro"/>
                <a:sym typeface="Maven Pro"/>
              </a:rPr>
              <a:t>Form Interface</a:t>
            </a:r>
            <a:endParaRPr b="1" sz="2800">
              <a:solidFill>
                <a:schemeClr val="lt1"/>
              </a:solidFill>
              <a:latin typeface="Maven Pro"/>
              <a:ea typeface="Maven Pro"/>
              <a:cs typeface="Maven Pro"/>
              <a:sym typeface="Maven Pro"/>
            </a:endParaRPr>
          </a:p>
        </p:txBody>
      </p:sp>
      <p:sp>
        <p:nvSpPr>
          <p:cNvPr id="443" name="Google Shape;443;p40"/>
          <p:cNvSpPr txBox="1"/>
          <p:nvPr/>
        </p:nvSpPr>
        <p:spPr>
          <a:xfrm>
            <a:off x="311700" y="1450875"/>
            <a:ext cx="8520600" cy="3416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just">
              <a:spcBef>
                <a:spcPts val="0"/>
              </a:spcBef>
              <a:spcAft>
                <a:spcPts val="0"/>
              </a:spcAft>
              <a:buNone/>
            </a:pPr>
            <a:r>
              <a:rPr lang="en" sz="2000">
                <a:solidFill>
                  <a:schemeClr val="lt1"/>
                </a:solidFill>
                <a:latin typeface="Nunito"/>
                <a:ea typeface="Nunito"/>
                <a:cs typeface="Nunito"/>
                <a:sym typeface="Nunito"/>
              </a:rPr>
              <a:t>Problem Form buttons were created to move the problem along its lifecycle, as well as save any updates or cancel the problem if needed</a:t>
            </a:r>
            <a:endParaRPr sz="2000">
              <a:solidFill>
                <a:schemeClr val="lt1"/>
              </a:solidFill>
              <a:latin typeface="Nunito"/>
              <a:ea typeface="Nunito"/>
              <a:cs typeface="Nunito"/>
              <a:sym typeface="Nunito"/>
            </a:endParaRPr>
          </a:p>
          <a:p>
            <a:pPr indent="0" lvl="0" marL="0" rtl="0" algn="just">
              <a:spcBef>
                <a:spcPts val="0"/>
              </a:spcBef>
              <a:spcAft>
                <a:spcPts val="0"/>
              </a:spcAft>
              <a:buNone/>
            </a:pPr>
            <a:r>
              <a:t/>
            </a:r>
            <a:endParaRPr sz="2000">
              <a:solidFill>
                <a:schemeClr val="lt1"/>
              </a:solidFill>
              <a:latin typeface="Nunito"/>
              <a:ea typeface="Nunito"/>
              <a:cs typeface="Nunito"/>
              <a:sym typeface="Nunito"/>
            </a:endParaRPr>
          </a:p>
          <a:p>
            <a:pPr indent="-355600" lvl="0" marL="457200" rtl="0" algn="just">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The UI Buttons will move the problem from stage to stage</a:t>
            </a:r>
            <a:endParaRPr sz="2000">
              <a:solidFill>
                <a:schemeClr val="lt1"/>
              </a:solidFill>
              <a:latin typeface="Nunito"/>
              <a:ea typeface="Nunito"/>
              <a:cs typeface="Nunito"/>
              <a:sym typeface="Nunito"/>
            </a:endParaRPr>
          </a:p>
          <a:p>
            <a:pPr indent="-355600" lvl="0" marL="457200" rtl="0" algn="just">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These buttons will only be available for the Assigned User or the system administrator</a:t>
            </a:r>
            <a:endParaRPr sz="2000">
              <a:solidFill>
                <a:schemeClr val="lt1"/>
              </a:solidFill>
              <a:latin typeface="Nunito"/>
              <a:ea typeface="Nunito"/>
              <a:cs typeface="Nunito"/>
              <a:sym typeface="Nunito"/>
            </a:endParaRPr>
          </a:p>
        </p:txBody>
      </p:sp>
      <p:pic>
        <p:nvPicPr>
          <p:cNvPr id="444" name="Google Shape;444;p40"/>
          <p:cNvPicPr preferRelativeResize="0"/>
          <p:nvPr/>
        </p:nvPicPr>
        <p:blipFill>
          <a:blip r:embed="rId3">
            <a:alphaModFix/>
          </a:blip>
          <a:stretch>
            <a:fillRect/>
          </a:stretch>
        </p:blipFill>
        <p:spPr>
          <a:xfrm>
            <a:off x="884225" y="3728400"/>
            <a:ext cx="7375550" cy="609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448" name="Shape 448"/>
        <p:cNvGrpSpPr/>
        <p:nvPr/>
      </p:nvGrpSpPr>
      <p:grpSpPr>
        <a:xfrm>
          <a:off x="0" y="0"/>
          <a:ext cx="0" cy="0"/>
          <a:chOff x="0" y="0"/>
          <a:chExt cx="0" cy="0"/>
        </a:xfrm>
      </p:grpSpPr>
      <p:sp>
        <p:nvSpPr>
          <p:cNvPr id="449" name="Google Shape;449;p41"/>
          <p:cNvSpPr txBox="1"/>
          <p:nvPr>
            <p:ph type="title"/>
          </p:nvPr>
        </p:nvSpPr>
        <p:spPr>
          <a:xfrm>
            <a:off x="1303800" y="30112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Form Layout</a:t>
            </a:r>
            <a:endParaRPr>
              <a:solidFill>
                <a:schemeClr val="lt1"/>
              </a:solidFill>
            </a:endParaRPr>
          </a:p>
        </p:txBody>
      </p:sp>
      <p:sp>
        <p:nvSpPr>
          <p:cNvPr id="450" name="Google Shape;450;p41"/>
          <p:cNvSpPr txBox="1"/>
          <p:nvPr>
            <p:ph idx="1" type="body"/>
          </p:nvPr>
        </p:nvSpPr>
        <p:spPr>
          <a:xfrm>
            <a:off x="1241850" y="7878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just">
              <a:spcBef>
                <a:spcPts val="0"/>
              </a:spcBef>
              <a:spcAft>
                <a:spcPts val="0"/>
              </a:spcAft>
              <a:buNone/>
            </a:pPr>
            <a:r>
              <a:rPr lang="en" sz="1800">
                <a:solidFill>
                  <a:schemeClr val="lt1"/>
                </a:solidFill>
              </a:rPr>
              <a:t>The Problem form will show all necessary fields a user will need to report a new problem.</a:t>
            </a:r>
            <a:endParaRPr sz="1800">
              <a:solidFill>
                <a:schemeClr val="lt1"/>
              </a:solidFill>
            </a:endParaRPr>
          </a:p>
          <a:p>
            <a:pPr indent="-342900" lvl="0" marL="457200" rtl="0" algn="just">
              <a:spcBef>
                <a:spcPts val="0"/>
              </a:spcBef>
              <a:spcAft>
                <a:spcPts val="0"/>
              </a:spcAft>
              <a:buClr>
                <a:schemeClr val="lt1"/>
              </a:buClr>
              <a:buSzPts val="1800"/>
              <a:buFont typeface="Nunito"/>
              <a:buChar char="●"/>
            </a:pPr>
            <a:r>
              <a:rPr lang="en" sz="1800">
                <a:solidFill>
                  <a:schemeClr val="lt1"/>
                </a:solidFill>
              </a:rPr>
              <a:t>Some fields will automatically fill in with data (ID, Name)</a:t>
            </a:r>
            <a:endParaRPr sz="1800">
              <a:solidFill>
                <a:schemeClr val="lt1"/>
              </a:solidFill>
            </a:endParaRPr>
          </a:p>
          <a:p>
            <a:pPr indent="-342900" lvl="0" marL="457200" rtl="0" algn="just">
              <a:spcBef>
                <a:spcPts val="0"/>
              </a:spcBef>
              <a:spcAft>
                <a:spcPts val="0"/>
              </a:spcAft>
              <a:buClr>
                <a:schemeClr val="lt1"/>
              </a:buClr>
              <a:buSzPts val="1800"/>
              <a:buFont typeface="Nunito"/>
              <a:buChar char="●"/>
            </a:pPr>
            <a:r>
              <a:rPr lang="en" sz="1800">
                <a:solidFill>
                  <a:schemeClr val="lt1"/>
                </a:solidFill>
              </a:rPr>
              <a:t>Some fields are set to be uneditable</a:t>
            </a:r>
            <a:endParaRPr sz="1800">
              <a:solidFill>
                <a:schemeClr val="lt1"/>
              </a:solidFill>
            </a:endParaRPr>
          </a:p>
          <a:p>
            <a:pPr indent="-342900" lvl="0" marL="457200" rtl="0" algn="just">
              <a:spcBef>
                <a:spcPts val="0"/>
              </a:spcBef>
              <a:spcAft>
                <a:spcPts val="0"/>
              </a:spcAft>
              <a:buClr>
                <a:schemeClr val="lt1"/>
              </a:buClr>
              <a:buSzPts val="1800"/>
              <a:buFont typeface="Proxima Nova"/>
              <a:buChar char="●"/>
            </a:pPr>
            <a:r>
              <a:rPr lang="en" sz="1800">
                <a:solidFill>
                  <a:schemeClr val="lt1"/>
                </a:solidFill>
              </a:rPr>
              <a:t>Some fields can be optional.</a:t>
            </a:r>
            <a:endParaRPr sz="1800">
              <a:solidFill>
                <a:schemeClr val="lt1"/>
              </a:solidFill>
            </a:endParaRPr>
          </a:p>
        </p:txBody>
      </p:sp>
      <p:pic>
        <p:nvPicPr>
          <p:cNvPr id="451" name="Google Shape;451;p41"/>
          <p:cNvPicPr preferRelativeResize="0"/>
          <p:nvPr/>
        </p:nvPicPr>
        <p:blipFill>
          <a:blip r:embed="rId3">
            <a:alphaModFix/>
          </a:blip>
          <a:stretch>
            <a:fillRect/>
          </a:stretch>
        </p:blipFill>
        <p:spPr>
          <a:xfrm>
            <a:off x="1338400" y="2571750"/>
            <a:ext cx="6467199" cy="23688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287" name="Shape 287"/>
        <p:cNvGrpSpPr/>
        <p:nvPr/>
      </p:nvGrpSpPr>
      <p:grpSpPr>
        <a:xfrm>
          <a:off x="0" y="0"/>
          <a:ext cx="0" cy="0"/>
          <a:chOff x="0" y="0"/>
          <a:chExt cx="0" cy="0"/>
        </a:xfrm>
      </p:grpSpPr>
      <p:pic>
        <p:nvPicPr>
          <p:cNvPr id="288" name="Google Shape;288;p15"/>
          <p:cNvPicPr preferRelativeResize="0"/>
          <p:nvPr/>
        </p:nvPicPr>
        <p:blipFill rotWithShape="1">
          <a:blip r:embed="rId3">
            <a:alphaModFix/>
          </a:blip>
          <a:srcRect b="34357" l="0" r="0" t="35215"/>
          <a:stretch/>
        </p:blipFill>
        <p:spPr>
          <a:xfrm>
            <a:off x="1535950" y="3808902"/>
            <a:ext cx="6072100" cy="1161902"/>
          </a:xfrm>
          <a:prstGeom prst="rect">
            <a:avLst/>
          </a:prstGeom>
          <a:noFill/>
          <a:ln>
            <a:noFill/>
          </a:ln>
        </p:spPr>
      </p:pic>
      <p:sp>
        <p:nvSpPr>
          <p:cNvPr id="289" name="Google Shape;289;p15"/>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is ServiceNow</a:t>
            </a:r>
            <a:endParaRPr>
              <a:solidFill>
                <a:schemeClr val="lt1"/>
              </a:solidFill>
            </a:endParaRPr>
          </a:p>
        </p:txBody>
      </p:sp>
      <p:sp>
        <p:nvSpPr>
          <p:cNvPr id="290" name="Google Shape;290;p15"/>
          <p:cNvSpPr txBox="1"/>
          <p:nvPr>
            <p:ph idx="1" type="body"/>
          </p:nvPr>
        </p:nvSpPr>
        <p:spPr>
          <a:xfrm>
            <a:off x="1303800" y="1990050"/>
            <a:ext cx="7030500" cy="78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1500">
                <a:solidFill>
                  <a:schemeClr val="lt1"/>
                </a:solidFill>
              </a:rPr>
              <a:t>ServiceNow is an IT Service Management platform, allowing for automated, standardized, and custom IT functionality</a:t>
            </a:r>
            <a:r>
              <a:rPr b="1" lang="en" sz="1500"/>
              <a:t> </a:t>
            </a:r>
            <a:endParaRPr b="1"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455" name="Shape 455"/>
        <p:cNvGrpSpPr/>
        <p:nvPr/>
      </p:nvGrpSpPr>
      <p:grpSpPr>
        <a:xfrm>
          <a:off x="0" y="0"/>
          <a:ext cx="0" cy="0"/>
          <a:chOff x="0" y="0"/>
          <a:chExt cx="0" cy="0"/>
        </a:xfrm>
      </p:grpSpPr>
      <p:sp>
        <p:nvSpPr>
          <p:cNvPr id="456" name="Google Shape;456;p42"/>
          <p:cNvSpPr txBox="1"/>
          <p:nvPr/>
        </p:nvSpPr>
        <p:spPr>
          <a:xfrm>
            <a:off x="1159775" y="712000"/>
            <a:ext cx="8520600" cy="57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chemeClr val="lt1"/>
                </a:solidFill>
                <a:latin typeface="Maven Pro"/>
                <a:ea typeface="Maven Pro"/>
                <a:cs typeface="Maven Pro"/>
                <a:sym typeface="Maven Pro"/>
              </a:rPr>
              <a:t>Notifications</a:t>
            </a:r>
            <a:endParaRPr b="1" sz="2800">
              <a:solidFill>
                <a:schemeClr val="lt1"/>
              </a:solidFill>
              <a:latin typeface="Maven Pro"/>
              <a:ea typeface="Maven Pro"/>
              <a:cs typeface="Maven Pro"/>
              <a:sym typeface="Maven Pro"/>
            </a:endParaRPr>
          </a:p>
        </p:txBody>
      </p:sp>
      <p:sp>
        <p:nvSpPr>
          <p:cNvPr id="457" name="Google Shape;457;p42"/>
          <p:cNvSpPr txBox="1"/>
          <p:nvPr/>
        </p:nvSpPr>
        <p:spPr>
          <a:xfrm>
            <a:off x="665075" y="1372350"/>
            <a:ext cx="6873600" cy="3724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1"/>
                </a:solidFill>
                <a:latin typeface="Nunito"/>
                <a:ea typeface="Nunito"/>
                <a:cs typeface="Nunito"/>
                <a:sym typeface="Nunito"/>
              </a:rPr>
              <a:t>Email notifications</a:t>
            </a:r>
            <a:endParaRPr sz="2000">
              <a:solidFill>
                <a:schemeClr val="lt1"/>
              </a:solidFill>
              <a:latin typeface="Nunito"/>
              <a:ea typeface="Nunito"/>
              <a:cs typeface="Nunito"/>
              <a:sym typeface="Nunito"/>
            </a:endParaRPr>
          </a:p>
          <a:p>
            <a:pPr indent="-355600" lvl="0" marL="457200" rtl="0" algn="l">
              <a:lnSpc>
                <a:spcPct val="150000"/>
              </a:lnSpc>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Triggered by server-side process</a:t>
            </a:r>
            <a:endParaRPr sz="2000">
              <a:solidFill>
                <a:schemeClr val="lt1"/>
              </a:solidFill>
              <a:latin typeface="Nunito"/>
              <a:ea typeface="Nunito"/>
              <a:cs typeface="Nunito"/>
              <a:sym typeface="Nunito"/>
            </a:endParaRPr>
          </a:p>
          <a:p>
            <a:pPr indent="-355600" lvl="0" marL="457200" rtl="0" algn="l">
              <a:lnSpc>
                <a:spcPct val="150000"/>
              </a:lnSpc>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Sent out upon:</a:t>
            </a:r>
            <a:endParaRPr sz="2000">
              <a:solidFill>
                <a:schemeClr val="lt1"/>
              </a:solidFill>
              <a:latin typeface="Nunito"/>
              <a:ea typeface="Nunito"/>
              <a:cs typeface="Nunito"/>
              <a:sym typeface="Nunito"/>
            </a:endParaRPr>
          </a:p>
          <a:p>
            <a:pPr indent="-355600" lvl="1" marL="914400" rtl="0" algn="l">
              <a:lnSpc>
                <a:spcPct val="150000"/>
              </a:lnSpc>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Creating new Problem</a:t>
            </a:r>
            <a:endParaRPr sz="2000">
              <a:solidFill>
                <a:schemeClr val="lt1"/>
              </a:solidFill>
              <a:latin typeface="Nunito"/>
              <a:ea typeface="Nunito"/>
              <a:cs typeface="Nunito"/>
              <a:sym typeface="Nunito"/>
            </a:endParaRPr>
          </a:p>
          <a:p>
            <a:pPr indent="-355600" lvl="1" marL="914400" rtl="0" algn="l">
              <a:lnSpc>
                <a:spcPct val="150000"/>
              </a:lnSpc>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Problem condition changes</a:t>
            </a:r>
            <a:endParaRPr sz="2000">
              <a:solidFill>
                <a:schemeClr val="lt1"/>
              </a:solidFill>
              <a:latin typeface="Nunito"/>
              <a:ea typeface="Nunito"/>
              <a:cs typeface="Nunito"/>
              <a:sym typeface="Nunito"/>
            </a:endParaRPr>
          </a:p>
          <a:p>
            <a:pPr indent="-355600" lvl="1" marL="914400" rtl="0" algn="l">
              <a:lnSpc>
                <a:spcPct val="150000"/>
              </a:lnSpc>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Generation of problem tasks</a:t>
            </a:r>
            <a:endParaRPr sz="2000">
              <a:solidFill>
                <a:schemeClr val="lt1"/>
              </a:solidFill>
              <a:latin typeface="Nunito"/>
              <a:ea typeface="Nunito"/>
              <a:cs typeface="Nunito"/>
              <a:sym typeface="Nunito"/>
            </a:endParaRPr>
          </a:p>
          <a:p>
            <a:pPr indent="-355600" lvl="1" marL="914400" rtl="0" algn="l">
              <a:lnSpc>
                <a:spcPct val="150000"/>
              </a:lnSpc>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Closing out Problem</a:t>
            </a:r>
            <a:endParaRPr sz="2000">
              <a:solidFill>
                <a:schemeClr val="lt1"/>
              </a:solidFill>
              <a:latin typeface="Nunito"/>
              <a:ea typeface="Nunito"/>
              <a:cs typeface="Nunito"/>
              <a:sym typeface="Nunito"/>
            </a:endParaRPr>
          </a:p>
          <a:p>
            <a:pPr indent="-355600" lvl="0" marL="457200" rtl="0" algn="l">
              <a:lnSpc>
                <a:spcPct val="150000"/>
              </a:lnSpc>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Sent to assigned to field and assignment group field</a:t>
            </a:r>
            <a:endParaRPr sz="2000">
              <a:solidFill>
                <a:schemeClr val="lt1"/>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61" name="Shape 461"/>
        <p:cNvGrpSpPr/>
        <p:nvPr/>
      </p:nvGrpSpPr>
      <p:grpSpPr>
        <a:xfrm>
          <a:off x="0" y="0"/>
          <a:ext cx="0" cy="0"/>
          <a:chOff x="0" y="0"/>
          <a:chExt cx="0" cy="0"/>
        </a:xfrm>
      </p:grpSpPr>
      <p:sp>
        <p:nvSpPr>
          <p:cNvPr id="462" name="Google Shape;462;p43"/>
          <p:cNvSpPr txBox="1"/>
          <p:nvPr>
            <p:ph type="title"/>
          </p:nvPr>
        </p:nvSpPr>
        <p:spPr>
          <a:xfrm>
            <a:off x="1056750" y="2072100"/>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lt1"/>
                </a:solidFill>
              </a:rPr>
              <a:t>Change </a:t>
            </a:r>
            <a:r>
              <a:rPr lang="en" sz="4000">
                <a:solidFill>
                  <a:schemeClr val="lt1"/>
                </a:solidFill>
              </a:rPr>
              <a:t>Management</a:t>
            </a:r>
            <a:endParaRPr sz="40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66" name="Shape 466"/>
        <p:cNvGrpSpPr/>
        <p:nvPr/>
      </p:nvGrpSpPr>
      <p:grpSpPr>
        <a:xfrm>
          <a:off x="0" y="0"/>
          <a:ext cx="0" cy="0"/>
          <a:chOff x="0" y="0"/>
          <a:chExt cx="0" cy="0"/>
        </a:xfrm>
      </p:grpSpPr>
      <p:sp>
        <p:nvSpPr>
          <p:cNvPr id="467" name="Google Shape;467;p44"/>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What is Change Management</a:t>
            </a:r>
            <a:endParaRPr>
              <a:solidFill>
                <a:schemeClr val="lt1"/>
              </a:solidFill>
            </a:endParaRPr>
          </a:p>
        </p:txBody>
      </p:sp>
      <p:sp>
        <p:nvSpPr>
          <p:cNvPr id="468" name="Google Shape;468;p44"/>
          <p:cNvSpPr txBox="1"/>
          <p:nvPr>
            <p:ph idx="1" type="body"/>
          </p:nvPr>
        </p:nvSpPr>
        <p:spPr>
          <a:xfrm>
            <a:off x="1303800" y="19900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None/>
            </a:pPr>
            <a:r>
              <a:rPr lang="en" sz="2800">
                <a:solidFill>
                  <a:schemeClr val="lt1"/>
                </a:solidFill>
              </a:rPr>
              <a:t>A change request is a formal procedure to implement change in a way that ensures successful implementation but provides a backout plan in case changes do not perform as planned.</a:t>
            </a:r>
            <a:endParaRPr sz="2800">
              <a:solidFill>
                <a:schemeClr val="lt1"/>
              </a:solidFill>
            </a:endParaRPr>
          </a:p>
          <a:p>
            <a:pPr indent="0" lvl="0" marL="0" rtl="0" algn="just">
              <a:lnSpc>
                <a:spcPct val="115000"/>
              </a:lnSpc>
              <a:spcBef>
                <a:spcPts val="0"/>
              </a:spcBef>
              <a:spcAft>
                <a:spcPts val="1200"/>
              </a:spcAft>
              <a:buNone/>
            </a:pPr>
            <a:r>
              <a:t/>
            </a:r>
            <a:endParaRPr>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72" name="Shape 472"/>
        <p:cNvGrpSpPr/>
        <p:nvPr/>
      </p:nvGrpSpPr>
      <p:grpSpPr>
        <a:xfrm>
          <a:off x="0" y="0"/>
          <a:ext cx="0" cy="0"/>
          <a:chOff x="0" y="0"/>
          <a:chExt cx="0" cy="0"/>
        </a:xfrm>
      </p:grpSpPr>
      <p:sp>
        <p:nvSpPr>
          <p:cNvPr id="473" name="Google Shape;473;p45"/>
          <p:cNvSpPr txBox="1"/>
          <p:nvPr>
            <p:ph type="title"/>
          </p:nvPr>
        </p:nvSpPr>
        <p:spPr>
          <a:xfrm>
            <a:off x="1303800" y="541425"/>
            <a:ext cx="7030500" cy="714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Types of Change</a:t>
            </a:r>
            <a:endParaRPr>
              <a:solidFill>
                <a:schemeClr val="lt1"/>
              </a:solidFill>
            </a:endParaRPr>
          </a:p>
        </p:txBody>
      </p:sp>
      <p:sp>
        <p:nvSpPr>
          <p:cNvPr id="474" name="Google Shape;474;p45"/>
          <p:cNvSpPr txBox="1"/>
          <p:nvPr/>
        </p:nvSpPr>
        <p:spPr>
          <a:xfrm>
            <a:off x="1431100" y="1255425"/>
            <a:ext cx="19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Standard</a:t>
            </a:r>
            <a:endParaRPr>
              <a:solidFill>
                <a:schemeClr val="lt1"/>
              </a:solidFill>
              <a:latin typeface="Maven Pro"/>
              <a:ea typeface="Maven Pro"/>
              <a:cs typeface="Maven Pro"/>
              <a:sym typeface="Maven Pro"/>
            </a:endParaRPr>
          </a:p>
        </p:txBody>
      </p:sp>
      <p:sp>
        <p:nvSpPr>
          <p:cNvPr id="475" name="Google Shape;475;p45"/>
          <p:cNvSpPr txBox="1"/>
          <p:nvPr/>
        </p:nvSpPr>
        <p:spPr>
          <a:xfrm>
            <a:off x="5251225" y="1255425"/>
            <a:ext cx="24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Normal</a:t>
            </a:r>
            <a:endParaRPr>
              <a:solidFill>
                <a:schemeClr val="lt1"/>
              </a:solidFill>
              <a:latin typeface="Maven Pro"/>
              <a:ea typeface="Maven Pro"/>
              <a:cs typeface="Maven Pro"/>
              <a:sym typeface="Maven Pro"/>
            </a:endParaRPr>
          </a:p>
        </p:txBody>
      </p:sp>
      <p:sp>
        <p:nvSpPr>
          <p:cNvPr id="476" name="Google Shape;476;p45"/>
          <p:cNvSpPr txBox="1"/>
          <p:nvPr/>
        </p:nvSpPr>
        <p:spPr>
          <a:xfrm>
            <a:off x="1550800" y="3179150"/>
            <a:ext cx="18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Emergency</a:t>
            </a:r>
            <a:endParaRPr>
              <a:solidFill>
                <a:schemeClr val="lt1"/>
              </a:solidFill>
              <a:latin typeface="Maven Pro"/>
              <a:ea typeface="Maven Pro"/>
              <a:cs typeface="Maven Pro"/>
              <a:sym typeface="Maven Pro"/>
            </a:endParaRPr>
          </a:p>
        </p:txBody>
      </p:sp>
      <p:sp>
        <p:nvSpPr>
          <p:cNvPr id="477" name="Google Shape;477;p45"/>
          <p:cNvSpPr txBox="1"/>
          <p:nvPr/>
        </p:nvSpPr>
        <p:spPr>
          <a:xfrm>
            <a:off x="5271075" y="3179150"/>
            <a:ext cx="21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Major</a:t>
            </a:r>
            <a:endParaRPr>
              <a:solidFill>
                <a:schemeClr val="lt1"/>
              </a:solidFill>
              <a:latin typeface="Maven Pro"/>
              <a:ea typeface="Maven Pro"/>
              <a:cs typeface="Maven Pro"/>
              <a:sym typeface="Maven Pro"/>
            </a:endParaRPr>
          </a:p>
        </p:txBody>
      </p:sp>
      <p:pic>
        <p:nvPicPr>
          <p:cNvPr id="478" name="Google Shape;478;p45"/>
          <p:cNvPicPr preferRelativeResize="0"/>
          <p:nvPr/>
        </p:nvPicPr>
        <p:blipFill>
          <a:blip r:embed="rId3">
            <a:alphaModFix/>
          </a:blip>
          <a:stretch>
            <a:fillRect/>
          </a:stretch>
        </p:blipFill>
        <p:spPr>
          <a:xfrm>
            <a:off x="3977525" y="3200437"/>
            <a:ext cx="3752000" cy="1690500"/>
          </a:xfrm>
          <a:prstGeom prst="rect">
            <a:avLst/>
          </a:prstGeom>
          <a:noFill/>
          <a:ln>
            <a:noFill/>
          </a:ln>
        </p:spPr>
      </p:pic>
      <p:pic>
        <p:nvPicPr>
          <p:cNvPr id="479" name="Google Shape;479;p45"/>
          <p:cNvPicPr preferRelativeResize="0"/>
          <p:nvPr/>
        </p:nvPicPr>
        <p:blipFill>
          <a:blip r:embed="rId4">
            <a:alphaModFix/>
          </a:blip>
          <a:stretch>
            <a:fillRect/>
          </a:stretch>
        </p:blipFill>
        <p:spPr>
          <a:xfrm>
            <a:off x="917748" y="3308700"/>
            <a:ext cx="2451150" cy="1473975"/>
          </a:xfrm>
          <a:prstGeom prst="rect">
            <a:avLst/>
          </a:prstGeom>
          <a:noFill/>
          <a:ln>
            <a:noFill/>
          </a:ln>
        </p:spPr>
      </p:pic>
      <p:pic>
        <p:nvPicPr>
          <p:cNvPr id="480" name="Google Shape;480;p45"/>
          <p:cNvPicPr preferRelativeResize="0"/>
          <p:nvPr/>
        </p:nvPicPr>
        <p:blipFill>
          <a:blip r:embed="rId5">
            <a:alphaModFix/>
          </a:blip>
          <a:stretch>
            <a:fillRect/>
          </a:stretch>
        </p:blipFill>
        <p:spPr>
          <a:xfrm>
            <a:off x="597675" y="1672700"/>
            <a:ext cx="2499949" cy="1218725"/>
          </a:xfrm>
          <a:prstGeom prst="rect">
            <a:avLst/>
          </a:prstGeom>
          <a:noFill/>
          <a:ln>
            <a:noFill/>
          </a:ln>
        </p:spPr>
      </p:pic>
      <p:pic>
        <p:nvPicPr>
          <p:cNvPr id="481" name="Google Shape;481;p45"/>
          <p:cNvPicPr preferRelativeResize="0"/>
          <p:nvPr/>
        </p:nvPicPr>
        <p:blipFill>
          <a:blip r:embed="rId6">
            <a:alphaModFix/>
          </a:blip>
          <a:stretch>
            <a:fillRect/>
          </a:stretch>
        </p:blipFill>
        <p:spPr>
          <a:xfrm>
            <a:off x="4044624" y="1490938"/>
            <a:ext cx="3547611" cy="1473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85" name="Shape 485"/>
        <p:cNvGrpSpPr/>
        <p:nvPr/>
      </p:nvGrpSpPr>
      <p:grpSpPr>
        <a:xfrm>
          <a:off x="0" y="0"/>
          <a:ext cx="0" cy="0"/>
          <a:chOff x="0" y="0"/>
          <a:chExt cx="0" cy="0"/>
        </a:xfrm>
      </p:grpSpPr>
      <p:sp>
        <p:nvSpPr>
          <p:cNvPr id="486" name="Google Shape;486;p46"/>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Change Management Process</a:t>
            </a:r>
            <a:endParaRPr>
              <a:solidFill>
                <a:schemeClr val="lt1"/>
              </a:solidFill>
            </a:endParaRPr>
          </a:p>
        </p:txBody>
      </p:sp>
      <p:pic>
        <p:nvPicPr>
          <p:cNvPr id="487" name="Google Shape;487;p46"/>
          <p:cNvPicPr preferRelativeResize="0"/>
          <p:nvPr/>
        </p:nvPicPr>
        <p:blipFill>
          <a:blip r:embed="rId3">
            <a:alphaModFix/>
          </a:blip>
          <a:stretch>
            <a:fillRect/>
          </a:stretch>
        </p:blipFill>
        <p:spPr>
          <a:xfrm>
            <a:off x="1678000" y="1412475"/>
            <a:ext cx="5555702" cy="32408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91" name="Shape 491"/>
        <p:cNvGrpSpPr/>
        <p:nvPr/>
      </p:nvGrpSpPr>
      <p:grpSpPr>
        <a:xfrm>
          <a:off x="0" y="0"/>
          <a:ext cx="0" cy="0"/>
          <a:chOff x="0" y="0"/>
          <a:chExt cx="0" cy="0"/>
        </a:xfrm>
      </p:grpSpPr>
      <p:sp>
        <p:nvSpPr>
          <p:cNvPr id="492" name="Google Shape;492;p47"/>
          <p:cNvSpPr txBox="1"/>
          <p:nvPr>
            <p:ph type="title"/>
          </p:nvPr>
        </p:nvSpPr>
        <p:spPr>
          <a:xfrm>
            <a:off x="1303800" y="598575"/>
            <a:ext cx="7030500" cy="664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Change Request Lifecycle</a:t>
            </a:r>
            <a:endParaRPr>
              <a:solidFill>
                <a:schemeClr val="lt1"/>
              </a:solidFill>
            </a:endParaRPr>
          </a:p>
        </p:txBody>
      </p:sp>
      <p:sp>
        <p:nvSpPr>
          <p:cNvPr id="493" name="Google Shape;493;p47"/>
          <p:cNvSpPr txBox="1"/>
          <p:nvPr>
            <p:ph idx="1" type="body"/>
          </p:nvPr>
        </p:nvSpPr>
        <p:spPr>
          <a:xfrm>
            <a:off x="721900" y="2170800"/>
            <a:ext cx="7876500" cy="2624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50959" lvl="0" marL="457200" rtl="0" algn="l">
              <a:lnSpc>
                <a:spcPct val="115000"/>
              </a:lnSpc>
              <a:spcBef>
                <a:spcPts val="0"/>
              </a:spcBef>
              <a:spcAft>
                <a:spcPts val="0"/>
              </a:spcAft>
              <a:buClr>
                <a:schemeClr val="lt1"/>
              </a:buClr>
              <a:buSzPts val="1927"/>
              <a:buChar char="●"/>
            </a:pPr>
            <a:r>
              <a:rPr lang="en" sz="1926">
                <a:solidFill>
                  <a:schemeClr val="lt1"/>
                </a:solidFill>
              </a:rPr>
              <a:t>New</a:t>
            </a:r>
            <a:endParaRPr sz="1926">
              <a:solidFill>
                <a:schemeClr val="lt1"/>
              </a:solidFill>
            </a:endParaRPr>
          </a:p>
          <a:p>
            <a:pPr indent="-350959" lvl="0" marL="457200" rtl="0" algn="l">
              <a:lnSpc>
                <a:spcPct val="115000"/>
              </a:lnSpc>
              <a:spcBef>
                <a:spcPts val="0"/>
              </a:spcBef>
              <a:spcAft>
                <a:spcPts val="0"/>
              </a:spcAft>
              <a:buClr>
                <a:schemeClr val="lt1"/>
              </a:buClr>
              <a:buSzPts val="1927"/>
              <a:buChar char="●"/>
            </a:pPr>
            <a:r>
              <a:rPr lang="en" sz="1926">
                <a:solidFill>
                  <a:schemeClr val="lt1"/>
                </a:solidFill>
              </a:rPr>
              <a:t>Assess</a:t>
            </a:r>
            <a:endParaRPr sz="1926">
              <a:solidFill>
                <a:schemeClr val="lt1"/>
              </a:solidFill>
            </a:endParaRPr>
          </a:p>
          <a:p>
            <a:pPr indent="-350959" lvl="0" marL="457200" rtl="0" algn="l">
              <a:lnSpc>
                <a:spcPct val="115000"/>
              </a:lnSpc>
              <a:spcBef>
                <a:spcPts val="0"/>
              </a:spcBef>
              <a:spcAft>
                <a:spcPts val="0"/>
              </a:spcAft>
              <a:buClr>
                <a:schemeClr val="lt1"/>
              </a:buClr>
              <a:buSzPts val="1927"/>
              <a:buChar char="●"/>
            </a:pPr>
            <a:r>
              <a:rPr lang="en" sz="1926">
                <a:solidFill>
                  <a:schemeClr val="lt1"/>
                </a:solidFill>
              </a:rPr>
              <a:t>Authorize</a:t>
            </a:r>
            <a:endParaRPr sz="1926">
              <a:solidFill>
                <a:schemeClr val="lt1"/>
              </a:solidFill>
            </a:endParaRPr>
          </a:p>
          <a:p>
            <a:pPr indent="-350959" lvl="0" marL="457200" rtl="0" algn="l">
              <a:lnSpc>
                <a:spcPct val="115000"/>
              </a:lnSpc>
              <a:spcBef>
                <a:spcPts val="0"/>
              </a:spcBef>
              <a:spcAft>
                <a:spcPts val="0"/>
              </a:spcAft>
              <a:buClr>
                <a:schemeClr val="lt1"/>
              </a:buClr>
              <a:buSzPts val="1927"/>
              <a:buChar char="●"/>
            </a:pPr>
            <a:r>
              <a:rPr lang="en" sz="1926">
                <a:solidFill>
                  <a:schemeClr val="lt1"/>
                </a:solidFill>
              </a:rPr>
              <a:t>Scheduled</a:t>
            </a:r>
            <a:endParaRPr sz="1926">
              <a:solidFill>
                <a:schemeClr val="lt1"/>
              </a:solidFill>
            </a:endParaRPr>
          </a:p>
          <a:p>
            <a:pPr indent="-350959" lvl="0" marL="457200" rtl="0" algn="l">
              <a:lnSpc>
                <a:spcPct val="115000"/>
              </a:lnSpc>
              <a:spcBef>
                <a:spcPts val="0"/>
              </a:spcBef>
              <a:spcAft>
                <a:spcPts val="0"/>
              </a:spcAft>
              <a:buClr>
                <a:schemeClr val="lt1"/>
              </a:buClr>
              <a:buSzPts val="1927"/>
              <a:buChar char="●"/>
            </a:pPr>
            <a:r>
              <a:rPr lang="en" sz="1926">
                <a:solidFill>
                  <a:schemeClr val="lt1"/>
                </a:solidFill>
              </a:rPr>
              <a:t>Implement</a:t>
            </a:r>
            <a:endParaRPr sz="1926">
              <a:solidFill>
                <a:schemeClr val="lt1"/>
              </a:solidFill>
            </a:endParaRPr>
          </a:p>
          <a:p>
            <a:pPr indent="-350959" lvl="0" marL="457200" rtl="0" algn="l">
              <a:lnSpc>
                <a:spcPct val="115000"/>
              </a:lnSpc>
              <a:spcBef>
                <a:spcPts val="0"/>
              </a:spcBef>
              <a:spcAft>
                <a:spcPts val="0"/>
              </a:spcAft>
              <a:buClr>
                <a:schemeClr val="lt1"/>
              </a:buClr>
              <a:buSzPts val="1927"/>
              <a:buChar char="●"/>
            </a:pPr>
            <a:r>
              <a:rPr lang="en" sz="1926">
                <a:solidFill>
                  <a:schemeClr val="lt1"/>
                </a:solidFill>
              </a:rPr>
              <a:t>Review</a:t>
            </a:r>
            <a:endParaRPr sz="1926">
              <a:solidFill>
                <a:schemeClr val="lt1"/>
              </a:solidFill>
            </a:endParaRPr>
          </a:p>
          <a:p>
            <a:pPr indent="-350959" lvl="0" marL="457200" rtl="0" algn="l">
              <a:lnSpc>
                <a:spcPct val="115000"/>
              </a:lnSpc>
              <a:spcBef>
                <a:spcPts val="0"/>
              </a:spcBef>
              <a:spcAft>
                <a:spcPts val="0"/>
              </a:spcAft>
              <a:buClr>
                <a:schemeClr val="lt1"/>
              </a:buClr>
              <a:buSzPts val="1927"/>
              <a:buChar char="●"/>
            </a:pPr>
            <a:r>
              <a:rPr lang="en" sz="1926">
                <a:solidFill>
                  <a:schemeClr val="lt1"/>
                </a:solidFill>
              </a:rPr>
              <a:t>Closed</a:t>
            </a:r>
            <a:endParaRPr sz="1926">
              <a:solidFill>
                <a:schemeClr val="lt1"/>
              </a:solidFill>
            </a:endParaRPr>
          </a:p>
          <a:p>
            <a:pPr indent="-350959" lvl="0" marL="457200" rtl="0" algn="l">
              <a:lnSpc>
                <a:spcPct val="115000"/>
              </a:lnSpc>
              <a:spcBef>
                <a:spcPts val="0"/>
              </a:spcBef>
              <a:spcAft>
                <a:spcPts val="0"/>
              </a:spcAft>
              <a:buClr>
                <a:schemeClr val="lt1"/>
              </a:buClr>
              <a:buSzPts val="1927"/>
              <a:buChar char="●"/>
            </a:pPr>
            <a:r>
              <a:rPr lang="en" sz="1926">
                <a:solidFill>
                  <a:schemeClr val="lt1"/>
                </a:solidFill>
              </a:rPr>
              <a:t>Canceled</a:t>
            </a:r>
            <a:endParaRPr sz="1926">
              <a:solidFill>
                <a:schemeClr val="lt1"/>
              </a:solidFill>
            </a:endParaRPr>
          </a:p>
          <a:p>
            <a:pPr indent="0" lvl="0" marL="0" rtl="0" algn="l">
              <a:lnSpc>
                <a:spcPct val="115000"/>
              </a:lnSpc>
              <a:spcBef>
                <a:spcPts val="1200"/>
              </a:spcBef>
              <a:spcAft>
                <a:spcPts val="1200"/>
              </a:spcAft>
              <a:buSzPts val="275"/>
              <a:buNone/>
            </a:pPr>
            <a:r>
              <a:t/>
            </a:r>
            <a:endParaRPr sz="325">
              <a:solidFill>
                <a:schemeClr val="lt1"/>
              </a:solidFill>
            </a:endParaRPr>
          </a:p>
        </p:txBody>
      </p:sp>
      <p:pic>
        <p:nvPicPr>
          <p:cNvPr id="494" name="Google Shape;494;p47"/>
          <p:cNvPicPr preferRelativeResize="0"/>
          <p:nvPr/>
        </p:nvPicPr>
        <p:blipFill>
          <a:blip r:embed="rId3">
            <a:alphaModFix/>
          </a:blip>
          <a:stretch>
            <a:fillRect/>
          </a:stretch>
        </p:blipFill>
        <p:spPr>
          <a:xfrm>
            <a:off x="244925" y="1436075"/>
            <a:ext cx="8587375" cy="562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498" name="Shape 498"/>
        <p:cNvGrpSpPr/>
        <p:nvPr/>
      </p:nvGrpSpPr>
      <p:grpSpPr>
        <a:xfrm>
          <a:off x="0" y="0"/>
          <a:ext cx="0" cy="0"/>
          <a:chOff x="0" y="0"/>
          <a:chExt cx="0" cy="0"/>
        </a:xfrm>
      </p:grpSpPr>
      <p:sp>
        <p:nvSpPr>
          <p:cNvPr id="499" name="Google Shape;499;p48"/>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lt1"/>
                </a:solidFill>
              </a:rPr>
              <a:t>Change Modules</a:t>
            </a:r>
            <a:endParaRPr>
              <a:solidFill>
                <a:schemeClr val="lt1"/>
              </a:solidFill>
            </a:endParaRPr>
          </a:p>
        </p:txBody>
      </p:sp>
      <p:sp>
        <p:nvSpPr>
          <p:cNvPr id="500" name="Google Shape;500;p48"/>
          <p:cNvSpPr txBox="1"/>
          <p:nvPr>
            <p:ph idx="1" type="body"/>
          </p:nvPr>
        </p:nvSpPr>
        <p:spPr>
          <a:xfrm>
            <a:off x="3841500" y="1990050"/>
            <a:ext cx="4492800" cy="2373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rPr>
              <a:t>Overview</a:t>
            </a:r>
            <a:endParaRPr sz="1800">
              <a:solidFill>
                <a:schemeClr val="lt1"/>
              </a:solidFill>
            </a:endParaRPr>
          </a:p>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rPr>
              <a:t>Create New</a:t>
            </a:r>
            <a:endParaRPr sz="1800">
              <a:solidFill>
                <a:schemeClr val="lt1"/>
              </a:solidFill>
            </a:endParaRPr>
          </a:p>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rPr>
              <a:t>Change Records</a:t>
            </a:r>
            <a:endParaRPr sz="1800">
              <a:solidFill>
                <a:schemeClr val="lt1"/>
              </a:solidFill>
            </a:endParaRPr>
          </a:p>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rPr>
              <a:t>Standard Change</a:t>
            </a:r>
            <a:endParaRPr sz="1800">
              <a:solidFill>
                <a:schemeClr val="lt1"/>
              </a:solidFill>
            </a:endParaRPr>
          </a:p>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rPr>
              <a:t>Change Advisory Board</a:t>
            </a:r>
            <a:endParaRPr sz="1800">
              <a:solidFill>
                <a:schemeClr val="lt1"/>
              </a:solidFill>
            </a:endParaRPr>
          </a:p>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rPr>
              <a:t>Change Policy</a:t>
            </a:r>
            <a:endParaRPr sz="1800">
              <a:solidFill>
                <a:schemeClr val="lt1"/>
              </a:solidFill>
            </a:endParaRPr>
          </a:p>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rPr>
              <a:t>Administration</a:t>
            </a:r>
            <a:endParaRPr>
              <a:solidFill>
                <a:schemeClr val="lt1"/>
              </a:solidFill>
            </a:endParaRPr>
          </a:p>
        </p:txBody>
      </p:sp>
      <p:pic>
        <p:nvPicPr>
          <p:cNvPr id="501" name="Google Shape;501;p48"/>
          <p:cNvPicPr preferRelativeResize="0"/>
          <p:nvPr/>
        </p:nvPicPr>
        <p:blipFill>
          <a:blip r:embed="rId3">
            <a:alphaModFix/>
          </a:blip>
          <a:stretch>
            <a:fillRect/>
          </a:stretch>
        </p:blipFill>
        <p:spPr>
          <a:xfrm>
            <a:off x="738725" y="1392225"/>
            <a:ext cx="2239100" cy="3596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505" name="Shape 505"/>
        <p:cNvGrpSpPr/>
        <p:nvPr/>
      </p:nvGrpSpPr>
      <p:grpSpPr>
        <a:xfrm>
          <a:off x="0" y="0"/>
          <a:ext cx="0" cy="0"/>
          <a:chOff x="0" y="0"/>
          <a:chExt cx="0" cy="0"/>
        </a:xfrm>
      </p:grpSpPr>
      <p:sp>
        <p:nvSpPr>
          <p:cNvPr id="506" name="Google Shape;506;p49"/>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Change Request Considerations</a:t>
            </a:r>
            <a:endParaRPr>
              <a:solidFill>
                <a:schemeClr val="lt1"/>
              </a:solidFill>
            </a:endParaRPr>
          </a:p>
        </p:txBody>
      </p:sp>
      <p:sp>
        <p:nvSpPr>
          <p:cNvPr id="507" name="Google Shape;507;p49"/>
          <p:cNvSpPr txBox="1"/>
          <p:nvPr>
            <p:ph idx="1" type="body"/>
          </p:nvPr>
        </p:nvSpPr>
        <p:spPr>
          <a:xfrm>
            <a:off x="658950" y="15294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3300">
                <a:solidFill>
                  <a:schemeClr val="lt1"/>
                </a:solidFill>
              </a:rPr>
              <a:t>Planning</a:t>
            </a:r>
            <a:endParaRPr sz="3300">
              <a:solidFill>
                <a:schemeClr val="lt1"/>
              </a:solidFill>
            </a:endParaRPr>
          </a:p>
          <a:p>
            <a:pPr indent="0" lvl="0" marL="0" rtl="0" algn="l">
              <a:lnSpc>
                <a:spcPct val="115000"/>
              </a:lnSpc>
              <a:spcBef>
                <a:spcPts val="1200"/>
              </a:spcBef>
              <a:spcAft>
                <a:spcPts val="0"/>
              </a:spcAft>
              <a:buNone/>
            </a:pPr>
            <a:r>
              <a:rPr lang="en" sz="3300">
                <a:solidFill>
                  <a:schemeClr val="lt1"/>
                </a:solidFill>
              </a:rPr>
              <a:t>Schedule</a:t>
            </a:r>
            <a:endParaRPr sz="3300">
              <a:solidFill>
                <a:schemeClr val="lt1"/>
              </a:solidFill>
            </a:endParaRPr>
          </a:p>
          <a:p>
            <a:pPr indent="0" lvl="0" marL="0" rtl="0" algn="l">
              <a:lnSpc>
                <a:spcPct val="115000"/>
              </a:lnSpc>
              <a:spcBef>
                <a:spcPts val="1200"/>
              </a:spcBef>
              <a:spcAft>
                <a:spcPts val="1200"/>
              </a:spcAft>
              <a:buNone/>
            </a:pPr>
            <a:r>
              <a:rPr lang="en" sz="3300">
                <a:solidFill>
                  <a:schemeClr val="lt1"/>
                </a:solidFill>
              </a:rPr>
              <a:t>Conflict</a:t>
            </a:r>
            <a:endParaRPr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animEffect filter="fade" transition="in">
                                      <p:cBhvr>
                                        <p:cTn dur="1000"/>
                                        <p:tgtEl>
                                          <p:spTgt spid="5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1" st="1"/>
                                            </p:txEl>
                                          </p:spTgt>
                                        </p:tgtEl>
                                        <p:attrNameLst>
                                          <p:attrName>style.visibility</p:attrName>
                                        </p:attrNameLst>
                                      </p:cBhvr>
                                      <p:to>
                                        <p:strVal val="visible"/>
                                      </p:to>
                                    </p:set>
                                    <p:animEffect filter="fade" transition="in">
                                      <p:cBhvr>
                                        <p:cTn dur="1000"/>
                                        <p:tgtEl>
                                          <p:spTgt spid="5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2" st="2"/>
                                            </p:txEl>
                                          </p:spTgt>
                                        </p:tgtEl>
                                        <p:attrNameLst>
                                          <p:attrName>style.visibility</p:attrName>
                                        </p:attrNameLst>
                                      </p:cBhvr>
                                      <p:to>
                                        <p:strVal val="visible"/>
                                      </p:to>
                                    </p:set>
                                    <p:animEffect filter="fade" transition="in">
                                      <p:cBhvr>
                                        <p:cTn dur="1000"/>
                                        <p:tgtEl>
                                          <p:spTgt spid="50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511" name="Shape 511"/>
        <p:cNvGrpSpPr/>
        <p:nvPr/>
      </p:nvGrpSpPr>
      <p:grpSpPr>
        <a:xfrm>
          <a:off x="0" y="0"/>
          <a:ext cx="0" cy="0"/>
          <a:chOff x="0" y="0"/>
          <a:chExt cx="0" cy="0"/>
        </a:xfrm>
      </p:grpSpPr>
      <p:sp>
        <p:nvSpPr>
          <p:cNvPr id="512" name="Google Shape;512;p50"/>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How to Create a Change Request</a:t>
            </a:r>
            <a:endParaRPr>
              <a:solidFill>
                <a:schemeClr val="lt1"/>
              </a:solidFill>
            </a:endParaRPr>
          </a:p>
        </p:txBody>
      </p:sp>
      <p:sp>
        <p:nvSpPr>
          <p:cNvPr id="513" name="Google Shape;513;p50"/>
          <p:cNvSpPr txBox="1"/>
          <p:nvPr>
            <p:ph idx="1" type="body"/>
          </p:nvPr>
        </p:nvSpPr>
        <p:spPr>
          <a:xfrm>
            <a:off x="1303800" y="1990050"/>
            <a:ext cx="7030500" cy="2352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From an Incident</a:t>
            </a:r>
            <a:endParaRPr sz="1800">
              <a:solidFill>
                <a:schemeClr val="lt1"/>
              </a:solidFill>
            </a:endParaRPr>
          </a:p>
          <a:p>
            <a:pPr indent="0" lvl="0" marL="0" rtl="0" algn="l">
              <a:spcBef>
                <a:spcPts val="1200"/>
              </a:spcBef>
              <a:spcAft>
                <a:spcPts val="0"/>
              </a:spcAft>
              <a:buNone/>
            </a:pPr>
            <a:r>
              <a:rPr lang="en" sz="1800">
                <a:solidFill>
                  <a:schemeClr val="lt1"/>
                </a:solidFill>
              </a:rPr>
              <a:t>From a Problem</a:t>
            </a:r>
            <a:endParaRPr sz="1800">
              <a:solidFill>
                <a:schemeClr val="lt1"/>
              </a:solidFill>
            </a:endParaRPr>
          </a:p>
          <a:p>
            <a:pPr indent="0" lvl="0" marL="0" rtl="0" algn="l">
              <a:spcBef>
                <a:spcPts val="1200"/>
              </a:spcBef>
              <a:spcAft>
                <a:spcPts val="0"/>
              </a:spcAft>
              <a:buNone/>
            </a:pPr>
            <a:r>
              <a:rPr lang="en" sz="1800">
                <a:solidFill>
                  <a:schemeClr val="lt1"/>
                </a:solidFill>
              </a:rPr>
              <a:t>From a Configuration Item</a:t>
            </a:r>
            <a:endParaRPr sz="1800">
              <a:solidFill>
                <a:schemeClr val="lt1"/>
              </a:solidFill>
            </a:endParaRPr>
          </a:p>
          <a:p>
            <a:pPr indent="0" lvl="0" marL="0" rtl="0" algn="l">
              <a:spcBef>
                <a:spcPts val="1200"/>
              </a:spcBef>
              <a:spcAft>
                <a:spcPts val="0"/>
              </a:spcAft>
              <a:buNone/>
            </a:pPr>
            <a:r>
              <a:rPr lang="en" sz="1800">
                <a:solidFill>
                  <a:schemeClr val="lt1"/>
                </a:solidFill>
              </a:rPr>
              <a:t>Manually through Change Module</a:t>
            </a:r>
            <a:endParaRPr sz="1800">
              <a:solidFill>
                <a:schemeClr val="lt1"/>
              </a:solidFill>
            </a:endParaRPr>
          </a:p>
          <a:p>
            <a:pPr indent="0" lvl="0" marL="0" rtl="0" algn="l">
              <a:spcBef>
                <a:spcPts val="1200"/>
              </a:spcBef>
              <a:spcAft>
                <a:spcPts val="1200"/>
              </a:spcAft>
              <a:buNone/>
            </a:pPr>
            <a:r>
              <a:rPr lang="en" sz="1800">
                <a:solidFill>
                  <a:schemeClr val="lt1"/>
                </a:solidFill>
              </a:rPr>
              <a:t>Copy active or canceled change request</a:t>
            </a:r>
            <a:endParaRPr sz="18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517" name="Shape 517"/>
        <p:cNvGrpSpPr/>
        <p:nvPr/>
      </p:nvGrpSpPr>
      <p:grpSpPr>
        <a:xfrm>
          <a:off x="0" y="0"/>
          <a:ext cx="0" cy="0"/>
          <a:chOff x="0" y="0"/>
          <a:chExt cx="0" cy="0"/>
        </a:xfrm>
      </p:grpSpPr>
      <p:sp>
        <p:nvSpPr>
          <p:cNvPr id="518" name="Google Shape;518;p51"/>
          <p:cNvSpPr txBox="1"/>
          <p:nvPr>
            <p:ph type="title"/>
          </p:nvPr>
        </p:nvSpPr>
        <p:spPr>
          <a:xfrm>
            <a:off x="1056750" y="2072100"/>
            <a:ext cx="7030500" cy="9993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000">
                <a:solidFill>
                  <a:schemeClr val="lt1"/>
                </a:solidFill>
              </a:rPr>
              <a:t>ServiceNow Demonstrations</a:t>
            </a:r>
            <a:endParaRPr sz="4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ServiceNow Cont.</a:t>
            </a:r>
            <a:endParaRPr>
              <a:solidFill>
                <a:schemeClr val="lt1"/>
              </a:solidFill>
            </a:endParaRPr>
          </a:p>
        </p:txBody>
      </p:sp>
      <p:sp>
        <p:nvSpPr>
          <p:cNvPr id="296" name="Google Shape;296;p16"/>
          <p:cNvSpPr txBox="1"/>
          <p:nvPr>
            <p:ph idx="1" type="body"/>
          </p:nvPr>
        </p:nvSpPr>
        <p:spPr>
          <a:xfrm>
            <a:off x="1303800" y="1708250"/>
            <a:ext cx="7030500" cy="78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chemeClr val="lt1"/>
                </a:solidFill>
              </a:rPr>
              <a:t>Instance URL: https://dev105680.service-now.com/</a:t>
            </a:r>
            <a:endParaRPr b="1" sz="1500"/>
          </a:p>
        </p:txBody>
      </p:sp>
      <p:pic>
        <p:nvPicPr>
          <p:cNvPr id="297" name="Google Shape;297;p16"/>
          <p:cNvPicPr preferRelativeResize="0"/>
          <p:nvPr/>
        </p:nvPicPr>
        <p:blipFill>
          <a:blip r:embed="rId3">
            <a:alphaModFix/>
          </a:blip>
          <a:stretch>
            <a:fillRect/>
          </a:stretch>
        </p:blipFill>
        <p:spPr>
          <a:xfrm>
            <a:off x="3301407" y="2159275"/>
            <a:ext cx="3035275" cy="2857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522" name="Shape 522"/>
        <p:cNvGrpSpPr/>
        <p:nvPr/>
      </p:nvGrpSpPr>
      <p:grpSpPr>
        <a:xfrm>
          <a:off x="0" y="0"/>
          <a:ext cx="0" cy="0"/>
          <a:chOff x="0" y="0"/>
          <a:chExt cx="0" cy="0"/>
        </a:xfrm>
      </p:grpSpPr>
      <p:sp>
        <p:nvSpPr>
          <p:cNvPr id="523" name="Google Shape;523;p52"/>
          <p:cNvSpPr txBox="1"/>
          <p:nvPr>
            <p:ph type="title"/>
          </p:nvPr>
        </p:nvSpPr>
        <p:spPr>
          <a:xfrm>
            <a:off x="1056750" y="2072100"/>
            <a:ext cx="7030500" cy="9993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sz="4000">
                <a:solidFill>
                  <a:schemeClr val="lt1"/>
                </a:solidFill>
              </a:rPr>
              <a:t>Team Shout-out</a:t>
            </a:r>
            <a:endParaRPr sz="40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527" name="Shape 527"/>
        <p:cNvGrpSpPr/>
        <p:nvPr/>
      </p:nvGrpSpPr>
      <p:grpSpPr>
        <a:xfrm>
          <a:off x="0" y="0"/>
          <a:ext cx="0" cy="0"/>
          <a:chOff x="0" y="0"/>
          <a:chExt cx="0" cy="0"/>
        </a:xfrm>
      </p:grpSpPr>
      <p:sp>
        <p:nvSpPr>
          <p:cNvPr id="528" name="Google Shape;528;p53"/>
          <p:cNvSpPr txBox="1"/>
          <p:nvPr>
            <p:ph type="title"/>
          </p:nvPr>
        </p:nvSpPr>
        <p:spPr>
          <a:xfrm>
            <a:off x="3184950" y="2234550"/>
            <a:ext cx="2774100" cy="7389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spAutoFit/>
          </a:bodyPr>
          <a:lstStyle/>
          <a:p>
            <a:pPr indent="0" lvl="0" marL="0" rtl="0" algn="ctr">
              <a:spcBef>
                <a:spcPts val="0"/>
              </a:spcBef>
              <a:spcAft>
                <a:spcPts val="0"/>
              </a:spcAft>
              <a:buNone/>
            </a:pPr>
            <a:r>
              <a:rPr lang="en" sz="3600">
                <a:solidFill>
                  <a:schemeClr val="lt1"/>
                </a:solidFill>
              </a:rPr>
              <a:t>Questions</a:t>
            </a:r>
            <a:endParaRPr sz="3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532" name="Shape 532"/>
        <p:cNvGrpSpPr/>
        <p:nvPr/>
      </p:nvGrpSpPr>
      <p:grpSpPr>
        <a:xfrm>
          <a:off x="0" y="0"/>
          <a:ext cx="0" cy="0"/>
          <a:chOff x="0" y="0"/>
          <a:chExt cx="0" cy="0"/>
        </a:xfrm>
      </p:grpSpPr>
      <p:sp>
        <p:nvSpPr>
          <p:cNvPr id="533" name="Google Shape;533;p54"/>
          <p:cNvSpPr txBox="1"/>
          <p:nvPr>
            <p:ph type="title"/>
          </p:nvPr>
        </p:nvSpPr>
        <p:spPr>
          <a:xfrm>
            <a:off x="2071950" y="1350150"/>
            <a:ext cx="5000100" cy="244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sz="7200">
                <a:solidFill>
                  <a:schemeClr val="lt1"/>
                </a:solidFill>
              </a:rPr>
              <a:t>Thank you!</a:t>
            </a:r>
            <a:endParaRPr sz="7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Project Goal</a:t>
            </a:r>
            <a:endParaRPr>
              <a:solidFill>
                <a:schemeClr val="lt1"/>
              </a:solidFill>
            </a:endParaRPr>
          </a:p>
        </p:txBody>
      </p:sp>
      <p:sp>
        <p:nvSpPr>
          <p:cNvPr id="303" name="Google Shape;303;p17"/>
          <p:cNvSpPr txBox="1"/>
          <p:nvPr>
            <p:ph idx="1" type="body"/>
          </p:nvPr>
        </p:nvSpPr>
        <p:spPr>
          <a:xfrm>
            <a:off x="1303800" y="17614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lt1"/>
              </a:buClr>
              <a:buSzPts val="1600"/>
              <a:buChar char="●"/>
            </a:pPr>
            <a:r>
              <a:rPr lang="en" sz="1600">
                <a:solidFill>
                  <a:schemeClr val="lt1"/>
                </a:solidFill>
              </a:rPr>
              <a:t>Create and update ServiceNow Applications for Incident, Problem, and Change records</a:t>
            </a:r>
            <a:endParaRPr sz="1600">
              <a:solidFill>
                <a:schemeClr val="lt1"/>
              </a:solidFill>
            </a:endParaRPr>
          </a:p>
          <a:p>
            <a:pPr indent="-330200" lvl="0" marL="457200" rtl="0" algn="l">
              <a:lnSpc>
                <a:spcPct val="150000"/>
              </a:lnSpc>
              <a:spcBef>
                <a:spcPts val="0"/>
              </a:spcBef>
              <a:spcAft>
                <a:spcPts val="0"/>
              </a:spcAft>
              <a:buClr>
                <a:schemeClr val="lt1"/>
              </a:buClr>
              <a:buSzPts val="1600"/>
              <a:buChar char="●"/>
            </a:pPr>
            <a:r>
              <a:rPr lang="en" sz="1600">
                <a:solidFill>
                  <a:schemeClr val="lt1"/>
                </a:solidFill>
              </a:rPr>
              <a:t>Provide custom </a:t>
            </a:r>
            <a:r>
              <a:rPr lang="en" sz="1600">
                <a:solidFill>
                  <a:schemeClr val="lt1"/>
                </a:solidFill>
              </a:rPr>
              <a:t>functionality</a:t>
            </a:r>
            <a:r>
              <a:rPr lang="en" sz="1600">
                <a:solidFill>
                  <a:schemeClr val="lt1"/>
                </a:solidFill>
              </a:rPr>
              <a:t> through various development tools</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Functional Requirement Specification</a:t>
            </a:r>
            <a:endParaRPr>
              <a:solidFill>
                <a:schemeClr val="lt1"/>
              </a:solidFill>
            </a:endParaRPr>
          </a:p>
        </p:txBody>
      </p:sp>
      <p:sp>
        <p:nvSpPr>
          <p:cNvPr id="309" name="Google Shape;309;p18"/>
          <p:cNvSpPr txBox="1"/>
          <p:nvPr>
            <p:ph idx="1" type="body"/>
          </p:nvPr>
        </p:nvSpPr>
        <p:spPr>
          <a:xfrm>
            <a:off x="1303800" y="176145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lt1"/>
              </a:buClr>
              <a:buSzPts val="1600"/>
              <a:buChar char="●"/>
            </a:pPr>
            <a:r>
              <a:rPr lang="en" sz="1600">
                <a:solidFill>
                  <a:schemeClr val="lt1"/>
                </a:solidFill>
              </a:rPr>
              <a:t>The FRS Document is used to outline the technical tools, methods, and eventual outcome of an IT Service Management Project</a:t>
            </a:r>
            <a:endParaRPr sz="1600">
              <a:solidFill>
                <a:schemeClr val="lt1"/>
              </a:solidFill>
            </a:endParaRPr>
          </a:p>
          <a:p>
            <a:pPr indent="-330200" lvl="1" marL="914400" rtl="0" algn="l">
              <a:lnSpc>
                <a:spcPct val="150000"/>
              </a:lnSpc>
              <a:spcBef>
                <a:spcPts val="0"/>
              </a:spcBef>
              <a:spcAft>
                <a:spcPts val="0"/>
              </a:spcAft>
              <a:buClr>
                <a:schemeClr val="lt1"/>
              </a:buClr>
              <a:buSzPts val="1600"/>
              <a:buChar char="○"/>
            </a:pPr>
            <a:r>
              <a:rPr lang="en" sz="1600">
                <a:solidFill>
                  <a:schemeClr val="lt1"/>
                </a:solidFill>
              </a:rPr>
              <a:t>These requirements will discuss how the project requirements will be met from the technical side</a:t>
            </a:r>
            <a:endParaRPr sz="1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012" scaled="0"/>
        </a:gra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Team Breakdown</a:t>
            </a:r>
            <a:endParaRPr>
              <a:solidFill>
                <a:schemeClr val="lt1"/>
              </a:solidFill>
            </a:endParaRPr>
          </a:p>
        </p:txBody>
      </p:sp>
      <p:graphicFrame>
        <p:nvGraphicFramePr>
          <p:cNvPr id="315" name="Google Shape;315;p19"/>
          <p:cNvGraphicFramePr/>
          <p:nvPr/>
        </p:nvGraphicFramePr>
        <p:xfrm>
          <a:off x="952500" y="2038350"/>
          <a:ext cx="3000000" cy="3000000"/>
        </p:xfrm>
        <a:graphic>
          <a:graphicData uri="http://schemas.openxmlformats.org/drawingml/2006/table">
            <a:tbl>
              <a:tblPr>
                <a:noFill/>
                <a:tableStyleId>{8285C69F-5C27-4B89-8B13-AB7B43C04BF3}</a:tableStyleId>
              </a:tblPr>
              <a:tblGrid>
                <a:gridCol w="2413000"/>
                <a:gridCol w="2413000"/>
                <a:gridCol w="2413000"/>
              </a:tblGrid>
              <a:tr h="381000">
                <a:tc>
                  <a:txBody>
                    <a:bodyPr/>
                    <a:lstStyle/>
                    <a:p>
                      <a:pPr indent="0" lvl="0" marL="0" rtl="0" algn="ctr">
                        <a:spcBef>
                          <a:spcPts val="0"/>
                        </a:spcBef>
                        <a:spcAft>
                          <a:spcPts val="0"/>
                        </a:spcAft>
                        <a:buNone/>
                      </a:pPr>
                      <a:r>
                        <a:rPr b="1" lang="en" sz="1800">
                          <a:solidFill>
                            <a:schemeClr val="lt1"/>
                          </a:solidFill>
                        </a:rPr>
                        <a:t>Incident Group</a:t>
                      </a:r>
                      <a:endParaRPr b="1" sz="1800">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Problem Group</a:t>
                      </a:r>
                      <a:endParaRPr b="1" sz="1800">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Change Group</a:t>
                      </a:r>
                      <a:endParaRPr b="1" sz="1800">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Sean Musgrave (Lead)</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Austin Magno (Lead)</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Sam Hagadorn (Lead)</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Chris Rodrigues</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James Hardy</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Bernice Templeman</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Joseph</a:t>
                      </a:r>
                      <a:r>
                        <a:rPr lang="en">
                          <a:solidFill>
                            <a:schemeClr val="lt1"/>
                          </a:solidFill>
                        </a:rPr>
                        <a:t> Ledesma</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Malykai Mejia</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Freddy Perez</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Kpumbu Jaidzeka</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Jimmy Merrick</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Jaquina Porterfield</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Phillip Caruthers</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Zach Funderburk (Project Manager)</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Michael Myers</a:t>
                      </a:r>
                      <a:endParaRPr>
                        <a:solidFill>
                          <a:schemeClr val="lt1"/>
                        </a:solidFill>
                      </a:endParaRPr>
                    </a:p>
                  </a:txBody>
                  <a:tcPr marT="91425" marB="91425" marR="91425" marL="91425">
                    <a:lnL cap="flat" cmpd="sng" w="9525">
                      <a:solidFill>
                        <a:srgbClr val="161B1C"/>
                      </a:solidFill>
                      <a:prstDash val="solid"/>
                      <a:round/>
                      <a:headEnd len="sm" w="sm" type="none"/>
                      <a:tailEnd len="sm" w="sm" type="none"/>
                    </a:lnL>
                    <a:lnR cap="flat" cmpd="sng" w="9525">
                      <a:solidFill>
                        <a:srgbClr val="161B1C"/>
                      </a:solidFill>
                      <a:prstDash val="solid"/>
                      <a:round/>
                      <a:headEnd len="sm" w="sm" type="none"/>
                      <a:tailEnd len="sm" w="sm" type="none"/>
                    </a:lnR>
                    <a:lnT cap="flat" cmpd="sng" w="9525">
                      <a:solidFill>
                        <a:srgbClr val="161B1C"/>
                      </a:solidFill>
                      <a:prstDash val="solid"/>
                      <a:round/>
                      <a:headEnd len="sm" w="sm" type="none"/>
                      <a:tailEnd len="sm" w="sm" type="none"/>
                    </a:lnT>
                    <a:lnB cap="flat" cmpd="sng" w="9525">
                      <a:solidFill>
                        <a:srgbClr val="161B1C"/>
                      </a:solidFill>
                      <a:prstDash val="solid"/>
                      <a:round/>
                      <a:headEnd len="sm" w="sm" type="none"/>
                      <a:tailEnd len="sm" w="sm" type="none"/>
                    </a:lnB>
                  </a:tcPr>
                </a:tc>
              </a:tr>
            </a:tbl>
          </a:graphicData>
        </a:graphic>
      </p:graphicFrame>
      <p:sp>
        <p:nvSpPr>
          <p:cNvPr id="316" name="Google Shape;316;p19"/>
          <p:cNvSpPr txBox="1"/>
          <p:nvPr/>
        </p:nvSpPr>
        <p:spPr>
          <a:xfrm>
            <a:off x="1303800" y="1323375"/>
            <a:ext cx="51984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Instructor: Prakash Agrawal, ServiceNow</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Co-Instructor: Jasdhir Singh, JavaScript/Angular/HTML</a:t>
            </a:r>
            <a:endParaRPr>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056750" y="2072100"/>
            <a:ext cx="7030500" cy="99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lt1"/>
                </a:solidFill>
              </a:rPr>
              <a:t>Incident Management</a:t>
            </a:r>
            <a:endParaRPr sz="40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B6A1"/>
            </a:gs>
            <a:gs pos="100000">
              <a:schemeClr val="accent3"/>
            </a:gs>
          </a:gsLst>
          <a:lin ang="5400700" scaled="0"/>
        </a:gradFill>
      </p:bgPr>
    </p:bg>
    <p:spTree>
      <p:nvGrpSpPr>
        <p:cNvPr id="325" name="Shape 325"/>
        <p:cNvGrpSpPr/>
        <p:nvPr/>
      </p:nvGrpSpPr>
      <p:grpSpPr>
        <a:xfrm>
          <a:off x="0" y="0"/>
          <a:ext cx="0" cy="0"/>
          <a:chOff x="0" y="0"/>
          <a:chExt cx="0" cy="0"/>
        </a:xfrm>
      </p:grpSpPr>
      <p:sp>
        <p:nvSpPr>
          <p:cNvPr id="326" name="Google Shape;326;p21"/>
          <p:cNvSpPr txBox="1"/>
          <p:nvPr>
            <p:ph idx="4294967295" type="ctrTitle"/>
          </p:nvPr>
        </p:nvSpPr>
        <p:spPr>
          <a:xfrm>
            <a:off x="311708" y="204750"/>
            <a:ext cx="8520600" cy="205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solidFill>
                  <a:schemeClr val="lt1"/>
                </a:solidFill>
                <a:latin typeface="Maven Pro"/>
                <a:ea typeface="Maven Pro"/>
                <a:cs typeface="Maven Pro"/>
                <a:sym typeface="Maven Pro"/>
              </a:rPr>
              <a:t>What is Incident Management and Why should we update the Incident Application?</a:t>
            </a:r>
            <a:endParaRPr b="1" sz="3600">
              <a:solidFill>
                <a:schemeClr val="lt1"/>
              </a:solidFill>
              <a:latin typeface="Maven Pro"/>
              <a:ea typeface="Maven Pro"/>
              <a:cs typeface="Maven Pro"/>
              <a:sym typeface="Maven Pro"/>
            </a:endParaRPr>
          </a:p>
        </p:txBody>
      </p:sp>
      <p:sp>
        <p:nvSpPr>
          <p:cNvPr id="327" name="Google Shape;327;p21"/>
          <p:cNvSpPr txBox="1"/>
          <p:nvPr>
            <p:ph idx="4294967295" type="subTitle"/>
          </p:nvPr>
        </p:nvSpPr>
        <p:spPr>
          <a:xfrm>
            <a:off x="311700" y="2834125"/>
            <a:ext cx="8520600" cy="1986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Clr>
                <a:schemeClr val="lt1"/>
              </a:buClr>
              <a:buSzPts val="1300"/>
              <a:buFont typeface="Nunito"/>
              <a:buChar char="●"/>
            </a:pPr>
            <a:r>
              <a:rPr lang="en">
                <a:solidFill>
                  <a:schemeClr val="lt1"/>
                </a:solidFill>
                <a:latin typeface="Nunito"/>
                <a:ea typeface="Nunito"/>
                <a:cs typeface="Nunito"/>
                <a:sym typeface="Nunito"/>
              </a:rPr>
              <a:t>The Incident Application is a useful tool for logging and tracking Incidents. Incidents can be submitted by end users with no ServiceNow roles, or team members with limited roles, ITIL users or ServiceNow administrators. However, out of the box, the Incident Application is missing some important features. </a:t>
            </a:r>
            <a:endParaRPr>
              <a:solidFill>
                <a:schemeClr val="lt1"/>
              </a:solidFill>
              <a:latin typeface="Nunito"/>
              <a:ea typeface="Nunito"/>
              <a:cs typeface="Nunito"/>
              <a:sym typeface="Nunito"/>
            </a:endParaRPr>
          </a:p>
          <a:p>
            <a:pPr indent="-311150" lvl="0" marL="457200" rtl="0" algn="just">
              <a:lnSpc>
                <a:spcPct val="150000"/>
              </a:lnSpc>
              <a:spcBef>
                <a:spcPts val="0"/>
              </a:spcBef>
              <a:spcAft>
                <a:spcPts val="0"/>
              </a:spcAft>
              <a:buClr>
                <a:schemeClr val="lt1"/>
              </a:buClr>
              <a:buSzPts val="1300"/>
              <a:buFont typeface="Nunito"/>
              <a:buChar char="●"/>
            </a:pPr>
            <a:r>
              <a:rPr lang="en">
                <a:solidFill>
                  <a:schemeClr val="lt1"/>
                </a:solidFill>
                <a:latin typeface="Nunito"/>
                <a:ea typeface="Nunito"/>
                <a:cs typeface="Nunito"/>
                <a:sym typeface="Nunito"/>
              </a:rPr>
              <a:t>Our team has been tasked with modifying the layout and behavior of the Incident Application to better suit the needs of potential customers. </a:t>
            </a:r>
            <a:endParaRPr>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