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75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AAEA-CE8C-4B1E-BE86-F97668DC3C6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E1C6-7845-4394-91CA-76B05E98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rshadoo.com/ic/tutorials/flowchart-diagrams.php" TargetMode="External"/><Relationship Id="rId2" Type="http://schemas.openxmlformats.org/officeDocument/2006/relationships/hyperlink" Target="http://en.wikipedia.org/wiki/Flowcha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Casts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1"/>
            <a:ext cx="8991599" cy="99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is an expression?</a:t>
            </a:r>
          </a:p>
          <a:p>
            <a:r>
              <a:rPr lang="en-US" dirty="0" smtClean="0"/>
              <a:t>A: Anything that evaluates to numeric value.</a:t>
            </a:r>
          </a:p>
          <a:p>
            <a:r>
              <a:rPr lang="en-US" dirty="0" smtClean="0"/>
              <a:t>Expression vs. “Expression Statement”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Expressions with arithmetic operators:</a:t>
            </a:r>
          </a:p>
          <a:p>
            <a:r>
              <a:rPr lang="en-US" dirty="0"/>
              <a:t>3 + 5 * 2</a:t>
            </a:r>
          </a:p>
          <a:p>
            <a:r>
              <a:rPr lang="en-US" dirty="0"/>
              <a:t>3 + (12-4) * ((14/2 -8)*3</a:t>
            </a:r>
            <a:r>
              <a:rPr lang="en-US" dirty="0" smtClean="0"/>
              <a:t>)</a:t>
            </a:r>
          </a:p>
          <a:p>
            <a:r>
              <a:rPr lang="en-US" dirty="0" err="1"/>
              <a:t>cout</a:t>
            </a:r>
            <a:r>
              <a:rPr lang="en-US" dirty="0"/>
              <a:t> &lt;&lt; "3 + 5 * 2 is : " &lt;&lt; 3 + 5 * 2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3 + 5 * 2;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"3 + 5 * 2 is : "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Classification?</a:t>
            </a:r>
          </a:p>
          <a:p>
            <a:pPr lvl="1"/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Ternary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2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Unary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Negation (-)</a:t>
            </a:r>
          </a:p>
          <a:p>
            <a:r>
              <a:rPr lang="en-US" dirty="0" smtClean="0"/>
              <a:t>Increment (++)</a:t>
            </a:r>
          </a:p>
          <a:p>
            <a:r>
              <a:rPr lang="en-US" dirty="0" smtClean="0"/>
              <a:t>Decrement (--)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+=1;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-=1;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vs.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Prefix:</a:t>
            </a:r>
          </a:p>
          <a:p>
            <a:r>
              <a:rPr lang="en-US" dirty="0" smtClean="0"/>
              <a:t> operation takes place first, then the operand is used</a:t>
            </a:r>
          </a:p>
          <a:p>
            <a:pPr marL="0" indent="0">
              <a:buNone/>
            </a:pPr>
            <a:r>
              <a:rPr lang="en-US" dirty="0" smtClean="0"/>
              <a:t>Postfix:</a:t>
            </a:r>
          </a:p>
          <a:p>
            <a:r>
              <a:rPr lang="en-US" dirty="0" smtClean="0"/>
              <a:t>Operand is first used, then the operation takes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945842"/>
              </p:ext>
            </p:extLst>
          </p:nvPr>
        </p:nvGraphicFramePr>
        <p:xfrm>
          <a:off x="381000" y="1905000"/>
          <a:ext cx="856894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6105850" imgH="1384219" progId="Word.Document.12">
                  <p:embed/>
                </p:oleObj>
              </mc:Choice>
              <mc:Fallback>
                <p:oleObj name="Document" r:id="rId3" imgW="6105850" imgH="13842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905000"/>
                        <a:ext cx="8568942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05000"/>
            <a:ext cx="81248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abs(a)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(a)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pow(</a:t>
            </a:r>
            <a:r>
              <a:rPr lang="en-US" dirty="0" err="1" smtClean="0"/>
              <a:t>a,n</a:t>
            </a:r>
            <a:r>
              <a:rPr lang="en-US" dirty="0" smtClean="0"/>
              <a:t>) // a is a number and n is the exponent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Execute only if certain conditions are met</a:t>
            </a:r>
          </a:p>
          <a:p>
            <a:r>
              <a:rPr lang="en-US" dirty="0" smtClean="0"/>
              <a:t>Designed to mimic real world situations</a:t>
            </a:r>
          </a:p>
          <a:p>
            <a:pPr lvl="1"/>
            <a:r>
              <a:rPr lang="en-US" dirty="0" smtClean="0"/>
              <a:t>“if it is raining outside, take an umbrella”</a:t>
            </a:r>
          </a:p>
          <a:p>
            <a:r>
              <a:rPr lang="en-US" dirty="0" smtClean="0"/>
              <a:t>Start with the keyword “if”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(expr)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statement1;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statement3;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Only if expr evaluates to true, then “statement1” will execute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if Statement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6989"/>
              </p:ext>
            </p:extLst>
          </p:nvPr>
        </p:nvGraphicFramePr>
        <p:xfrm>
          <a:off x="1143000" y="1752600"/>
          <a:ext cx="7086600" cy="3352800"/>
        </p:xfrm>
        <a:graphic>
          <a:graphicData uri="http://schemas.openxmlformats.org/drawingml/2006/table">
            <a:tbl>
              <a:tblPr firstCol="1" bandRow="1"/>
              <a:tblGrid>
                <a:gridCol w="563707"/>
                <a:gridCol w="6522893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x = 25;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y = 20;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if (x &lt; y)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cout &lt;&lt; x &lt;&lt; " is less than " &lt;&lt; y &lt;&lt; endl;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6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&lt;&lt; "Have a nice day!" &lt;&lt; </a:t>
                      </a:r>
                      <a:r>
                        <a:rPr lang="en-US" sz="16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endl</a:t>
                      </a: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   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http://en.wikipedia.org/wiki/Flowchart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http://www.farshadoo.com/ic/tutorials/flowchart-diagrams.php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of Code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36517"/>
              </p:ext>
            </p:extLst>
          </p:nvPr>
        </p:nvGraphicFramePr>
        <p:xfrm>
          <a:off x="152400" y="1447800"/>
          <a:ext cx="8839200" cy="4703064"/>
        </p:xfrm>
        <a:graphic>
          <a:graphicData uri="http://schemas.openxmlformats.org/drawingml/2006/table">
            <a:tbl>
              <a:tblPr firstCol="1" bandRow="1"/>
              <a:tblGrid>
                <a:gridCol w="475978"/>
                <a:gridCol w="8363222"/>
              </a:tblGrid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x = 5;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y = 20;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if (x &lt; y)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{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cout &lt;&lt; x &lt;&lt; " is less than " &lt;&lt; y &lt;&lt; endl;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cout &lt;&lt; "This is a block of code." &lt;&lt; endl;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en-US" sz="16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&lt;&lt; "All the statements in this block execute together." </a:t>
                      </a:r>
                      <a:r>
                        <a:rPr lang="en-US" sz="1600" dirty="0" smtClean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         &lt;&lt; </a:t>
                      </a:r>
                      <a:r>
                        <a:rPr lang="en-US" sz="16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endl</a:t>
                      </a: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}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cout &lt;&lt; "Have a nice day!" &lt;&lt; endl;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6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6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5867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assignment (=) operator instead of the equal (==) operator</a:t>
            </a:r>
          </a:p>
          <a:p>
            <a:r>
              <a:rPr lang="en-US" dirty="0" smtClean="0"/>
              <a:t>Semicolon at the end of if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91050"/>
              </p:ext>
            </p:extLst>
          </p:nvPr>
        </p:nvGraphicFramePr>
        <p:xfrm>
          <a:off x="1524000" y="3276600"/>
          <a:ext cx="7315200" cy="3443783"/>
        </p:xfrm>
        <a:graphic>
          <a:graphicData uri="http://schemas.openxmlformats.org/drawingml/2006/table">
            <a:tbl>
              <a:tblPr firstCol="1" bandRow="1"/>
              <a:tblGrid>
                <a:gridCol w="665018"/>
                <a:gridCol w="6650182"/>
              </a:tblGrid>
              <a:tr h="1572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x = 25;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y = 20;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if (x &lt; y);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1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{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7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cout &lt;&lt; x &lt;&lt; " is less than " &lt;&lt; y &lt;&lt; endl;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687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&lt;&lt; "This is a block of code." &lt;&lt; </a:t>
                      </a:r>
                      <a:r>
                        <a:rPr lang="en-US" sz="12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en-US" sz="12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7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&lt;&lt; "All the statements in this block execute together." &lt;&lt; </a:t>
                      </a:r>
                      <a:r>
                        <a:rPr lang="en-US" sz="12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en-US" sz="12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44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}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44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cout &lt;&lt; "Have a nice day!" &lt;&lt; endl;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44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2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2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Library Functions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46260"/>
              </p:ext>
            </p:extLst>
          </p:nvPr>
        </p:nvGraphicFramePr>
        <p:xfrm>
          <a:off x="304800" y="1981199"/>
          <a:ext cx="8686800" cy="442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6105850" imgH="3196373" progId="Word.Document.12">
                  <p:embed/>
                </p:oleObj>
              </mc:Choice>
              <mc:Fallback>
                <p:oleObj name="Document" r:id="rId3" imgW="6105850" imgH="3196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981199"/>
                        <a:ext cx="8686800" cy="4427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42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operator and operands</a:t>
            </a:r>
          </a:p>
          <a:p>
            <a:r>
              <a:rPr lang="en-US" dirty="0" smtClean="0"/>
              <a:t>If operands are of different data type, C++ attempts to convert them to same type</a:t>
            </a:r>
          </a:p>
          <a:p>
            <a:r>
              <a:rPr lang="en-US" dirty="0" smtClean="0"/>
              <a:t>Implicit (automatic) conversion 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“type coercion”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Demotion</a:t>
            </a:r>
          </a:p>
        </p:txBody>
      </p:sp>
    </p:spTree>
    <p:extLst>
      <p:ext uri="{BB962C8B-B14F-4D97-AF65-F5344CB8AC3E}">
        <p14:creationId xmlns:p14="http://schemas.microsoft.com/office/powerpoint/2010/main" val="42723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rankings: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3150"/>
            <a:ext cx="3467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09975"/>
            <a:ext cx="29622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91200"/>
            <a:ext cx="654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R1: char, short, unsigned short are automatically promoted to an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rankings: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3150"/>
            <a:ext cx="3467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098" y="4822816"/>
            <a:ext cx="769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R2: when an operator works with two operands of different data types, the </a:t>
            </a:r>
          </a:p>
          <a:p>
            <a:r>
              <a:rPr lang="en-US" dirty="0" smtClean="0"/>
              <a:t>lower ranking operand is promoted to the data type of the high ranking operand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9636" y="2514600"/>
            <a:ext cx="400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y = 5.43;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x +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rankings: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3150"/>
            <a:ext cx="3467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098" y="4822816"/>
            <a:ext cx="769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R3: when the final value of an expression is assigned to a variable, it is converted</a:t>
            </a:r>
          </a:p>
          <a:p>
            <a:r>
              <a:rPr lang="en-US" dirty="0"/>
              <a:t> </a:t>
            </a:r>
            <a:r>
              <a:rPr lang="en-US" dirty="0" smtClean="0"/>
              <a:t>      to the data type of the variable regardless of the data type rank.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9636" y="2514600"/>
            <a:ext cx="400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y = 5.43;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R1: </a:t>
            </a:r>
            <a:r>
              <a:rPr lang="en-US" b="1" dirty="0" smtClean="0"/>
              <a:t>char</a:t>
            </a:r>
            <a:r>
              <a:rPr lang="en-US" dirty="0" smtClean="0"/>
              <a:t>, </a:t>
            </a:r>
            <a:r>
              <a:rPr lang="en-US" b="1" dirty="0" smtClean="0"/>
              <a:t>short</a:t>
            </a:r>
            <a:r>
              <a:rPr lang="en-US" dirty="0" smtClean="0"/>
              <a:t>, and </a:t>
            </a:r>
            <a:r>
              <a:rPr lang="en-US" b="1" dirty="0" smtClean="0"/>
              <a:t>unsigned</a:t>
            </a:r>
            <a:r>
              <a:rPr lang="en-US" dirty="0" smtClean="0"/>
              <a:t> </a:t>
            </a:r>
            <a:r>
              <a:rPr lang="en-US" b="1" dirty="0" smtClean="0"/>
              <a:t>short</a:t>
            </a:r>
            <a:r>
              <a:rPr lang="en-US" dirty="0" smtClean="0"/>
              <a:t> are automatically promoted to 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dirty="0" smtClean="0"/>
              <a:t>R2: </a:t>
            </a:r>
            <a:r>
              <a:rPr lang="en-US" dirty="0"/>
              <a:t>when an operator works with two operands of different data types, the </a:t>
            </a:r>
            <a:r>
              <a:rPr lang="en-US" b="1" dirty="0"/>
              <a:t>lower ranking opera</a:t>
            </a:r>
            <a:r>
              <a:rPr lang="en-US" dirty="0"/>
              <a:t>nd is </a:t>
            </a:r>
            <a:r>
              <a:rPr lang="en-US" b="1" dirty="0"/>
              <a:t>promoted</a:t>
            </a:r>
            <a:r>
              <a:rPr lang="en-US" dirty="0"/>
              <a:t> to the </a:t>
            </a:r>
            <a:r>
              <a:rPr lang="en-US" b="1" dirty="0"/>
              <a:t>data type </a:t>
            </a:r>
            <a:r>
              <a:rPr lang="en-US" dirty="0"/>
              <a:t>of the </a:t>
            </a:r>
            <a:r>
              <a:rPr lang="en-US" b="1" dirty="0"/>
              <a:t>high-ranking</a:t>
            </a:r>
            <a:r>
              <a:rPr lang="en-US" dirty="0"/>
              <a:t> operand.</a:t>
            </a:r>
            <a:endParaRPr lang="en-US" dirty="0" smtClean="0"/>
          </a:p>
          <a:p>
            <a:r>
              <a:rPr lang="en-US" dirty="0" smtClean="0"/>
              <a:t>R3: </a:t>
            </a:r>
            <a:r>
              <a:rPr lang="en-US" dirty="0"/>
              <a:t>when the </a:t>
            </a:r>
            <a:r>
              <a:rPr lang="en-US" b="1" dirty="0"/>
              <a:t>final value of an expression </a:t>
            </a:r>
            <a:r>
              <a:rPr lang="en-US" dirty="0"/>
              <a:t>is </a:t>
            </a:r>
            <a:r>
              <a:rPr lang="en-US" b="1" dirty="0"/>
              <a:t>assigned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, it is converted to the data type of the variable regardless of the data type rank. </a:t>
            </a:r>
          </a:p>
        </p:txBody>
      </p:sp>
    </p:spTree>
    <p:extLst>
      <p:ext uri="{BB962C8B-B14F-4D97-AF65-F5344CB8AC3E}">
        <p14:creationId xmlns:p14="http://schemas.microsoft.com/office/powerpoint/2010/main" val="25101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1.23456;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How would you convert this to a different data type ?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&gt;(value)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14965"/>
              </p:ext>
            </p:extLst>
          </p:nvPr>
        </p:nvGraphicFramePr>
        <p:xfrm>
          <a:off x="914400" y="3886200"/>
          <a:ext cx="7391400" cy="2801112"/>
        </p:xfrm>
        <a:graphic>
          <a:graphicData uri="http://schemas.openxmlformats.org/drawingml/2006/table">
            <a:tbl>
              <a:tblPr firstCol="1" bandRow="1"/>
              <a:tblGrid>
                <a:gridCol w="568569"/>
                <a:gridCol w="6822831"/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const int numTests = 3;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int test1=85, test2=100, test3=87;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double average;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average = (test1+test2+test3)/numTests;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cout &lt;&lt; "Your average is : " &lt;&lt; average &lt;&lt; endl;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4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886</Words>
  <Application>Microsoft Office PowerPoint</Application>
  <PresentationFormat>On-screen Show (4:3)</PresentationFormat>
  <Paragraphs>207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Microsoft Word Document</vt:lpstr>
      <vt:lpstr>PowerPoint Presentation</vt:lpstr>
      <vt:lpstr>Mathematical Library Functions</vt:lpstr>
      <vt:lpstr>Mathematical Library Functions</vt:lpstr>
      <vt:lpstr>Type Conversion</vt:lpstr>
      <vt:lpstr>Type Conversion</vt:lpstr>
      <vt:lpstr>Type Conversion</vt:lpstr>
      <vt:lpstr>Type Conversion</vt:lpstr>
      <vt:lpstr>Type Conversion</vt:lpstr>
      <vt:lpstr>Type Casting</vt:lpstr>
      <vt:lpstr>Legacy Casts</vt:lpstr>
      <vt:lpstr>Expressions</vt:lpstr>
      <vt:lpstr>Expressions</vt:lpstr>
      <vt:lpstr>Operators</vt:lpstr>
      <vt:lpstr>Operators - Unary</vt:lpstr>
      <vt:lpstr>Operators - Increment</vt:lpstr>
      <vt:lpstr>Operators - Decrement</vt:lpstr>
      <vt:lpstr>Prefix vs. Postfix</vt:lpstr>
      <vt:lpstr>Binary Operators</vt:lpstr>
      <vt:lpstr>Relational Operators</vt:lpstr>
      <vt:lpstr>Conditional Statements</vt:lpstr>
      <vt:lpstr>Simple if Statement</vt:lpstr>
      <vt:lpstr>Flowcharts</vt:lpstr>
      <vt:lpstr>Block of Code</vt:lpstr>
      <vt:lpstr>Common Mistakes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Adnan</cp:lastModifiedBy>
  <cp:revision>11</cp:revision>
  <dcterms:created xsi:type="dcterms:W3CDTF">2014-09-15T15:02:09Z</dcterms:created>
  <dcterms:modified xsi:type="dcterms:W3CDTF">2014-09-15T17:08:53Z</dcterms:modified>
</cp:coreProperties>
</file>