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4424-3B47-4E00-92E9-1C3FDA874CB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1086-5D68-4EB7-871E-829E3647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Zen of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2: Fundamental Data Types</a:t>
            </a:r>
          </a:p>
          <a:p>
            <a:r>
              <a:rPr lang="en-US" dirty="0" smtClean="0"/>
              <a:t>Adnan </a:t>
            </a:r>
            <a:r>
              <a:rPr lang="en-US" dirty="0" err="1" smtClean="0"/>
              <a:t>Zejnilovic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75" y="171796"/>
            <a:ext cx="3995651" cy="22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endl</a:t>
            </a:r>
            <a:r>
              <a:rPr lang="en-US" dirty="0" smtClean="0"/>
              <a:t> and Escape Sequences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22853"/>
              </p:ext>
            </p:extLst>
          </p:nvPr>
        </p:nvGraphicFramePr>
        <p:xfrm>
          <a:off x="304800" y="1905005"/>
          <a:ext cx="8382000" cy="2825713"/>
        </p:xfrm>
        <a:graphic>
          <a:graphicData uri="http://schemas.openxmlformats.org/drawingml/2006/table">
            <a:tbl>
              <a:tblPr firstRow="1" firstCol="1" bandRow="1"/>
              <a:tblGrid>
                <a:gridCol w="2794000"/>
                <a:gridCol w="2794000"/>
                <a:gridCol w="2794000"/>
              </a:tblGrid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Escape Sequence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Character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Comments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\’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Single quote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Prints a single quote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\”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Double quote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Prints a double quote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\\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Backslash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Prints a backslash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\0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Null character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Null Character (to terminate char arrays)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\b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Backspace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Moves the cursor back one space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\a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Audible bell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Plays a predetermined sound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\f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Form feed (new page)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Prints</a:t>
                      </a:r>
                      <a:r>
                        <a:rPr lang="en-US" sz="900" dirty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 a new page</a:t>
                      </a:r>
                      <a:endParaRPr lang="en-US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\n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Line feed (new line)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Moves the cursor to the new line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\r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Carriage return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Moves the cursor to the beginning of the existing line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25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\t 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Horizontal tab</a:t>
                      </a:r>
                      <a:endParaRPr lang="en-US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Courier New"/>
                        </a:rPr>
                        <a:t>Moves the cursor to the next tab stop</a:t>
                      </a:r>
                      <a:endParaRPr lang="en-US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1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 – K &amp;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1" y="2476500"/>
            <a:ext cx="4308809" cy="38380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57909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61" y="76200"/>
            <a:ext cx="1551039" cy="15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 - GNU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/>
              <a:t>if (a &gt; 5) </a:t>
            </a:r>
          </a:p>
          <a:p>
            <a:pPr marL="0" indent="0" fontAlgn="t">
              <a:buNone/>
            </a:pPr>
            <a:r>
              <a:rPr lang="en-US" dirty="0"/>
              <a:t>  </a:t>
            </a:r>
            <a:r>
              <a:rPr lang="en-US" dirty="0" smtClean="0"/>
              <a:t> {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     // statement(s);</a:t>
            </a:r>
          </a:p>
          <a:p>
            <a:pPr marL="0" indent="0" fontAlgn="t">
              <a:buNone/>
            </a:pPr>
            <a:r>
              <a:rPr lang="en-US" dirty="0"/>
              <a:t>  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143000"/>
            <a:ext cx="233934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Reserved (“Key Words”) 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Punctuation</a:t>
            </a:r>
          </a:p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752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float, for, if, namespace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8838" y="2126995"/>
            <a:ext cx="4561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constants, variables, types, templates, classes, 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dirty="0"/>
              <a:t>, and namespaces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71800"/>
            <a:ext cx="428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start with a letter or an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contain characters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start with 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0103" cy="27948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String Literal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"Hello world!"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"5"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Integer Literal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5 &lt;&lt;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6950"/>
            <a:ext cx="6400800" cy="3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7" y="2972059"/>
            <a:ext cx="1219200" cy="4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84803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x;	// variable definition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29075"/>
            <a:ext cx="65722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7005"/>
            <a:ext cx="2748551" cy="156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8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33600"/>
            <a:ext cx="3870960" cy="2240280"/>
          </a:xfrm>
        </p:spPr>
      </p:pic>
    </p:spTree>
    <p:extLst>
      <p:ext uri="{BB962C8B-B14F-4D97-AF65-F5344CB8AC3E}">
        <p14:creationId xmlns:p14="http://schemas.microsoft.com/office/powerpoint/2010/main" val="29796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Built-in</a:t>
            </a:r>
          </a:p>
          <a:p>
            <a:r>
              <a:rPr lang="en-US" dirty="0" smtClean="0"/>
              <a:t>Fundamental Data Types</a:t>
            </a:r>
          </a:p>
          <a:p>
            <a:r>
              <a:rPr lang="en-US" dirty="0" smtClean="0"/>
              <a:t>Non Fundamental Data Types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Programmer Defined</a:t>
            </a:r>
          </a:p>
          <a:p>
            <a:r>
              <a:rPr lang="en-US" dirty="0" smtClean="0"/>
              <a:t>Abstract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Integer Data Types	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(also short)	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(also long)</a:t>
            </a:r>
          </a:p>
          <a:p>
            <a:r>
              <a:rPr lang="en-US" dirty="0" smtClean="0"/>
              <a:t>unsigned char</a:t>
            </a:r>
          </a:p>
          <a:p>
            <a:r>
              <a:rPr lang="en-US" dirty="0"/>
              <a:t>u</a:t>
            </a:r>
            <a:r>
              <a:rPr lang="en-US" dirty="0" smtClean="0"/>
              <a:t>nsigned short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nsigned long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Floating Point Data Types</a:t>
            </a:r>
          </a:p>
          <a:p>
            <a:r>
              <a:rPr lang="en-US" dirty="0" smtClean="0"/>
              <a:t>Number with decimal 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44" y="5562600"/>
            <a:ext cx="523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difference between signed and unsigned?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C++ Programming </a:t>
            </a:r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source code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smtClean="0"/>
              <a:t>IDEs</a:t>
            </a:r>
          </a:p>
          <a:p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IDEs</a:t>
            </a:r>
          </a:p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vs. Byte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138488"/>
            <a:ext cx="524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 rot="5400000">
            <a:off x="2412063" y="2644846"/>
            <a:ext cx="463454" cy="563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5621" y="23253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442808" y="1760917"/>
            <a:ext cx="563182" cy="472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4124" y="4507468"/>
            <a:ext cx="6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vs. Unsigned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105025"/>
            <a:ext cx="86487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7" y="228600"/>
            <a:ext cx="8229600" cy="1143000"/>
          </a:xfrm>
        </p:spPr>
        <p:txBody>
          <a:bodyPr/>
          <a:lstStyle/>
          <a:p>
            <a:r>
              <a:rPr lang="en-US" dirty="0" smtClean="0"/>
              <a:t>Signed vs. Unsigned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4400" y="4343400"/>
            <a:ext cx="7318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97879" y="3962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6134" y="47625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72400" y="393795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05700" y="491274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65535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16200000">
            <a:off x="5931379" y="1866900"/>
            <a:ext cx="507521" cy="3174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59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short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 rot="16200000">
            <a:off x="4315362" y="1892777"/>
            <a:ext cx="507521" cy="3174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58651" y="269127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81861" y="40005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56384" y="40005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80134" y="4880477"/>
            <a:ext cx="11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65535/2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92928" y="4914900"/>
            <a:ext cx="11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65535/2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2928" y="5249809"/>
            <a:ext cx="11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-32757.5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5000" y="5217460"/>
            <a:ext cx="11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32757.5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4" grpId="0" animBg="1"/>
      <p:bldP spid="24" grpId="1" animBg="1"/>
      <p:bldP spid="25" grpId="0"/>
      <p:bldP spid="25" grpId="1"/>
      <p:bldP spid="25" grpId="2"/>
      <p:bldP spid="31" grpId="0" animBg="1"/>
      <p:bldP spid="32" grpId="0"/>
      <p:bldP spid="35" grpId="0"/>
      <p:bldP spid="36" grpId="0"/>
      <p:bldP spid="37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range: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CHAR_MIN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to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CHAR_MAX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2065020" cy="1417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9" y="2792730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91000"/>
            <a:ext cx="2225040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Data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long double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Non-Fundamental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bestEver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“Michael Jordan”;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myAddress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“123 Main Street”;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57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Example: -10</a:t>
            </a:r>
          </a:p>
          <a:p>
            <a:r>
              <a:rPr lang="en-US" dirty="0" smtClean="0"/>
              <a:t>Binary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Ternary</a:t>
            </a:r>
          </a:p>
          <a:p>
            <a:pPr lvl="1"/>
            <a:r>
              <a:rPr lang="en-US" dirty="0" smtClean="0"/>
              <a:t>Example: ((</a:t>
            </a:r>
            <a:r>
              <a:rPr lang="en-US" dirty="0"/>
              <a:t>x+5) &gt; 0) ? x = x + 1 : x = 10; 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67200"/>
              </p:ext>
            </p:extLst>
          </p:nvPr>
        </p:nvGraphicFramePr>
        <p:xfrm>
          <a:off x="2438400" y="3048000"/>
          <a:ext cx="6172200" cy="1828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3048000"/>
                <a:gridCol w="2057400"/>
              </a:tblGrid>
              <a:tr h="251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Operator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 Symbol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Example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Addition 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+ 3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Subtraction 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5.4 – 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Multiplication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* 3.14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Division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 / 3.0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Modulus 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5 % 3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Command Line Compilers</a:t>
            </a:r>
          </a:p>
          <a:p>
            <a:r>
              <a:rPr lang="en-US" dirty="0" smtClean="0"/>
              <a:t>GNU C++ (GCC)</a:t>
            </a:r>
          </a:p>
          <a:p>
            <a:r>
              <a:rPr lang="en-US" dirty="0" smtClean="0"/>
              <a:t>Pros: Free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Need to remember commands</a:t>
            </a:r>
          </a:p>
          <a:p>
            <a:pPr lvl="1"/>
            <a:r>
              <a:rPr lang="en-US" dirty="0" smtClean="0"/>
              <a:t>Error prone due to typing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IDEs</a:t>
            </a:r>
          </a:p>
          <a:p>
            <a:r>
              <a:rPr lang="en-US" dirty="0" smtClean="0"/>
              <a:t>MS Visual Studio</a:t>
            </a:r>
          </a:p>
          <a:p>
            <a:r>
              <a:rPr lang="en-US" dirty="0" smtClean="0"/>
              <a:t>Code Blocks</a:t>
            </a:r>
          </a:p>
          <a:p>
            <a:r>
              <a:rPr lang="en-US" dirty="0" err="1" smtClean="0"/>
              <a:t>DevC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need to memorize commands – only a few buttons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Each IDE is specific</a:t>
            </a:r>
          </a:p>
          <a:p>
            <a:pPr lvl="1"/>
            <a:r>
              <a:rPr lang="en-US" dirty="0" smtClean="0"/>
              <a:t>Learning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1</a:t>
            </a:r>
            <a:r>
              <a:rPr lang="en-US" baseline="30000" dirty="0" smtClean="0"/>
              <a:t>st</a:t>
            </a:r>
            <a:r>
              <a:rPr lang="en-US" dirty="0" smtClean="0"/>
              <a:t> C++ Program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4922432"/>
              </p:ext>
            </p:extLst>
          </p:nvPr>
        </p:nvGraphicFramePr>
        <p:xfrm>
          <a:off x="152400" y="1963947"/>
          <a:ext cx="3810000" cy="3048000"/>
        </p:xfrm>
        <a:graphic>
          <a:graphicData uri="http://schemas.openxmlformats.org/drawingml/2006/table">
            <a:tbl>
              <a:tblPr firstCol="1" bandRow="1"/>
              <a:tblGrid>
                <a:gridCol w="415509"/>
                <a:gridCol w="3394491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// my first C++ program -Hello World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#include &lt;</a:t>
                      </a:r>
                      <a:r>
                        <a:rPr lang="en-US" sz="9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iostream</a:t>
                      </a: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using namespace std;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"Hello world!" &lt;&lt; endl;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3066"/>
              </p:ext>
            </p:extLst>
          </p:nvPr>
        </p:nvGraphicFramePr>
        <p:xfrm>
          <a:off x="4191000" y="1981186"/>
          <a:ext cx="4648200" cy="4343419"/>
        </p:xfrm>
        <a:graphic>
          <a:graphicData uri="http://schemas.openxmlformats.org/drawingml/2006/table">
            <a:tbl>
              <a:tblPr firstCol="1" bandRow="1"/>
              <a:tblGrid>
                <a:gridCol w="304800"/>
                <a:gridCol w="4343400"/>
              </a:tblGrid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/*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Programmer   : Adi Zejnilovic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Date         : 07/28/2013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542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Description  : This program will display the following </a:t>
                      </a:r>
                      <a:r>
                        <a:rPr lang="en-US" sz="900" dirty="0" smtClean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 message</a:t>
                      </a: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: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              Hello world! 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*/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#include &lt;iostream&gt;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using namespace std;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"Hello world!" &lt;&lt; endl;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4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</a:t>
            </a:r>
            <a:endParaRPr lang="en-US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258927" y="3721989"/>
            <a:ext cx="6553200" cy="2777391"/>
            <a:chOff x="0" y="-689"/>
            <a:chExt cx="38555" cy="16866"/>
          </a:xfrm>
        </p:grpSpPr>
        <p:sp>
          <p:nvSpPr>
            <p:cNvPr id="7" name="Flowchart: Punched Tape 2"/>
            <p:cNvSpPr>
              <a:spLocks noChangeArrowheads="1"/>
            </p:cNvSpPr>
            <p:nvPr/>
          </p:nvSpPr>
          <p:spPr bwMode="auto">
            <a:xfrm>
              <a:off x="0" y="-689"/>
              <a:ext cx="12769" cy="8366"/>
            </a:xfrm>
            <a:prstGeom prst="flowChartPunchedTape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Sourcecode.cpp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lowchart: Punched Tape 6"/>
            <p:cNvSpPr>
              <a:spLocks noChangeArrowheads="1"/>
            </p:cNvSpPr>
            <p:nvPr/>
          </p:nvSpPr>
          <p:spPr bwMode="auto">
            <a:xfrm>
              <a:off x="0" y="8852"/>
              <a:ext cx="12769" cy="6762"/>
            </a:xfrm>
            <a:prstGeom prst="flowChartPunchedTape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iostream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7"/>
            <p:cNvCxnSpPr>
              <a:cxnSpLocks noChangeShapeType="1"/>
            </p:cNvCxnSpPr>
            <p:nvPr/>
          </p:nvCxnSpPr>
          <p:spPr bwMode="auto">
            <a:xfrm>
              <a:off x="12778" y="3223"/>
              <a:ext cx="7677" cy="2813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12778" y="6858"/>
              <a:ext cx="7677" cy="3454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lowchart: Punched Tape 10"/>
            <p:cNvSpPr>
              <a:spLocks noChangeArrowheads="1"/>
            </p:cNvSpPr>
            <p:nvPr/>
          </p:nvSpPr>
          <p:spPr bwMode="auto">
            <a:xfrm>
              <a:off x="20456" y="0"/>
              <a:ext cx="15257" cy="12890"/>
            </a:xfrm>
            <a:prstGeom prst="flowChartPunchedTape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lowchart: Punched Tape 12"/>
            <p:cNvSpPr>
              <a:spLocks noChangeArrowheads="1"/>
            </p:cNvSpPr>
            <p:nvPr/>
          </p:nvSpPr>
          <p:spPr bwMode="auto">
            <a:xfrm>
              <a:off x="21922" y="2813"/>
              <a:ext cx="12431" cy="3664"/>
            </a:xfrm>
            <a:prstGeom prst="flowChartPunchedTape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iostream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owchart: Punched Tape 15"/>
            <p:cNvSpPr>
              <a:spLocks noChangeArrowheads="1"/>
            </p:cNvSpPr>
            <p:nvPr/>
          </p:nvSpPr>
          <p:spPr bwMode="auto">
            <a:xfrm>
              <a:off x="21922" y="6037"/>
              <a:ext cx="12431" cy="4275"/>
            </a:xfrm>
            <a:prstGeom prst="flowChartPunchedTape">
              <a:avLst/>
            </a:prstGeom>
            <a:solidFill>
              <a:srgbClr val="FFFFFF"/>
            </a:solidFill>
            <a:ln w="25400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Sourcecode.cpp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0456" y="13071"/>
              <a:ext cx="18099" cy="3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Modified Source Code File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5" name="Content Placeholder 1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54056570"/>
              </p:ext>
            </p:extLst>
          </p:nvPr>
        </p:nvGraphicFramePr>
        <p:xfrm>
          <a:off x="428740" y="1254032"/>
          <a:ext cx="6200660" cy="2251170"/>
        </p:xfrm>
        <a:graphic>
          <a:graphicData uri="http://schemas.openxmlformats.org/drawingml/2006/table">
            <a:tbl>
              <a:tblPr firstCol="1" bandRow="1"/>
              <a:tblGrid>
                <a:gridCol w="409460"/>
                <a:gridCol w="5791200"/>
              </a:tblGrid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// my first C++ program -Hello World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baseline="0" dirty="0">
                          <a:solidFill>
                            <a:srgbClr val="76923C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ea typeface="Calibri"/>
                          <a:cs typeface="Times New Roman"/>
                        </a:rPr>
                        <a:t>#include &lt;</a:t>
                      </a:r>
                      <a:r>
                        <a:rPr lang="en-US" sz="1200" b="1" u="none" baseline="0" dirty="0" err="1">
                          <a:solidFill>
                            <a:srgbClr val="76923C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ea typeface="Calibri"/>
                          <a:cs typeface="Times New Roman"/>
                        </a:rPr>
                        <a:t>iostream</a:t>
                      </a:r>
                      <a:r>
                        <a:rPr lang="en-US" sz="1200" b="1" u="none" baseline="0" dirty="0">
                          <a:solidFill>
                            <a:srgbClr val="76923C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ea typeface="Calibri"/>
                          <a:cs typeface="Times New Roman"/>
                        </a:rPr>
                        <a:t>&gt;</a:t>
                      </a:r>
                      <a:endParaRPr lang="en-US" sz="1200" b="1" u="none" baseline="0" dirty="0">
                        <a:solidFill>
                          <a:srgbClr val="76923C"/>
                        </a:solidFill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using namespace </a:t>
                      </a:r>
                      <a:r>
                        <a:rPr lang="en-US" sz="900" dirty="0" err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std</a:t>
                      </a: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;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int main()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cout &lt;&lt; "Hello world!" &lt;&lt; endl;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    return 0;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25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6923C"/>
                          </a:solidFill>
                          <a:effectLst/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76923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58761" y="1447800"/>
            <a:ext cx="2209800" cy="22860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61" y="1905000"/>
            <a:ext cx="2209800" cy="22860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8761" y="1226574"/>
            <a:ext cx="2846439" cy="221226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77"/>
            <a:ext cx="2971800" cy="63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6776933" y="21488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6776933" y="1039367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776933" y="2057400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776933" y="2819400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776933" y="3886200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776933" y="4953000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776933" y="6013773"/>
            <a:ext cx="978408" cy="484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namespace is like a directory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"Hello world!" &lt;&lt; </a:t>
            </a:r>
            <a:r>
              <a:rPr lang="en-US" dirty="0" err="1" smtClean="0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800"/>
            <a:ext cx="117348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Definition, Function Header, and Function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55" y="2531452"/>
            <a:ext cx="5334000" cy="3276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World!"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81600" y="2423757"/>
            <a:ext cx="1037196" cy="548043"/>
            <a:chOff x="6629400" y="1543734"/>
            <a:chExt cx="1456509" cy="646331"/>
          </a:xfrm>
        </p:grpSpPr>
        <p:sp>
          <p:nvSpPr>
            <p:cNvPr id="4" name="Right Brace 3"/>
            <p:cNvSpPr/>
            <p:nvPr/>
          </p:nvSpPr>
          <p:spPr>
            <a:xfrm>
              <a:off x="6629400" y="1676400"/>
              <a:ext cx="381000" cy="381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27606" y="1543734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</a:t>
              </a:r>
            </a:p>
            <a:p>
              <a:r>
                <a:rPr lang="en-US" dirty="0" smtClean="0"/>
                <a:t>Header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55086" y="2915335"/>
            <a:ext cx="1398114" cy="1275665"/>
            <a:chOff x="6553200" y="2286000"/>
            <a:chExt cx="1538803" cy="1905000"/>
          </a:xfrm>
        </p:grpSpPr>
        <p:sp>
          <p:nvSpPr>
            <p:cNvPr id="7" name="Right Brace 6"/>
            <p:cNvSpPr/>
            <p:nvPr/>
          </p:nvSpPr>
          <p:spPr>
            <a:xfrm>
              <a:off x="6553200" y="2286000"/>
              <a:ext cx="533400" cy="1905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2915334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</a:t>
              </a:r>
            </a:p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77000" y="2295076"/>
            <a:ext cx="1957930" cy="2429324"/>
            <a:chOff x="6477000" y="2295076"/>
            <a:chExt cx="1957930" cy="2053585"/>
          </a:xfrm>
        </p:grpSpPr>
        <p:sp>
          <p:nvSpPr>
            <p:cNvPr id="10" name="Right Brace 9"/>
            <p:cNvSpPr/>
            <p:nvPr/>
          </p:nvSpPr>
          <p:spPr>
            <a:xfrm>
              <a:off x="6477000" y="2295076"/>
              <a:ext cx="838200" cy="2053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2574" y="2998702"/>
              <a:ext cx="1112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</a:t>
              </a:r>
            </a:p>
            <a:p>
              <a:r>
                <a:rPr lang="en-US" dirty="0" smtClean="0"/>
                <a:t>Definition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 cont.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World!"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638800" y="1471151"/>
            <a:ext cx="2057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List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638800" y="1751370"/>
            <a:ext cx="2057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Beginning</a:t>
            </a:r>
            <a:endParaRPr lang="en-US" b="1" dirty="0"/>
          </a:p>
        </p:txBody>
      </p:sp>
      <p:sp>
        <p:nvSpPr>
          <p:cNvPr id="14" name="Left Arrow 13"/>
          <p:cNvSpPr/>
          <p:nvPr/>
        </p:nvSpPr>
        <p:spPr>
          <a:xfrm>
            <a:off x="5638800" y="2895600"/>
            <a:ext cx="2057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18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(4:3)</PresentationFormat>
  <Paragraphs>285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Zen of C++</vt:lpstr>
      <vt:lpstr>C++ Programming Process</vt:lpstr>
      <vt:lpstr>Compilation</vt:lpstr>
      <vt:lpstr>Your 1st C++ Program</vt:lpstr>
      <vt:lpstr>Preprocessor Directive</vt:lpstr>
      <vt:lpstr>PowerPoint Presentation</vt:lpstr>
      <vt:lpstr>Namespaces</vt:lpstr>
      <vt:lpstr>Function Definition, Function Header, and Function Body</vt:lpstr>
      <vt:lpstr>int main cont.</vt:lpstr>
      <vt:lpstr>endl and Escape Sequences</vt:lpstr>
      <vt:lpstr>Programming Style – K &amp; R</vt:lpstr>
      <vt:lpstr>Programming Style  </vt:lpstr>
      <vt:lpstr>Programming Style - GNU  </vt:lpstr>
      <vt:lpstr>Fundamental Data Types</vt:lpstr>
      <vt:lpstr>Literals</vt:lpstr>
      <vt:lpstr>Variables</vt:lpstr>
      <vt:lpstr>Variables</vt:lpstr>
      <vt:lpstr>C++ Data Types</vt:lpstr>
      <vt:lpstr>Built In Data Types</vt:lpstr>
      <vt:lpstr>Bit vs. Byte</vt:lpstr>
      <vt:lpstr>Signed vs. Unsigned</vt:lpstr>
      <vt:lpstr>Signed vs. Unsigned</vt:lpstr>
      <vt:lpstr>Source Code</vt:lpstr>
      <vt:lpstr>short vs. int</vt:lpstr>
      <vt:lpstr>Fundamental Data Types cont.</vt:lpstr>
      <vt:lpstr>Non-Fundamental Data Types</vt:lpstr>
      <vt:lpstr>Arithmetic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Zen of C++</dc:title>
  <dc:creator>Adnan</dc:creator>
  <cp:lastModifiedBy>Adnan</cp:lastModifiedBy>
  <cp:revision>1</cp:revision>
  <dcterms:created xsi:type="dcterms:W3CDTF">2014-09-04T04:14:39Z</dcterms:created>
  <dcterms:modified xsi:type="dcterms:W3CDTF">2014-09-04T04:15:20Z</dcterms:modified>
</cp:coreProperties>
</file>