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1" d="100"/>
          <a:sy n="41" d="100"/>
        </p:scale>
        <p:origin x="-80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BD49C-D806-41A1-A279-63A634861F72}" type="datetimeFigureOut">
              <a:rPr lang="en-US" smtClean="0"/>
              <a:t>2/19/2015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C1347-C629-42DE-A847-FB6B4FB89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529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BD49C-D806-41A1-A279-63A634861F72}" type="datetimeFigureOut">
              <a:rPr lang="en-US" smtClean="0"/>
              <a:t>2/19/2015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C1347-C629-42DE-A847-FB6B4FB89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755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BD49C-D806-41A1-A279-63A634861F72}" type="datetimeFigureOut">
              <a:rPr lang="en-US" smtClean="0"/>
              <a:t>2/19/2015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C1347-C629-42DE-A847-FB6B4FB89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749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BD49C-D806-41A1-A279-63A634861F72}" type="datetimeFigureOut">
              <a:rPr lang="en-US" smtClean="0"/>
              <a:t>2/19/2015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C1347-C629-42DE-A847-FB6B4FB89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403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BD49C-D806-41A1-A279-63A634861F72}" type="datetimeFigureOut">
              <a:rPr lang="en-US" smtClean="0"/>
              <a:t>2/19/2015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C1347-C629-42DE-A847-FB6B4FB89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054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BD49C-D806-41A1-A279-63A634861F72}" type="datetimeFigureOut">
              <a:rPr lang="en-US" smtClean="0"/>
              <a:t>2/19/2015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C1347-C629-42DE-A847-FB6B4FB89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257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BD49C-D806-41A1-A279-63A634861F72}" type="datetimeFigureOut">
              <a:rPr lang="en-US" smtClean="0"/>
              <a:t>2/19/2015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C1347-C629-42DE-A847-FB6B4FB89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644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BD49C-D806-41A1-A279-63A634861F72}" type="datetimeFigureOut">
              <a:rPr lang="en-US" smtClean="0"/>
              <a:t>2/19/2015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C1347-C629-42DE-A847-FB6B4FB89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279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BD49C-D806-41A1-A279-63A634861F72}" type="datetimeFigureOut">
              <a:rPr lang="en-US" smtClean="0"/>
              <a:t>2/19/2015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C1347-C629-42DE-A847-FB6B4FB89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98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BD49C-D806-41A1-A279-63A634861F72}" type="datetimeFigureOut">
              <a:rPr lang="en-US" smtClean="0"/>
              <a:t>2/19/2015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C1347-C629-42DE-A847-FB6B4FB89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442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BD49C-D806-41A1-A279-63A634861F72}" type="datetimeFigureOut">
              <a:rPr lang="en-US" smtClean="0"/>
              <a:t>2/19/2015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C1347-C629-42DE-A847-FB6B4FB89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070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0BD49C-D806-41A1-A279-63A634861F72}" type="datetimeFigureOut">
              <a:rPr lang="en-US" smtClean="0"/>
              <a:t>2/19/2015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0C1347-C629-42DE-A847-FB6B4FB89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719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Joe’s Automotive Shop services foreign cars, and specializes in servicing cars made by Mercedes, Porsche, and BMW. When a customer brings a car to the shop, the manager gets the customer’s name, address, and telephone number. Then the manager determines the make, model, and year of the car, and gives the customer a service quote. The service quote shows the estimated parts charges, estimated labor charges, sales tax, and total estimated charges.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4645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Loop</a:t>
            </a:r>
          </a:p>
          <a:p>
            <a:pPr marL="400050" lvl="1" indent="0">
              <a:buNone/>
            </a:pPr>
            <a:r>
              <a:rPr lang="en-US" dirty="0"/>
              <a:t>Step1</a:t>
            </a:r>
          </a:p>
          <a:p>
            <a:pPr lvl="1" indent="-342900"/>
            <a:r>
              <a:rPr lang="en-US" dirty="0"/>
              <a:t>Identify all the nouns (each noun is a potential </a:t>
            </a:r>
            <a:r>
              <a:rPr lang="en-US" dirty="0" smtClean="0"/>
              <a:t>class)</a:t>
            </a:r>
          </a:p>
          <a:p>
            <a:pPr lvl="1" indent="-342900"/>
            <a:r>
              <a:rPr lang="en-US" dirty="0" smtClean="0"/>
              <a:t>Refine </a:t>
            </a:r>
            <a:r>
              <a:rPr lang="en-US" dirty="0"/>
              <a:t>the list by grouping and eliminating similar </a:t>
            </a:r>
            <a:r>
              <a:rPr lang="en-US" dirty="0" smtClean="0"/>
              <a:t>nouns</a:t>
            </a:r>
          </a:p>
          <a:p>
            <a:pPr lvl="1" indent="-342900"/>
            <a:r>
              <a:rPr lang="en-US" dirty="0" smtClean="0"/>
              <a:t>Eliminate </a:t>
            </a:r>
            <a:r>
              <a:rPr lang="en-US" dirty="0"/>
              <a:t>nouns that are not critical for problem </a:t>
            </a:r>
            <a:r>
              <a:rPr lang="en-US" dirty="0" smtClean="0"/>
              <a:t>solution</a:t>
            </a:r>
          </a:p>
          <a:p>
            <a:pPr lvl="1" indent="-342900"/>
            <a:r>
              <a:rPr lang="en-US" dirty="0" smtClean="0"/>
              <a:t>Eliminate </a:t>
            </a:r>
            <a:r>
              <a:rPr lang="en-US" dirty="0"/>
              <a:t>nouns that represent specializations of other </a:t>
            </a:r>
            <a:r>
              <a:rPr lang="en-US" dirty="0" smtClean="0"/>
              <a:t>nouns</a:t>
            </a:r>
          </a:p>
          <a:p>
            <a:pPr lvl="1" indent="-342900"/>
            <a:r>
              <a:rPr lang="en-US" dirty="0" smtClean="0"/>
              <a:t>Eliminate </a:t>
            </a:r>
            <a:r>
              <a:rPr lang="en-US" dirty="0"/>
              <a:t>nouns that can be stored in a simple data type </a:t>
            </a:r>
          </a:p>
          <a:p>
            <a:pPr marL="400050" lvl="1" indent="0">
              <a:buNone/>
            </a:pPr>
            <a:r>
              <a:rPr lang="en-US" dirty="0"/>
              <a:t>Step 2</a:t>
            </a:r>
          </a:p>
          <a:p>
            <a:pPr marL="857250" lvl="1" indent="-457200"/>
            <a:r>
              <a:rPr lang="en-US" dirty="0"/>
              <a:t>What is class responsible for knowing? (</a:t>
            </a:r>
            <a:r>
              <a:rPr lang="en-US" dirty="0" smtClean="0"/>
              <a:t>Attributes)</a:t>
            </a:r>
          </a:p>
          <a:p>
            <a:pPr marL="857250" lvl="1" indent="-457200"/>
            <a:r>
              <a:rPr lang="en-US" dirty="0" smtClean="0"/>
              <a:t>What </a:t>
            </a:r>
            <a:r>
              <a:rPr lang="en-US" dirty="0"/>
              <a:t>is class responsible for doing? (Methods)</a:t>
            </a:r>
          </a:p>
          <a:p>
            <a:pPr marL="0" indent="0">
              <a:buNone/>
            </a:pPr>
            <a:r>
              <a:rPr lang="en-US" dirty="0"/>
              <a:t>Go To Loop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333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the Nouns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0677751"/>
              </p:ext>
            </p:extLst>
          </p:nvPr>
        </p:nvGraphicFramePr>
        <p:xfrm>
          <a:off x="457200" y="1600201"/>
          <a:ext cx="8305800" cy="50291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68600"/>
                <a:gridCol w="2768600"/>
                <a:gridCol w="2768600"/>
              </a:tblGrid>
              <a:tr h="547958">
                <a:tc>
                  <a:txBody>
                    <a:bodyPr/>
                    <a:lstStyle/>
                    <a:p>
                      <a:r>
                        <a:rPr lang="en-US" dirty="0" smtClean="0"/>
                        <a:t>Address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Foreign cars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Porsche</a:t>
                      </a:r>
                      <a:endParaRPr lang="en-US" dirty="0"/>
                    </a:p>
                  </a:txBody>
                  <a:tcPr/>
                </a:tc>
              </a:tr>
              <a:tr h="945789">
                <a:tc>
                  <a:txBody>
                    <a:bodyPr/>
                    <a:lstStyle/>
                    <a:p>
                      <a:r>
                        <a:rPr lang="en-US" dirty="0" smtClean="0"/>
                        <a:t>BMW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Joe’s Automotive</a:t>
                      </a:r>
                      <a:r>
                        <a:rPr lang="en-US" baseline="0" dirty="0" smtClean="0"/>
                        <a:t> Shop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Sales tax</a:t>
                      </a:r>
                      <a:endParaRPr lang="en-US" dirty="0"/>
                    </a:p>
                  </a:txBody>
                  <a:tcPr/>
                </a:tc>
              </a:tr>
              <a:tr h="547958">
                <a:tc>
                  <a:txBody>
                    <a:bodyPr/>
                    <a:lstStyle/>
                    <a:p>
                      <a:r>
                        <a:rPr lang="en-US" dirty="0" smtClean="0"/>
                        <a:t>Car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Make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Service quote</a:t>
                      </a:r>
                      <a:endParaRPr lang="en-US" dirty="0"/>
                    </a:p>
                  </a:txBody>
                  <a:tcPr/>
                </a:tc>
              </a:tr>
              <a:tr h="547958">
                <a:tc>
                  <a:txBody>
                    <a:bodyPr/>
                    <a:lstStyle/>
                    <a:p>
                      <a:r>
                        <a:rPr lang="en-US" dirty="0" smtClean="0"/>
                        <a:t>Cars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Manager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Shop</a:t>
                      </a:r>
                      <a:endParaRPr lang="en-US" dirty="0"/>
                    </a:p>
                  </a:txBody>
                  <a:tcPr/>
                </a:tc>
              </a:tr>
              <a:tr h="547958">
                <a:tc>
                  <a:txBody>
                    <a:bodyPr/>
                    <a:lstStyle/>
                    <a:p>
                      <a:r>
                        <a:rPr lang="en-US" dirty="0" smtClean="0"/>
                        <a:t>Customer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Mercedes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Telephone number</a:t>
                      </a:r>
                      <a:endParaRPr lang="en-US" dirty="0"/>
                    </a:p>
                  </a:txBody>
                  <a:tcPr/>
                </a:tc>
              </a:tr>
              <a:tr h="945789">
                <a:tc>
                  <a:txBody>
                    <a:bodyPr/>
                    <a:lstStyle/>
                    <a:p>
                      <a:r>
                        <a:rPr lang="en-US" dirty="0" smtClean="0"/>
                        <a:t>Estimated labor charges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Total estimated charges</a:t>
                      </a:r>
                      <a:endParaRPr lang="en-US" dirty="0"/>
                    </a:p>
                  </a:txBody>
                  <a:tcPr/>
                </a:tc>
              </a:tr>
              <a:tr h="945789">
                <a:tc>
                  <a:txBody>
                    <a:bodyPr/>
                    <a:lstStyle/>
                    <a:p>
                      <a:r>
                        <a:rPr lang="en-US" dirty="0" smtClean="0"/>
                        <a:t>Estimated parts charges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year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1480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Similar Nouns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98002"/>
              </p:ext>
            </p:extLst>
          </p:nvPr>
        </p:nvGraphicFramePr>
        <p:xfrm>
          <a:off x="457200" y="1600201"/>
          <a:ext cx="8305800" cy="50291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68600"/>
                <a:gridCol w="2768600"/>
                <a:gridCol w="2768600"/>
              </a:tblGrid>
              <a:tr h="547958">
                <a:tc>
                  <a:txBody>
                    <a:bodyPr/>
                    <a:lstStyle/>
                    <a:p>
                      <a:r>
                        <a:rPr lang="en-US" dirty="0" smtClean="0"/>
                        <a:t>Address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trike="sngStrike" baseline="0" dirty="0" smtClean="0"/>
                        <a:t>Foreign cars</a:t>
                      </a:r>
                      <a:endParaRPr lang="en-US" strike="sngStrike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Porsche</a:t>
                      </a:r>
                      <a:endParaRPr lang="en-US" dirty="0"/>
                    </a:p>
                  </a:txBody>
                  <a:tcPr/>
                </a:tc>
              </a:tr>
              <a:tr h="945789">
                <a:tc>
                  <a:txBody>
                    <a:bodyPr/>
                    <a:lstStyle/>
                    <a:p>
                      <a:r>
                        <a:rPr lang="en-US" dirty="0" smtClean="0"/>
                        <a:t>BMW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trike="sngStrike" dirty="0" smtClean="0"/>
                        <a:t>Joe’s Automotive</a:t>
                      </a:r>
                      <a:r>
                        <a:rPr lang="en-US" strike="sngStrike" baseline="0" dirty="0" smtClean="0"/>
                        <a:t> Shop</a:t>
                      </a:r>
                      <a:endParaRPr lang="en-US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Sales tax</a:t>
                      </a:r>
                      <a:endParaRPr lang="en-US" dirty="0"/>
                    </a:p>
                  </a:txBody>
                  <a:tcPr/>
                </a:tc>
              </a:tr>
              <a:tr h="547958">
                <a:tc>
                  <a:txBody>
                    <a:bodyPr/>
                    <a:lstStyle/>
                    <a:p>
                      <a:r>
                        <a:rPr lang="en-US" dirty="0" smtClean="0"/>
                        <a:t>Car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Make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Service quote</a:t>
                      </a:r>
                      <a:endParaRPr lang="en-US" dirty="0"/>
                    </a:p>
                  </a:txBody>
                  <a:tcPr/>
                </a:tc>
              </a:tr>
              <a:tr h="547958">
                <a:tc>
                  <a:txBody>
                    <a:bodyPr/>
                    <a:lstStyle/>
                    <a:p>
                      <a:r>
                        <a:rPr lang="en-US" dirty="0" smtClean="0"/>
                        <a:t>Cars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Manager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Shop</a:t>
                      </a:r>
                      <a:endParaRPr lang="en-US" dirty="0"/>
                    </a:p>
                  </a:txBody>
                  <a:tcPr/>
                </a:tc>
              </a:tr>
              <a:tr h="547958">
                <a:tc>
                  <a:txBody>
                    <a:bodyPr/>
                    <a:lstStyle/>
                    <a:p>
                      <a:r>
                        <a:rPr lang="en-US" dirty="0" smtClean="0"/>
                        <a:t>Customer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Mercedes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Telephone number</a:t>
                      </a:r>
                      <a:endParaRPr lang="en-US" dirty="0"/>
                    </a:p>
                  </a:txBody>
                  <a:tcPr/>
                </a:tc>
              </a:tr>
              <a:tr h="945789">
                <a:tc>
                  <a:txBody>
                    <a:bodyPr/>
                    <a:lstStyle/>
                    <a:p>
                      <a:r>
                        <a:rPr lang="en-US" dirty="0" smtClean="0"/>
                        <a:t>Estimated labor charges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Total estimated charges</a:t>
                      </a:r>
                      <a:endParaRPr lang="en-US" dirty="0"/>
                    </a:p>
                  </a:txBody>
                  <a:tcPr/>
                </a:tc>
              </a:tr>
              <a:tr h="945789">
                <a:tc>
                  <a:txBody>
                    <a:bodyPr/>
                    <a:lstStyle/>
                    <a:p>
                      <a:r>
                        <a:rPr lang="en-US" dirty="0" smtClean="0"/>
                        <a:t>Estimated parts charges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year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6374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Nouns that with similar </a:t>
            </a:r>
            <a:r>
              <a:rPr lang="en-US" dirty="0" smtClean="0"/>
              <a:t>meaning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7232329"/>
              </p:ext>
            </p:extLst>
          </p:nvPr>
        </p:nvGraphicFramePr>
        <p:xfrm>
          <a:off x="457200" y="1600201"/>
          <a:ext cx="8305800" cy="50291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68600"/>
                <a:gridCol w="2768600"/>
                <a:gridCol w="2768600"/>
              </a:tblGrid>
              <a:tr h="547958">
                <a:tc>
                  <a:txBody>
                    <a:bodyPr/>
                    <a:lstStyle/>
                    <a:p>
                      <a:r>
                        <a:rPr lang="en-US" dirty="0" smtClean="0"/>
                        <a:t>Address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trike="sngStrike" baseline="0" dirty="0" smtClean="0"/>
                        <a:t>Foreign cars</a:t>
                      </a:r>
                      <a:endParaRPr lang="en-US" strike="sngStrike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Porsche</a:t>
                      </a:r>
                      <a:endParaRPr lang="en-US" dirty="0"/>
                    </a:p>
                  </a:txBody>
                  <a:tcPr/>
                </a:tc>
              </a:tr>
              <a:tr h="945789">
                <a:tc>
                  <a:txBody>
                    <a:bodyPr/>
                    <a:lstStyle/>
                    <a:p>
                      <a:r>
                        <a:rPr lang="en-US" dirty="0" smtClean="0"/>
                        <a:t>BMW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trike="sngStrike" dirty="0" smtClean="0"/>
                        <a:t>Joe’s Automotive</a:t>
                      </a:r>
                      <a:r>
                        <a:rPr lang="en-US" strike="sngStrike" baseline="0" dirty="0" smtClean="0"/>
                        <a:t> Shop</a:t>
                      </a:r>
                      <a:endParaRPr lang="en-US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Sales tax</a:t>
                      </a:r>
                      <a:endParaRPr lang="en-US" dirty="0"/>
                    </a:p>
                  </a:txBody>
                  <a:tcPr/>
                </a:tc>
              </a:tr>
              <a:tr h="547958">
                <a:tc>
                  <a:txBody>
                    <a:bodyPr/>
                    <a:lstStyle/>
                    <a:p>
                      <a:r>
                        <a:rPr lang="en-US" dirty="0" smtClean="0"/>
                        <a:t>Car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Make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Service quote</a:t>
                      </a:r>
                      <a:endParaRPr lang="en-US" dirty="0"/>
                    </a:p>
                  </a:txBody>
                  <a:tcPr/>
                </a:tc>
              </a:tr>
              <a:tr h="547958">
                <a:tc>
                  <a:txBody>
                    <a:bodyPr/>
                    <a:lstStyle/>
                    <a:p>
                      <a:r>
                        <a:rPr lang="en-US" dirty="0" smtClean="0"/>
                        <a:t>Cars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Manager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Shop</a:t>
                      </a:r>
                      <a:endParaRPr lang="en-US" dirty="0"/>
                    </a:p>
                  </a:txBody>
                  <a:tcPr/>
                </a:tc>
              </a:tr>
              <a:tr h="547958">
                <a:tc>
                  <a:txBody>
                    <a:bodyPr/>
                    <a:lstStyle/>
                    <a:p>
                      <a:r>
                        <a:rPr lang="en-US" dirty="0" smtClean="0"/>
                        <a:t>Customer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Mercedes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Telephone number</a:t>
                      </a:r>
                      <a:endParaRPr lang="en-US" dirty="0"/>
                    </a:p>
                  </a:txBody>
                  <a:tcPr/>
                </a:tc>
              </a:tr>
              <a:tr h="945789">
                <a:tc>
                  <a:txBody>
                    <a:bodyPr/>
                    <a:lstStyle/>
                    <a:p>
                      <a:r>
                        <a:rPr lang="en-US" dirty="0" smtClean="0"/>
                        <a:t>Estimated labor charges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Total estimated charges</a:t>
                      </a:r>
                      <a:endParaRPr lang="en-US" dirty="0"/>
                    </a:p>
                  </a:txBody>
                  <a:tcPr/>
                </a:tc>
              </a:tr>
              <a:tr h="945789">
                <a:tc>
                  <a:txBody>
                    <a:bodyPr/>
                    <a:lstStyle/>
                    <a:p>
                      <a:r>
                        <a:rPr lang="en-US" dirty="0" smtClean="0"/>
                        <a:t>Estimated parts charges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year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35090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Non Critical </a:t>
            </a:r>
            <a:r>
              <a:rPr lang="en-US" dirty="0"/>
              <a:t>(for the solution)Nouns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0615110"/>
              </p:ext>
            </p:extLst>
          </p:nvPr>
        </p:nvGraphicFramePr>
        <p:xfrm>
          <a:off x="457200" y="1600201"/>
          <a:ext cx="8305800" cy="50291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68600"/>
                <a:gridCol w="2768600"/>
                <a:gridCol w="2768600"/>
              </a:tblGrid>
              <a:tr h="547958">
                <a:tc>
                  <a:txBody>
                    <a:bodyPr/>
                    <a:lstStyle/>
                    <a:p>
                      <a:r>
                        <a:rPr lang="en-US" dirty="0" smtClean="0"/>
                        <a:t>Address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trike="sngStrike" baseline="0" dirty="0" smtClean="0"/>
                        <a:t>Foreign cars</a:t>
                      </a:r>
                      <a:endParaRPr lang="en-US" strike="sngStrike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Porsche</a:t>
                      </a:r>
                      <a:endParaRPr lang="en-US" dirty="0"/>
                    </a:p>
                  </a:txBody>
                  <a:tcPr/>
                </a:tc>
              </a:tr>
              <a:tr h="945789">
                <a:tc>
                  <a:txBody>
                    <a:bodyPr/>
                    <a:lstStyle/>
                    <a:p>
                      <a:r>
                        <a:rPr lang="en-US" dirty="0" smtClean="0"/>
                        <a:t>BMW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trike="sngStrike" dirty="0" smtClean="0"/>
                        <a:t>Joe’s Automotive</a:t>
                      </a:r>
                      <a:r>
                        <a:rPr lang="en-US" strike="sngStrike" baseline="0" dirty="0" smtClean="0"/>
                        <a:t> Shop</a:t>
                      </a:r>
                      <a:endParaRPr lang="en-US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Sales tax</a:t>
                      </a:r>
                      <a:endParaRPr lang="en-US" dirty="0"/>
                    </a:p>
                  </a:txBody>
                  <a:tcPr/>
                </a:tc>
              </a:tr>
              <a:tr h="547958">
                <a:tc>
                  <a:txBody>
                    <a:bodyPr/>
                    <a:lstStyle/>
                    <a:p>
                      <a:r>
                        <a:rPr lang="en-US" dirty="0" smtClean="0"/>
                        <a:t>Car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Make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Service quote</a:t>
                      </a:r>
                      <a:endParaRPr lang="en-US" dirty="0"/>
                    </a:p>
                  </a:txBody>
                  <a:tcPr/>
                </a:tc>
              </a:tr>
              <a:tr h="547958">
                <a:tc>
                  <a:txBody>
                    <a:bodyPr/>
                    <a:lstStyle/>
                    <a:p>
                      <a:r>
                        <a:rPr lang="en-US" strike="sngStrike" baseline="0" dirty="0" smtClean="0"/>
                        <a:t>Cars</a:t>
                      </a:r>
                      <a:endParaRPr lang="en-US" strike="sngStrike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trike="sngStrike" baseline="0" dirty="0" smtClean="0">
                          <a:solidFill>
                            <a:schemeClr val="accent2"/>
                          </a:solidFill>
                        </a:rPr>
                        <a:t>Manager</a:t>
                      </a:r>
                      <a:endParaRPr lang="en-US" strike="sngStrike" baseline="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trike="sngStrike" baseline="0" dirty="0" smtClean="0">
                          <a:solidFill>
                            <a:schemeClr val="accent2"/>
                          </a:solidFill>
                        </a:rPr>
                        <a:t>Shop</a:t>
                      </a:r>
                      <a:endParaRPr lang="en-US" strike="sngStrike" baseline="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</a:tr>
              <a:tr h="547958">
                <a:tc>
                  <a:txBody>
                    <a:bodyPr/>
                    <a:lstStyle/>
                    <a:p>
                      <a:r>
                        <a:rPr lang="en-US" dirty="0" smtClean="0"/>
                        <a:t>Customer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Mercedes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Telephone number</a:t>
                      </a:r>
                      <a:endParaRPr lang="en-US" dirty="0"/>
                    </a:p>
                  </a:txBody>
                  <a:tcPr/>
                </a:tc>
              </a:tr>
              <a:tr h="945789">
                <a:tc>
                  <a:txBody>
                    <a:bodyPr/>
                    <a:lstStyle/>
                    <a:p>
                      <a:r>
                        <a:rPr lang="en-US" dirty="0" smtClean="0"/>
                        <a:t>Estimated labor charges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Total estimated charges</a:t>
                      </a:r>
                      <a:endParaRPr lang="en-US" dirty="0"/>
                    </a:p>
                  </a:txBody>
                  <a:tcPr/>
                </a:tc>
              </a:tr>
              <a:tr h="945789">
                <a:tc>
                  <a:txBody>
                    <a:bodyPr/>
                    <a:lstStyle/>
                    <a:p>
                      <a:r>
                        <a:rPr lang="en-US" dirty="0" smtClean="0"/>
                        <a:t>Estimated parts charges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year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00307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9286145"/>
              </p:ext>
            </p:extLst>
          </p:nvPr>
        </p:nvGraphicFramePr>
        <p:xfrm>
          <a:off x="457200" y="1600201"/>
          <a:ext cx="8305800" cy="50291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68600"/>
                <a:gridCol w="2768600"/>
                <a:gridCol w="2768600"/>
              </a:tblGrid>
              <a:tr h="547958">
                <a:tc>
                  <a:txBody>
                    <a:bodyPr/>
                    <a:lstStyle/>
                    <a:p>
                      <a:r>
                        <a:rPr lang="en-US" dirty="0" smtClean="0"/>
                        <a:t>Address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trike="sngStrike" baseline="0" dirty="0" smtClean="0"/>
                        <a:t>Foreign cars</a:t>
                      </a:r>
                      <a:endParaRPr lang="en-US" strike="sngStrike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trike="sngStrike" baseline="0" dirty="0" smtClean="0">
                          <a:solidFill>
                            <a:srgbClr val="00B0F0"/>
                          </a:solidFill>
                        </a:rPr>
                        <a:t>Porsche</a:t>
                      </a:r>
                      <a:endParaRPr lang="en-US" strike="sngStrike" baseline="0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</a:tr>
              <a:tr h="945789">
                <a:tc>
                  <a:txBody>
                    <a:bodyPr/>
                    <a:lstStyle/>
                    <a:p>
                      <a:r>
                        <a:rPr lang="en-US" strike="sngStrike" baseline="0" dirty="0" smtClean="0">
                          <a:solidFill>
                            <a:srgbClr val="00B0F0"/>
                          </a:solidFill>
                        </a:rPr>
                        <a:t>BMW</a:t>
                      </a:r>
                      <a:endParaRPr lang="en-US" strike="sngStrike" baseline="0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trike="sngStrike" dirty="0" smtClean="0"/>
                        <a:t>Joe’s Automotive</a:t>
                      </a:r>
                      <a:r>
                        <a:rPr lang="en-US" strike="sngStrike" baseline="0" dirty="0" smtClean="0"/>
                        <a:t> Shop</a:t>
                      </a:r>
                      <a:endParaRPr lang="en-US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Sales tax</a:t>
                      </a:r>
                      <a:endParaRPr lang="en-US" dirty="0"/>
                    </a:p>
                  </a:txBody>
                  <a:tcPr/>
                </a:tc>
              </a:tr>
              <a:tr h="547958">
                <a:tc>
                  <a:txBody>
                    <a:bodyPr/>
                    <a:lstStyle/>
                    <a:p>
                      <a:r>
                        <a:rPr lang="en-US" dirty="0" smtClean="0"/>
                        <a:t>Car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Make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Service quote</a:t>
                      </a:r>
                      <a:endParaRPr lang="en-US" dirty="0"/>
                    </a:p>
                  </a:txBody>
                  <a:tcPr/>
                </a:tc>
              </a:tr>
              <a:tr h="547958">
                <a:tc>
                  <a:txBody>
                    <a:bodyPr/>
                    <a:lstStyle/>
                    <a:p>
                      <a:r>
                        <a:rPr lang="en-US" strike="sngStrike" baseline="0" dirty="0" smtClean="0"/>
                        <a:t>Cars</a:t>
                      </a:r>
                      <a:endParaRPr lang="en-US" strike="sngStrike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trike="sngStrike" baseline="0" dirty="0" smtClean="0">
                          <a:solidFill>
                            <a:schemeClr val="accent2"/>
                          </a:solidFill>
                        </a:rPr>
                        <a:t>Manager</a:t>
                      </a:r>
                      <a:endParaRPr lang="en-US" strike="sngStrike" baseline="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trike="sngStrike" baseline="0" dirty="0" smtClean="0">
                          <a:solidFill>
                            <a:schemeClr val="accent2"/>
                          </a:solidFill>
                        </a:rPr>
                        <a:t>Shop</a:t>
                      </a:r>
                      <a:endParaRPr lang="en-US" strike="sngStrike" baseline="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</a:tr>
              <a:tr h="547958">
                <a:tc>
                  <a:txBody>
                    <a:bodyPr/>
                    <a:lstStyle/>
                    <a:p>
                      <a:r>
                        <a:rPr lang="en-US" dirty="0" smtClean="0"/>
                        <a:t>Customer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trike="sngStrike" baseline="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Mercedes</a:t>
                      </a:r>
                      <a:endParaRPr lang="en-US" strike="sngStrike" baseline="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Telephone number</a:t>
                      </a:r>
                      <a:endParaRPr lang="en-US" dirty="0"/>
                    </a:p>
                  </a:txBody>
                  <a:tcPr/>
                </a:tc>
              </a:tr>
              <a:tr h="945789">
                <a:tc>
                  <a:txBody>
                    <a:bodyPr/>
                    <a:lstStyle/>
                    <a:p>
                      <a:r>
                        <a:rPr lang="en-US" dirty="0" smtClean="0"/>
                        <a:t>Estimated labor charges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Total estimated charges</a:t>
                      </a:r>
                      <a:endParaRPr lang="en-US" dirty="0"/>
                    </a:p>
                  </a:txBody>
                  <a:tcPr/>
                </a:tc>
              </a:tr>
              <a:tr h="945789">
                <a:tc>
                  <a:txBody>
                    <a:bodyPr/>
                    <a:lstStyle/>
                    <a:p>
                      <a:r>
                        <a:rPr lang="en-US" dirty="0" smtClean="0"/>
                        <a:t>Estimated parts charges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year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itle 1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Nouns Representing Specializations of Other Nouns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8109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1184109"/>
              </p:ext>
            </p:extLst>
          </p:nvPr>
        </p:nvGraphicFramePr>
        <p:xfrm>
          <a:off x="457200" y="1600201"/>
          <a:ext cx="8305800" cy="50291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68600"/>
                <a:gridCol w="2768600"/>
                <a:gridCol w="2768600"/>
              </a:tblGrid>
              <a:tr h="547958">
                <a:tc>
                  <a:txBody>
                    <a:bodyPr/>
                    <a:lstStyle/>
                    <a:p>
                      <a:r>
                        <a:rPr lang="en-US" strike="sngStrike" baseline="0" dirty="0" smtClean="0">
                          <a:solidFill>
                            <a:srgbClr val="7030A0"/>
                          </a:solidFill>
                        </a:rPr>
                        <a:t>Address</a:t>
                      </a:r>
                      <a:endParaRPr lang="en-US" strike="sngStrike" baseline="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trike="sngStrike" baseline="0" dirty="0" smtClean="0"/>
                        <a:t>Foreign cars</a:t>
                      </a:r>
                      <a:endParaRPr lang="en-US" strike="sngStrike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trike="sngStrike" baseline="0" dirty="0" smtClean="0">
                          <a:solidFill>
                            <a:srgbClr val="00B0F0"/>
                          </a:solidFill>
                        </a:rPr>
                        <a:t>Porsche</a:t>
                      </a:r>
                      <a:endParaRPr lang="en-US" strike="sngStrike" baseline="0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</a:tr>
              <a:tr h="945789">
                <a:tc>
                  <a:txBody>
                    <a:bodyPr/>
                    <a:lstStyle/>
                    <a:p>
                      <a:r>
                        <a:rPr lang="en-US" strike="sngStrike" baseline="0" dirty="0" smtClean="0">
                          <a:solidFill>
                            <a:srgbClr val="00B0F0"/>
                          </a:solidFill>
                        </a:rPr>
                        <a:t>BMW</a:t>
                      </a:r>
                      <a:endParaRPr lang="en-US" strike="sngStrike" baseline="0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trike="sngStrike" dirty="0" smtClean="0"/>
                        <a:t>Joe’s Automotive</a:t>
                      </a:r>
                      <a:r>
                        <a:rPr lang="en-US" strike="sngStrike" baseline="0" dirty="0" smtClean="0"/>
                        <a:t> Shop</a:t>
                      </a:r>
                      <a:endParaRPr lang="en-US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trike="sngStrike" baseline="0" dirty="0" smtClean="0">
                          <a:solidFill>
                            <a:srgbClr val="7030A0"/>
                          </a:solidFill>
                        </a:rPr>
                        <a:t>Sales tax</a:t>
                      </a:r>
                      <a:endParaRPr lang="en-US" strike="sngStrike" baseline="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</a:tr>
              <a:tr h="547958">
                <a:tc>
                  <a:txBody>
                    <a:bodyPr/>
                    <a:lstStyle/>
                    <a:p>
                      <a:r>
                        <a:rPr lang="en-US" dirty="0" smtClean="0"/>
                        <a:t>Car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trike="sngStrike" baseline="0" dirty="0" smtClean="0">
                          <a:solidFill>
                            <a:srgbClr val="7030A0"/>
                          </a:solidFill>
                        </a:rPr>
                        <a:t>Make</a:t>
                      </a:r>
                      <a:endParaRPr lang="en-US" strike="sngStrike" baseline="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Service quote</a:t>
                      </a:r>
                      <a:endParaRPr lang="en-US" dirty="0"/>
                    </a:p>
                  </a:txBody>
                  <a:tcPr/>
                </a:tc>
              </a:tr>
              <a:tr h="547958">
                <a:tc>
                  <a:txBody>
                    <a:bodyPr/>
                    <a:lstStyle/>
                    <a:p>
                      <a:r>
                        <a:rPr lang="en-US" strike="sngStrike" baseline="0" dirty="0" smtClean="0"/>
                        <a:t>Cars</a:t>
                      </a:r>
                      <a:endParaRPr lang="en-US" strike="sngStrike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trike="sngStrike" baseline="0" dirty="0" smtClean="0">
                          <a:solidFill>
                            <a:schemeClr val="accent2"/>
                          </a:solidFill>
                        </a:rPr>
                        <a:t>Manager</a:t>
                      </a:r>
                      <a:endParaRPr lang="en-US" strike="sngStrike" baseline="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trike="sngStrike" baseline="0" dirty="0" smtClean="0">
                          <a:solidFill>
                            <a:schemeClr val="accent2"/>
                          </a:solidFill>
                        </a:rPr>
                        <a:t>Shop</a:t>
                      </a:r>
                      <a:endParaRPr lang="en-US" strike="sngStrike" baseline="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</a:tr>
              <a:tr h="547958">
                <a:tc>
                  <a:txBody>
                    <a:bodyPr/>
                    <a:lstStyle/>
                    <a:p>
                      <a:r>
                        <a:rPr lang="en-US" dirty="0" smtClean="0"/>
                        <a:t>Customer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trike="sngStrike" baseline="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Mercedes</a:t>
                      </a:r>
                      <a:endParaRPr lang="en-US" strike="sngStrike" baseline="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trike="sngStrike" baseline="0" dirty="0" smtClean="0">
                          <a:solidFill>
                            <a:srgbClr val="7030A0"/>
                          </a:solidFill>
                        </a:rPr>
                        <a:t>Telephone number</a:t>
                      </a:r>
                      <a:endParaRPr lang="en-US" strike="sngStrike" baseline="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</a:tr>
              <a:tr h="945789">
                <a:tc>
                  <a:txBody>
                    <a:bodyPr/>
                    <a:lstStyle/>
                    <a:p>
                      <a:r>
                        <a:rPr lang="en-US" strike="sngStrike" baseline="0" dirty="0" smtClean="0">
                          <a:solidFill>
                            <a:srgbClr val="7030A0"/>
                          </a:solidFill>
                        </a:rPr>
                        <a:t>Estimated labor charges</a:t>
                      </a:r>
                      <a:endParaRPr lang="en-US" strike="sngStrike" baseline="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trike="sngStrike" baseline="0" dirty="0" smtClean="0">
                          <a:solidFill>
                            <a:srgbClr val="7030A0"/>
                          </a:solidFill>
                        </a:rPr>
                        <a:t>Model</a:t>
                      </a:r>
                      <a:endParaRPr lang="en-US" strike="sngStrike" baseline="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trike="sngStrike" baseline="0" dirty="0" smtClean="0">
                          <a:solidFill>
                            <a:srgbClr val="7030A0"/>
                          </a:solidFill>
                        </a:rPr>
                        <a:t>Total estimated charges</a:t>
                      </a:r>
                      <a:endParaRPr lang="en-US" strike="sngStrike" baseline="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</a:tr>
              <a:tr h="945789">
                <a:tc>
                  <a:txBody>
                    <a:bodyPr/>
                    <a:lstStyle/>
                    <a:p>
                      <a:r>
                        <a:rPr lang="en-US" strike="sngStrike" baseline="0" dirty="0" smtClean="0">
                          <a:solidFill>
                            <a:srgbClr val="7030A0"/>
                          </a:solidFill>
                        </a:rPr>
                        <a:t>Estimated parts charges</a:t>
                      </a:r>
                      <a:endParaRPr lang="en-US" strike="sngStrike" baseline="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trike="sngStrike" baseline="0" dirty="0" smtClean="0">
                          <a:solidFill>
                            <a:srgbClr val="7030A0"/>
                          </a:solidFill>
                        </a:rPr>
                        <a:t>Name</a:t>
                      </a:r>
                      <a:endParaRPr lang="en-US" strike="sngStrike" baseline="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trike="sngStrike" baseline="0" dirty="0" smtClean="0">
                          <a:solidFill>
                            <a:srgbClr val="7030A0"/>
                          </a:solidFill>
                        </a:rPr>
                        <a:t>year</a:t>
                      </a:r>
                      <a:endParaRPr lang="en-US" strike="sngStrike" baseline="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itle 1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 indent="-342900"/>
            <a:r>
              <a:rPr lang="en-US" sz="3600" dirty="0" smtClean="0"/>
              <a:t>Nouns that Can be Stored as Simple Data Types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7606681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8776629"/>
              </p:ext>
            </p:extLst>
          </p:nvPr>
        </p:nvGraphicFramePr>
        <p:xfrm>
          <a:off x="457200" y="1600201"/>
          <a:ext cx="8305800" cy="509152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68600"/>
                <a:gridCol w="2768600"/>
                <a:gridCol w="2768600"/>
              </a:tblGrid>
              <a:tr h="547958">
                <a:tc>
                  <a:txBody>
                    <a:bodyPr/>
                    <a:lstStyle/>
                    <a:p>
                      <a:r>
                        <a:rPr lang="en-US" strike="sngStrike" baseline="0" dirty="0" smtClean="0">
                          <a:solidFill>
                            <a:srgbClr val="7030A0"/>
                          </a:solidFill>
                        </a:rPr>
                        <a:t>Address</a:t>
                      </a:r>
                      <a:endParaRPr lang="en-US" strike="sngStrike" baseline="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trike="sngStrike" baseline="0" dirty="0" smtClean="0"/>
                        <a:t>Foreign cars</a:t>
                      </a:r>
                      <a:endParaRPr lang="en-US" strike="sngStrike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trike="sngStrike" baseline="0" dirty="0" smtClean="0">
                          <a:solidFill>
                            <a:srgbClr val="00B0F0"/>
                          </a:solidFill>
                        </a:rPr>
                        <a:t>Porsche</a:t>
                      </a:r>
                      <a:endParaRPr lang="en-US" strike="sngStrike" baseline="0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</a:tr>
              <a:tr h="945789">
                <a:tc>
                  <a:txBody>
                    <a:bodyPr/>
                    <a:lstStyle/>
                    <a:p>
                      <a:r>
                        <a:rPr lang="en-US" strike="sngStrike" baseline="0" dirty="0" smtClean="0">
                          <a:solidFill>
                            <a:srgbClr val="00B0F0"/>
                          </a:solidFill>
                        </a:rPr>
                        <a:t>BMW</a:t>
                      </a:r>
                      <a:endParaRPr lang="en-US" strike="sngStrike" baseline="0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trike="sngStrike" dirty="0" smtClean="0"/>
                        <a:t>Joe’s Automotive</a:t>
                      </a:r>
                      <a:r>
                        <a:rPr lang="en-US" strike="sngStrike" baseline="0" dirty="0" smtClean="0"/>
                        <a:t> Shop</a:t>
                      </a:r>
                      <a:endParaRPr lang="en-US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trike="sngStrike" baseline="0" dirty="0" smtClean="0">
                          <a:solidFill>
                            <a:srgbClr val="7030A0"/>
                          </a:solidFill>
                        </a:rPr>
                        <a:t>Sales tax</a:t>
                      </a:r>
                      <a:endParaRPr lang="en-US" strike="sngStrike" baseline="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</a:tr>
              <a:tr h="547958">
                <a:tc>
                  <a:txBody>
                    <a:bodyPr/>
                    <a:lstStyle/>
                    <a:p>
                      <a:r>
                        <a:rPr lang="en-US" sz="3200" b="1" dirty="0" smtClean="0">
                          <a:solidFill>
                            <a:srgbClr val="FF0000"/>
                          </a:solidFill>
                        </a:rPr>
                        <a:t>Car</a:t>
                      </a:r>
                      <a:endParaRPr 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trike="sngStrike" baseline="0" dirty="0" smtClean="0">
                          <a:solidFill>
                            <a:srgbClr val="7030A0"/>
                          </a:solidFill>
                        </a:rPr>
                        <a:t>Make</a:t>
                      </a:r>
                      <a:endParaRPr lang="en-US" strike="sngStrike" baseline="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b="1" dirty="0" smtClean="0">
                          <a:solidFill>
                            <a:srgbClr val="FF0000"/>
                          </a:solidFill>
                        </a:rPr>
                        <a:t>Service quote</a:t>
                      </a:r>
                      <a:endParaRPr 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547958">
                <a:tc>
                  <a:txBody>
                    <a:bodyPr/>
                    <a:lstStyle/>
                    <a:p>
                      <a:r>
                        <a:rPr lang="en-US" strike="sngStrike" baseline="0" dirty="0" smtClean="0"/>
                        <a:t>Cars</a:t>
                      </a:r>
                      <a:endParaRPr lang="en-US" strike="sngStrike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trike="sngStrike" baseline="0" dirty="0" smtClean="0">
                          <a:solidFill>
                            <a:schemeClr val="accent2"/>
                          </a:solidFill>
                        </a:rPr>
                        <a:t>Manager</a:t>
                      </a:r>
                      <a:endParaRPr lang="en-US" strike="sngStrike" baseline="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trike="sngStrike" baseline="0" dirty="0" smtClean="0">
                          <a:solidFill>
                            <a:schemeClr val="accent2"/>
                          </a:solidFill>
                        </a:rPr>
                        <a:t>Shop</a:t>
                      </a:r>
                      <a:endParaRPr lang="en-US" strike="sngStrike" baseline="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</a:tr>
              <a:tr h="547958">
                <a:tc>
                  <a:txBody>
                    <a:bodyPr/>
                    <a:lstStyle/>
                    <a:p>
                      <a:r>
                        <a:rPr lang="en-US" sz="3200" b="1" dirty="0" smtClean="0">
                          <a:solidFill>
                            <a:srgbClr val="FF0000"/>
                          </a:solidFill>
                        </a:rPr>
                        <a:t>Customer</a:t>
                      </a:r>
                      <a:endParaRPr 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trike="sngStrike" baseline="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Mercedes</a:t>
                      </a:r>
                      <a:endParaRPr lang="en-US" strike="sngStrike" baseline="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trike="sngStrike" baseline="0" dirty="0" smtClean="0">
                          <a:solidFill>
                            <a:srgbClr val="7030A0"/>
                          </a:solidFill>
                        </a:rPr>
                        <a:t>Telephone number</a:t>
                      </a:r>
                      <a:endParaRPr lang="en-US" strike="sngStrike" baseline="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</a:tr>
              <a:tr h="945789">
                <a:tc>
                  <a:txBody>
                    <a:bodyPr/>
                    <a:lstStyle/>
                    <a:p>
                      <a:r>
                        <a:rPr lang="en-US" strike="sngStrike" baseline="0" dirty="0" smtClean="0">
                          <a:solidFill>
                            <a:srgbClr val="7030A0"/>
                          </a:solidFill>
                        </a:rPr>
                        <a:t>Estimated labor charges</a:t>
                      </a:r>
                      <a:endParaRPr lang="en-US" strike="sngStrike" baseline="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trike="sngStrike" baseline="0" dirty="0" smtClean="0">
                          <a:solidFill>
                            <a:srgbClr val="7030A0"/>
                          </a:solidFill>
                        </a:rPr>
                        <a:t>Model</a:t>
                      </a:r>
                      <a:endParaRPr lang="en-US" strike="sngStrike" baseline="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trike="sngStrike" baseline="0" dirty="0" smtClean="0">
                          <a:solidFill>
                            <a:srgbClr val="7030A0"/>
                          </a:solidFill>
                        </a:rPr>
                        <a:t>Total estimated charges</a:t>
                      </a:r>
                      <a:endParaRPr lang="en-US" strike="sngStrike" baseline="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</a:tr>
              <a:tr h="945789">
                <a:tc>
                  <a:txBody>
                    <a:bodyPr/>
                    <a:lstStyle/>
                    <a:p>
                      <a:r>
                        <a:rPr lang="en-US" strike="sngStrike" baseline="0" dirty="0" smtClean="0">
                          <a:solidFill>
                            <a:srgbClr val="7030A0"/>
                          </a:solidFill>
                        </a:rPr>
                        <a:t>Estimated parts charges</a:t>
                      </a:r>
                      <a:endParaRPr lang="en-US" strike="sngStrike" baseline="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trike="sngStrike" baseline="0" dirty="0" smtClean="0">
                          <a:solidFill>
                            <a:srgbClr val="7030A0"/>
                          </a:solidFill>
                        </a:rPr>
                        <a:t>Name</a:t>
                      </a:r>
                      <a:endParaRPr lang="en-US" strike="sngStrike" baseline="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trike="sngStrike" baseline="0" dirty="0" smtClean="0">
                          <a:solidFill>
                            <a:srgbClr val="7030A0"/>
                          </a:solidFill>
                        </a:rPr>
                        <a:t>year</a:t>
                      </a:r>
                      <a:endParaRPr lang="en-US" strike="sngStrike" baseline="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itle 1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 indent="-342900"/>
            <a:r>
              <a:rPr lang="en-US" sz="3600" dirty="0" smtClean="0"/>
              <a:t>Class Candidates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4726890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430</Words>
  <Application>Microsoft Office PowerPoint</Application>
  <PresentationFormat>On-screen Show (4:3)</PresentationFormat>
  <Paragraphs>168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Review</vt:lpstr>
      <vt:lpstr>Answer</vt:lpstr>
      <vt:lpstr>All the Nouns</vt:lpstr>
      <vt:lpstr>Similar Nouns</vt:lpstr>
      <vt:lpstr>Nouns that with similar meaning</vt:lpstr>
      <vt:lpstr>Non Critical (for the solution)Nouns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Review</dc:title>
  <dc:creator>Adnan</dc:creator>
  <cp:lastModifiedBy>Adnan</cp:lastModifiedBy>
  <cp:revision>1</cp:revision>
  <dcterms:created xsi:type="dcterms:W3CDTF">2015-02-19T20:29:56Z</dcterms:created>
  <dcterms:modified xsi:type="dcterms:W3CDTF">2015-02-19T20:31:56Z</dcterms:modified>
</cp:coreProperties>
</file>