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82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57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75E2-CF2D-4968-8049-42CEDB6DEA66}" type="datetimeFigureOut">
              <a:rPr lang="en-US" smtClean="0"/>
              <a:pPr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B5FE-E897-4F52-AF96-1ED5574C20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75E2-CF2D-4968-8049-42CEDB6DEA66}" type="datetimeFigureOut">
              <a:rPr lang="en-US" smtClean="0"/>
              <a:pPr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B5FE-E897-4F52-AF96-1ED5574C20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75E2-CF2D-4968-8049-42CEDB6DEA66}" type="datetimeFigureOut">
              <a:rPr lang="en-US" smtClean="0"/>
              <a:pPr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B5FE-E897-4F52-AF96-1ED5574C20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75E2-CF2D-4968-8049-42CEDB6DEA66}" type="datetimeFigureOut">
              <a:rPr lang="en-US" smtClean="0"/>
              <a:pPr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B5FE-E897-4F52-AF96-1ED5574C20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75E2-CF2D-4968-8049-42CEDB6DEA66}" type="datetimeFigureOut">
              <a:rPr lang="en-US" smtClean="0"/>
              <a:pPr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B5FE-E897-4F52-AF96-1ED5574C20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75E2-CF2D-4968-8049-42CEDB6DEA66}" type="datetimeFigureOut">
              <a:rPr lang="en-US" smtClean="0"/>
              <a:pPr/>
              <a:t>4/2/2015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B5FE-E897-4F52-AF96-1ED5574C20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75E2-CF2D-4968-8049-42CEDB6DEA66}" type="datetimeFigureOut">
              <a:rPr lang="en-US" smtClean="0"/>
              <a:pPr/>
              <a:t>4/2/2015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B5FE-E897-4F52-AF96-1ED5574C20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75E2-CF2D-4968-8049-42CEDB6DEA66}" type="datetimeFigureOut">
              <a:rPr lang="en-US" smtClean="0"/>
              <a:pPr/>
              <a:t>4/2/2015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B5FE-E897-4F52-AF96-1ED5574C20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75E2-CF2D-4968-8049-42CEDB6DEA66}" type="datetimeFigureOut">
              <a:rPr lang="en-US" smtClean="0"/>
              <a:pPr/>
              <a:t>4/2/2015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B5FE-E897-4F52-AF96-1ED5574C20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75E2-CF2D-4968-8049-42CEDB6DEA66}" type="datetimeFigureOut">
              <a:rPr lang="en-US" smtClean="0"/>
              <a:pPr/>
              <a:t>4/2/2015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B5FE-E897-4F52-AF96-1ED5574C20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75E2-CF2D-4968-8049-42CEDB6DEA66}" type="datetimeFigureOut">
              <a:rPr lang="en-US" smtClean="0"/>
              <a:pPr/>
              <a:t>4/2/2015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B5FE-E897-4F52-AF96-1ED5574C20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E75E2-CF2D-4968-8049-42CEDB6DEA66}" type="datetimeFigureOut">
              <a:rPr lang="en-US" smtClean="0"/>
              <a:pPr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9B5FE-E897-4F52-AF96-1ED5574C20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1"/>
            <a:ext cx="7772400" cy="1143000"/>
          </a:xfrm>
        </p:spPr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514600"/>
            <a:ext cx="6400800" cy="1752600"/>
          </a:xfrm>
        </p:spPr>
        <p:txBody>
          <a:bodyPr/>
          <a:lstStyle/>
          <a:p>
            <a:r>
              <a:rPr lang="en-US" dirty="0" smtClean="0"/>
              <a:t>COP2335</a:t>
            </a:r>
          </a:p>
          <a:p>
            <a:r>
              <a:rPr lang="en-US" dirty="0" smtClean="0"/>
              <a:t>By</a:t>
            </a:r>
          </a:p>
          <a:p>
            <a:r>
              <a:rPr lang="en-US" dirty="0" smtClean="0"/>
              <a:t>Adnan Zejnilovic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724400"/>
            <a:ext cx="3616452" cy="1361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for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Structures</a:t>
            </a:r>
          </a:p>
          <a:p>
            <a:r>
              <a:rPr lang="en-US" dirty="0" smtClean="0"/>
              <a:t>Classes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 with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7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structure holds the data for each node</a:t>
            </a:r>
          </a:p>
          <a:p>
            <a:pPr lvl="1"/>
            <a:r>
              <a:rPr lang="en-US" dirty="0" smtClean="0"/>
              <a:t>i.e. name, address, age, etc.</a:t>
            </a:r>
            <a:endParaRPr lang="en-US" dirty="0"/>
          </a:p>
          <a:p>
            <a:r>
              <a:rPr lang="en-US" dirty="0" smtClean="0"/>
              <a:t>A pointer to the next node</a:t>
            </a:r>
          </a:p>
          <a:p>
            <a:r>
              <a:rPr lang="en-US" dirty="0" smtClean="0"/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3657600"/>
            <a:ext cx="512313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Node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char name[SIZE];         // Name of up to SIZE letters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age;                          // DOB</a:t>
            </a:r>
          </a:p>
          <a:p>
            <a:r>
              <a:rPr lang="en-US" dirty="0"/>
              <a:t> </a:t>
            </a:r>
            <a:r>
              <a:rPr lang="en-US" dirty="0" smtClean="0"/>
              <a:t>   float height;                 // person’s height</a:t>
            </a:r>
          </a:p>
          <a:p>
            <a:r>
              <a:rPr lang="en-US" dirty="0"/>
              <a:t> </a:t>
            </a:r>
            <a:r>
              <a:rPr lang="en-US" dirty="0" smtClean="0"/>
              <a:t>   Node *next;                 // pointer to the next node</a:t>
            </a:r>
            <a:br>
              <a:rPr lang="en-US" dirty="0" smtClean="0"/>
            </a:b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6019800"/>
            <a:ext cx="449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Node* next;  is recursive as it refers to itself!!!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start with the “Start”:</a:t>
            </a:r>
          </a:p>
          <a:p>
            <a:pPr lvl="1"/>
            <a:r>
              <a:rPr lang="en-US" dirty="0" smtClean="0">
                <a:latin typeface="Courier" pitchFamily="49" charset="0"/>
              </a:rPr>
              <a:t>Node *</a:t>
            </a:r>
            <a:r>
              <a:rPr lang="en-US" dirty="0" err="1" smtClean="0">
                <a:latin typeface="Courier" pitchFamily="49" charset="0"/>
              </a:rPr>
              <a:t>startList</a:t>
            </a:r>
            <a:r>
              <a:rPr lang="en-US" dirty="0" smtClean="0">
                <a:latin typeface="Courier" pitchFamily="49" charset="0"/>
              </a:rPr>
              <a:t> = NULL;</a:t>
            </a:r>
          </a:p>
          <a:p>
            <a:r>
              <a:rPr lang="en-US" dirty="0" smtClean="0"/>
              <a:t>Why are we setting it to NULL?</a:t>
            </a:r>
          </a:p>
          <a:p>
            <a:r>
              <a:rPr lang="en-US" dirty="0" smtClean="0"/>
              <a:t>There are no nodes in the list.</a:t>
            </a:r>
          </a:p>
          <a:p>
            <a:r>
              <a:rPr lang="en-US" dirty="0" smtClean="0"/>
              <a:t>Good programming practice is to set the </a:t>
            </a:r>
            <a:r>
              <a:rPr lang="en-US" dirty="0" err="1" smtClean="0">
                <a:latin typeface="Courier" pitchFamily="49" charset="0"/>
              </a:rPr>
              <a:t>startList</a:t>
            </a:r>
            <a:r>
              <a:rPr lang="en-US" dirty="0" smtClean="0"/>
              <a:t> to NULL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Node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Problem!</a:t>
            </a:r>
          </a:p>
          <a:p>
            <a:r>
              <a:rPr lang="en-US" dirty="0" smtClean="0"/>
              <a:t>How to add a node to the list</a:t>
            </a:r>
          </a:p>
          <a:p>
            <a:r>
              <a:rPr lang="en-US" dirty="0" smtClean="0"/>
              <a:t>Beginning, middle, end of the list?</a:t>
            </a:r>
          </a:p>
          <a:p>
            <a:r>
              <a:rPr lang="en-US" dirty="0" smtClean="0"/>
              <a:t>How about end of the list?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Node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/>
          <a:lstStyle/>
          <a:p>
            <a:r>
              <a:rPr lang="en-US" dirty="0" smtClean="0"/>
              <a:t>Now that we have decided where to add a node, let’s allocate memory on the heap:</a:t>
            </a:r>
          </a:p>
          <a:p>
            <a:pPr lvl="1"/>
            <a:r>
              <a:rPr lang="en-US" dirty="0" smtClean="0"/>
              <a:t>Node </a:t>
            </a:r>
            <a:r>
              <a:rPr lang="en-US" dirty="0" err="1" smtClean="0"/>
              <a:t>tempNode</a:t>
            </a:r>
            <a:r>
              <a:rPr lang="en-US" dirty="0" smtClean="0"/>
              <a:t> = new Node;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24000" y="3593068"/>
            <a:ext cx="3980634" cy="2274332"/>
            <a:chOff x="1524000" y="3593068"/>
            <a:chExt cx="3980634" cy="2274332"/>
          </a:xfrm>
        </p:grpSpPr>
        <p:grpSp>
          <p:nvGrpSpPr>
            <p:cNvPr id="4" name="Group 3"/>
            <p:cNvGrpSpPr/>
            <p:nvPr/>
          </p:nvGrpSpPr>
          <p:grpSpPr>
            <a:xfrm>
              <a:off x="3505200" y="4278868"/>
              <a:ext cx="838200" cy="914400"/>
              <a:chOff x="1143000" y="4419600"/>
              <a:chExt cx="838200" cy="9144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143000" y="4419600"/>
                <a:ext cx="838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Data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143000" y="4876800"/>
                <a:ext cx="838200" cy="457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Next</a:t>
                </a:r>
                <a:endParaRPr lang="en-US" b="1" dirty="0"/>
              </a:p>
            </p:txBody>
          </p:sp>
        </p:grpSp>
        <p:cxnSp>
          <p:nvCxnSpPr>
            <p:cNvPr id="7" name="Shape 6"/>
            <p:cNvCxnSpPr/>
            <p:nvPr/>
          </p:nvCxnSpPr>
          <p:spPr>
            <a:xfrm>
              <a:off x="4343400" y="4964668"/>
              <a:ext cx="304800" cy="5334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316552" y="5498068"/>
              <a:ext cx="1188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Undefined</a:t>
              </a:r>
              <a:endParaRPr 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24000" y="3593068"/>
              <a:ext cx="1202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tempNode</a:t>
              </a:r>
              <a:endParaRPr lang="en-US" b="1" dirty="0"/>
            </a:p>
          </p:txBody>
        </p:sp>
        <p:cxnSp>
          <p:nvCxnSpPr>
            <p:cNvPr id="11" name="Shape 10"/>
            <p:cNvCxnSpPr>
              <a:endCxn id="5" idx="0"/>
            </p:cNvCxnSpPr>
            <p:nvPr/>
          </p:nvCxnSpPr>
          <p:spPr>
            <a:xfrm>
              <a:off x="2743200" y="3733800"/>
              <a:ext cx="1181100" cy="54506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248400" y="3581400"/>
            <a:ext cx="26951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cout</a:t>
            </a:r>
            <a:r>
              <a:rPr lang="en-US" dirty="0" smtClean="0"/>
              <a:t> &lt;&lt; “Name: “;</a:t>
            </a:r>
          </a:p>
          <a:p>
            <a:r>
              <a:rPr lang="en-US" dirty="0" err="1" smtClean="0"/>
              <a:t>cin</a:t>
            </a:r>
            <a:r>
              <a:rPr lang="en-US" dirty="0" smtClean="0"/>
              <a:t> &gt;&gt; </a:t>
            </a:r>
            <a:r>
              <a:rPr lang="en-US" dirty="0" err="1" smtClean="0"/>
              <a:t>tempNode</a:t>
            </a:r>
            <a:r>
              <a:rPr lang="en-US" dirty="0" smtClean="0"/>
              <a:t>-&gt;name;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 &lt;&lt;“Age:”;</a:t>
            </a:r>
          </a:p>
          <a:p>
            <a:r>
              <a:rPr lang="en-US" dirty="0" err="1" smtClean="0"/>
              <a:t>cin</a:t>
            </a:r>
            <a:r>
              <a:rPr lang="en-US" dirty="0" smtClean="0"/>
              <a:t> &gt;&gt; </a:t>
            </a:r>
            <a:r>
              <a:rPr lang="en-US" dirty="0" err="1" smtClean="0"/>
              <a:t>tempNode</a:t>
            </a:r>
            <a:r>
              <a:rPr lang="en-US" dirty="0" smtClean="0"/>
              <a:t>-&gt;age;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 &lt;&lt; “Height: “;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cin</a:t>
            </a:r>
            <a:r>
              <a:rPr lang="en-US" dirty="0" smtClean="0"/>
              <a:t> &gt;&gt; </a:t>
            </a:r>
            <a:r>
              <a:rPr lang="en-US" dirty="0" err="1" smtClean="0"/>
              <a:t>tempNode</a:t>
            </a:r>
            <a:r>
              <a:rPr lang="en-US" dirty="0" smtClean="0"/>
              <a:t>-&gt;height;</a:t>
            </a:r>
          </a:p>
          <a:p>
            <a:r>
              <a:rPr lang="en-US" dirty="0" err="1" smtClean="0"/>
              <a:t>tempNode</a:t>
            </a:r>
            <a:r>
              <a:rPr lang="en-US" dirty="0" smtClean="0"/>
              <a:t>-&gt;next=NULL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Node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773363"/>
          </a:xfrm>
        </p:spPr>
        <p:txBody>
          <a:bodyPr/>
          <a:lstStyle/>
          <a:p>
            <a:r>
              <a:rPr lang="en-US" dirty="0" smtClean="0"/>
              <a:t>The last node is set to NULL indicating that this will be the last node</a:t>
            </a:r>
          </a:p>
          <a:p>
            <a:r>
              <a:rPr lang="en-US" dirty="0" smtClean="0"/>
              <a:t>Now that we have the information, what do we do with the pointers?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1371600"/>
            <a:ext cx="4267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cout</a:t>
            </a:r>
            <a:r>
              <a:rPr lang="en-US" dirty="0" smtClean="0"/>
              <a:t> &lt;&lt; “Name: “;</a:t>
            </a:r>
          </a:p>
          <a:p>
            <a:r>
              <a:rPr lang="en-US" dirty="0" err="1" smtClean="0"/>
              <a:t>cin</a:t>
            </a:r>
            <a:r>
              <a:rPr lang="en-US" dirty="0" smtClean="0"/>
              <a:t> &gt;&gt; </a:t>
            </a:r>
            <a:r>
              <a:rPr lang="en-US" dirty="0" err="1" smtClean="0"/>
              <a:t>tempNode</a:t>
            </a:r>
            <a:r>
              <a:rPr lang="en-US" dirty="0" smtClean="0"/>
              <a:t>-&gt;name;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 &lt;&lt;“Age:”;</a:t>
            </a:r>
          </a:p>
          <a:p>
            <a:r>
              <a:rPr lang="en-US" dirty="0" err="1" smtClean="0"/>
              <a:t>cin</a:t>
            </a:r>
            <a:r>
              <a:rPr lang="en-US" dirty="0" smtClean="0"/>
              <a:t> &gt;&gt; </a:t>
            </a:r>
            <a:r>
              <a:rPr lang="en-US" dirty="0" err="1" smtClean="0"/>
              <a:t>tempNode</a:t>
            </a:r>
            <a:r>
              <a:rPr lang="en-US" dirty="0" smtClean="0"/>
              <a:t>-&gt;age;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 &lt;&lt; “Height: “;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cin</a:t>
            </a:r>
            <a:r>
              <a:rPr lang="en-US" dirty="0" smtClean="0"/>
              <a:t> &gt;&gt; </a:t>
            </a:r>
            <a:r>
              <a:rPr lang="en-US" dirty="0" err="1" smtClean="0"/>
              <a:t>tempNode</a:t>
            </a:r>
            <a:r>
              <a:rPr lang="en-US" dirty="0" smtClean="0"/>
              <a:t>-&gt;height;</a:t>
            </a:r>
          </a:p>
          <a:p>
            <a:r>
              <a:rPr lang="en-US" dirty="0" err="1" smtClean="0"/>
              <a:t>tempNode</a:t>
            </a:r>
            <a:r>
              <a:rPr lang="en-US" dirty="0" smtClean="0"/>
              <a:t>-&gt;next=NULL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What to do with the Pointers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304800" y="3124200"/>
            <a:ext cx="1717431" cy="1676400"/>
            <a:chOff x="1371600" y="3429000"/>
            <a:chExt cx="1717431" cy="1676400"/>
          </a:xfrm>
        </p:grpSpPr>
        <p:grpSp>
          <p:nvGrpSpPr>
            <p:cNvPr id="26" name="Group 25"/>
            <p:cNvGrpSpPr/>
            <p:nvPr/>
          </p:nvGrpSpPr>
          <p:grpSpPr>
            <a:xfrm>
              <a:off x="1524000" y="3810000"/>
              <a:ext cx="1565031" cy="1295400"/>
              <a:chOff x="1524000" y="3810000"/>
              <a:chExt cx="1565031" cy="1295400"/>
            </a:xfrm>
          </p:grpSpPr>
          <p:grpSp>
            <p:nvGrpSpPr>
              <p:cNvPr id="6" name="Group 3"/>
              <p:cNvGrpSpPr/>
              <p:nvPr/>
            </p:nvGrpSpPr>
            <p:grpSpPr>
              <a:xfrm>
                <a:off x="1524000" y="3810000"/>
                <a:ext cx="838200" cy="914400"/>
                <a:chOff x="304800" y="4800600"/>
                <a:chExt cx="838200" cy="914400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304800" y="4800600"/>
                  <a:ext cx="838200" cy="457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Data</a:t>
                  </a:r>
                  <a:endParaRPr lang="en-US" dirty="0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304800" y="5257800"/>
                  <a:ext cx="838200" cy="4572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/>
                    <a:t>Next</a:t>
                  </a:r>
                  <a:endParaRPr lang="en-US" b="1" dirty="0"/>
                </a:p>
              </p:txBody>
            </p:sp>
          </p:grpSp>
          <p:cxnSp>
            <p:nvCxnSpPr>
              <p:cNvPr id="7" name="Shape 6"/>
              <p:cNvCxnSpPr>
                <a:endCxn id="8" idx="0"/>
              </p:cNvCxnSpPr>
              <p:nvPr/>
            </p:nvCxnSpPr>
            <p:spPr>
              <a:xfrm>
                <a:off x="2286000" y="4419600"/>
                <a:ext cx="461431" cy="316468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2405831" y="4736068"/>
                <a:ext cx="683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NULL</a:t>
                </a:r>
                <a:endParaRPr lang="en-US" b="1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371600" y="3429000"/>
              <a:ext cx="1202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tempNode</a:t>
              </a:r>
              <a:endParaRPr lang="en-US" b="1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04800" y="1447800"/>
            <a:ext cx="4953000" cy="914400"/>
            <a:chOff x="524388" y="1600200"/>
            <a:chExt cx="5105400" cy="914400"/>
          </a:xfrm>
        </p:grpSpPr>
        <p:sp>
          <p:nvSpPr>
            <p:cNvPr id="13" name="TextBox 12"/>
            <p:cNvSpPr txBox="1"/>
            <p:nvPr/>
          </p:nvSpPr>
          <p:spPr>
            <a:xfrm>
              <a:off x="524388" y="1600200"/>
              <a:ext cx="949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startList</a:t>
              </a:r>
              <a:endParaRPr lang="en-US" b="1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685800" y="1981200"/>
              <a:ext cx="4943988" cy="533400"/>
              <a:chOff x="685800" y="1981200"/>
              <a:chExt cx="4943988" cy="5334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85800" y="1981200"/>
                <a:ext cx="6096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1295400" y="2286000"/>
                <a:ext cx="36576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4953000" y="2145268"/>
                <a:ext cx="676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NULL</a:t>
                </a:r>
                <a:endParaRPr lang="en-US" dirty="0"/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304800" y="2362200"/>
            <a:ext cx="4624708" cy="2438400"/>
            <a:chOff x="1371600" y="2667000"/>
            <a:chExt cx="4624708" cy="2438400"/>
          </a:xfrm>
        </p:grpSpPr>
        <p:grpSp>
          <p:nvGrpSpPr>
            <p:cNvPr id="19" name="Group 25"/>
            <p:cNvGrpSpPr/>
            <p:nvPr/>
          </p:nvGrpSpPr>
          <p:grpSpPr>
            <a:xfrm>
              <a:off x="1524000" y="2667000"/>
              <a:ext cx="4472308" cy="2438400"/>
              <a:chOff x="1524000" y="2667000"/>
              <a:chExt cx="4472308" cy="2438400"/>
            </a:xfrm>
          </p:grpSpPr>
          <p:grpSp>
            <p:nvGrpSpPr>
              <p:cNvPr id="23" name="Group 3"/>
              <p:cNvGrpSpPr/>
              <p:nvPr/>
            </p:nvGrpSpPr>
            <p:grpSpPr>
              <a:xfrm>
                <a:off x="1524000" y="3810000"/>
                <a:ext cx="838200" cy="914400"/>
                <a:chOff x="304800" y="4800600"/>
                <a:chExt cx="838200" cy="914400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304800" y="4800600"/>
                  <a:ext cx="838200" cy="457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Data</a:t>
                  </a:r>
                  <a:endParaRPr lang="en-US" dirty="0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304800" y="5257800"/>
                  <a:ext cx="838200" cy="4572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/>
                    <a:t>Next</a:t>
                  </a:r>
                  <a:endParaRPr lang="en-US" b="1" dirty="0"/>
                </a:p>
              </p:txBody>
            </p:sp>
          </p:grpSp>
          <p:cxnSp>
            <p:nvCxnSpPr>
              <p:cNvPr id="28" name="Shape 27"/>
              <p:cNvCxnSpPr>
                <a:endCxn id="22" idx="2"/>
              </p:cNvCxnSpPr>
              <p:nvPr/>
            </p:nvCxnSpPr>
            <p:spPr>
              <a:xfrm flipV="1">
                <a:off x="2286000" y="2667000"/>
                <a:ext cx="3710308" cy="1752600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2405831" y="4736068"/>
                <a:ext cx="683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NULL</a:t>
                </a:r>
                <a:endParaRPr lang="en-US" b="1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1371600" y="3429000"/>
              <a:ext cx="1202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tempNode</a:t>
              </a:r>
              <a:endParaRPr 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What to do with the Pointers</a:t>
            </a:r>
            <a:endParaRPr lang="en-US" dirty="0"/>
          </a:p>
        </p:txBody>
      </p:sp>
      <p:grpSp>
        <p:nvGrpSpPr>
          <p:cNvPr id="3" name="Group 26"/>
          <p:cNvGrpSpPr/>
          <p:nvPr/>
        </p:nvGrpSpPr>
        <p:grpSpPr>
          <a:xfrm>
            <a:off x="304800" y="3124200"/>
            <a:ext cx="1717431" cy="1676400"/>
            <a:chOff x="1371600" y="3429000"/>
            <a:chExt cx="1717431" cy="1676400"/>
          </a:xfrm>
        </p:grpSpPr>
        <p:grpSp>
          <p:nvGrpSpPr>
            <p:cNvPr id="4" name="Group 25"/>
            <p:cNvGrpSpPr/>
            <p:nvPr/>
          </p:nvGrpSpPr>
          <p:grpSpPr>
            <a:xfrm>
              <a:off x="1524000" y="3810000"/>
              <a:ext cx="1565031" cy="1295400"/>
              <a:chOff x="1524000" y="3810000"/>
              <a:chExt cx="1565031" cy="1295400"/>
            </a:xfrm>
          </p:grpSpPr>
          <p:grpSp>
            <p:nvGrpSpPr>
              <p:cNvPr id="5" name="Group 3"/>
              <p:cNvGrpSpPr/>
              <p:nvPr/>
            </p:nvGrpSpPr>
            <p:grpSpPr>
              <a:xfrm>
                <a:off x="1524000" y="3810000"/>
                <a:ext cx="838200" cy="914400"/>
                <a:chOff x="304800" y="4800600"/>
                <a:chExt cx="838200" cy="914400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304800" y="4800600"/>
                  <a:ext cx="838200" cy="457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Data</a:t>
                  </a:r>
                  <a:endParaRPr lang="en-US" dirty="0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304800" y="5257800"/>
                  <a:ext cx="838200" cy="4572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/>
                    <a:t>Next</a:t>
                  </a:r>
                  <a:endParaRPr lang="en-US" b="1" dirty="0"/>
                </a:p>
              </p:txBody>
            </p:sp>
          </p:grpSp>
          <p:sp>
            <p:nvSpPr>
              <p:cNvPr id="8" name="TextBox 7"/>
              <p:cNvSpPr txBox="1"/>
              <p:nvPr/>
            </p:nvSpPr>
            <p:spPr>
              <a:xfrm>
                <a:off x="2405831" y="4736068"/>
                <a:ext cx="683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NULL</a:t>
                </a:r>
                <a:endParaRPr lang="en-US" b="1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371600" y="3429000"/>
              <a:ext cx="1202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tempNode</a:t>
              </a:r>
              <a:endParaRPr lang="en-US" b="1" dirty="0"/>
            </a:p>
          </p:txBody>
        </p:sp>
      </p:grpSp>
      <p:grpSp>
        <p:nvGrpSpPr>
          <p:cNvPr id="6" name="Group 24"/>
          <p:cNvGrpSpPr/>
          <p:nvPr/>
        </p:nvGrpSpPr>
        <p:grpSpPr>
          <a:xfrm>
            <a:off x="304800" y="1447800"/>
            <a:ext cx="4953000" cy="914400"/>
            <a:chOff x="524388" y="1600200"/>
            <a:chExt cx="5105400" cy="914400"/>
          </a:xfrm>
        </p:grpSpPr>
        <p:sp>
          <p:nvSpPr>
            <p:cNvPr id="13" name="TextBox 12"/>
            <p:cNvSpPr txBox="1"/>
            <p:nvPr/>
          </p:nvSpPr>
          <p:spPr>
            <a:xfrm>
              <a:off x="524388" y="1600200"/>
              <a:ext cx="949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startList</a:t>
              </a:r>
              <a:endParaRPr lang="en-US" b="1" dirty="0"/>
            </a:p>
          </p:txBody>
        </p:sp>
        <p:grpSp>
          <p:nvGrpSpPr>
            <p:cNvPr id="10" name="Group 23"/>
            <p:cNvGrpSpPr/>
            <p:nvPr/>
          </p:nvGrpSpPr>
          <p:grpSpPr>
            <a:xfrm>
              <a:off x="685800" y="1981200"/>
              <a:ext cx="4943988" cy="533400"/>
              <a:chOff x="685800" y="1981200"/>
              <a:chExt cx="4943988" cy="5334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85800" y="1981200"/>
                <a:ext cx="6096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953000" y="2145268"/>
                <a:ext cx="676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NULL</a:t>
                </a:r>
                <a:endParaRPr lang="en-US" dirty="0"/>
              </a:p>
            </p:txBody>
          </p:sp>
        </p:grpSp>
      </p:grpSp>
      <p:grpSp>
        <p:nvGrpSpPr>
          <p:cNvPr id="16" name="Group 25"/>
          <p:cNvGrpSpPr/>
          <p:nvPr/>
        </p:nvGrpSpPr>
        <p:grpSpPr>
          <a:xfrm>
            <a:off x="457200" y="2362200"/>
            <a:ext cx="4472308" cy="2057400"/>
            <a:chOff x="1524000" y="2667000"/>
            <a:chExt cx="4472308" cy="2057400"/>
          </a:xfrm>
        </p:grpSpPr>
        <p:grpSp>
          <p:nvGrpSpPr>
            <p:cNvPr id="17" name="Group 3"/>
            <p:cNvGrpSpPr/>
            <p:nvPr/>
          </p:nvGrpSpPr>
          <p:grpSpPr>
            <a:xfrm>
              <a:off x="1524000" y="3810000"/>
              <a:ext cx="838200" cy="914400"/>
              <a:chOff x="304800" y="4800600"/>
              <a:chExt cx="838200" cy="91440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304800" y="4800600"/>
                <a:ext cx="838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Data</a:t>
                </a:r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04800" y="5257800"/>
                <a:ext cx="838200" cy="457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Next</a:t>
                </a:r>
                <a:endParaRPr lang="en-US" b="1" dirty="0"/>
              </a:p>
            </p:txBody>
          </p:sp>
        </p:grpSp>
        <p:cxnSp>
          <p:nvCxnSpPr>
            <p:cNvPr id="28" name="Shape 27"/>
            <p:cNvCxnSpPr>
              <a:endCxn id="22" idx="2"/>
            </p:cNvCxnSpPr>
            <p:nvPr/>
          </p:nvCxnSpPr>
          <p:spPr>
            <a:xfrm flipV="1">
              <a:off x="2286000" y="2667000"/>
              <a:ext cx="3710308" cy="17526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04800" y="3124200"/>
            <a:ext cx="120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tempNode</a:t>
            </a:r>
            <a:endParaRPr lang="en-US" b="1" dirty="0"/>
          </a:p>
        </p:txBody>
      </p:sp>
      <p:cxnSp>
        <p:nvCxnSpPr>
          <p:cNvPr id="27" name="Elbow Connector 26"/>
          <p:cNvCxnSpPr>
            <a:stCxn id="15" idx="1"/>
            <a:endCxn id="30" idx="1"/>
          </p:cNvCxnSpPr>
          <p:nvPr/>
        </p:nvCxnSpPr>
        <p:spPr>
          <a:xfrm rot="10800000" flipV="1">
            <a:off x="457200" y="2095500"/>
            <a:ext cx="4194" cy="1638300"/>
          </a:xfrm>
          <a:prstGeom prst="bentConnector3">
            <a:avLst>
              <a:gd name="adj1" fmla="val 75072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What to do with the Pointers</a:t>
            </a:r>
            <a:endParaRPr lang="en-US" dirty="0"/>
          </a:p>
        </p:txBody>
      </p:sp>
      <p:grpSp>
        <p:nvGrpSpPr>
          <p:cNvPr id="3" name="Group 26"/>
          <p:cNvGrpSpPr/>
          <p:nvPr/>
        </p:nvGrpSpPr>
        <p:grpSpPr>
          <a:xfrm>
            <a:off x="304800" y="3124200"/>
            <a:ext cx="1717431" cy="1676400"/>
            <a:chOff x="1371600" y="3429000"/>
            <a:chExt cx="1717431" cy="1676400"/>
          </a:xfrm>
        </p:grpSpPr>
        <p:grpSp>
          <p:nvGrpSpPr>
            <p:cNvPr id="4" name="Group 25"/>
            <p:cNvGrpSpPr/>
            <p:nvPr/>
          </p:nvGrpSpPr>
          <p:grpSpPr>
            <a:xfrm>
              <a:off x="1524000" y="3810000"/>
              <a:ext cx="1565031" cy="1295400"/>
              <a:chOff x="1524000" y="3810000"/>
              <a:chExt cx="1565031" cy="1295400"/>
            </a:xfrm>
          </p:grpSpPr>
          <p:grpSp>
            <p:nvGrpSpPr>
              <p:cNvPr id="5" name="Group 3"/>
              <p:cNvGrpSpPr/>
              <p:nvPr/>
            </p:nvGrpSpPr>
            <p:grpSpPr>
              <a:xfrm>
                <a:off x="1524000" y="3810000"/>
                <a:ext cx="838200" cy="914400"/>
                <a:chOff x="304800" y="4800600"/>
                <a:chExt cx="838200" cy="914400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304800" y="4800600"/>
                  <a:ext cx="838200" cy="457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Data</a:t>
                  </a:r>
                  <a:endParaRPr lang="en-US" dirty="0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304800" y="5257800"/>
                  <a:ext cx="838200" cy="4572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/>
                    <a:t>Next</a:t>
                  </a:r>
                  <a:endParaRPr lang="en-US" b="1" dirty="0"/>
                </a:p>
              </p:txBody>
            </p:sp>
          </p:grpSp>
          <p:sp>
            <p:nvSpPr>
              <p:cNvPr id="8" name="TextBox 7"/>
              <p:cNvSpPr txBox="1"/>
              <p:nvPr/>
            </p:nvSpPr>
            <p:spPr>
              <a:xfrm>
                <a:off x="2405831" y="4736068"/>
                <a:ext cx="683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NULL</a:t>
                </a:r>
                <a:endParaRPr lang="en-US" b="1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371600" y="3429000"/>
              <a:ext cx="1202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tempNode</a:t>
              </a:r>
              <a:endParaRPr lang="en-US" b="1" dirty="0"/>
            </a:p>
          </p:txBody>
        </p:sp>
      </p:grpSp>
      <p:grpSp>
        <p:nvGrpSpPr>
          <p:cNvPr id="6" name="Group 24"/>
          <p:cNvGrpSpPr/>
          <p:nvPr/>
        </p:nvGrpSpPr>
        <p:grpSpPr>
          <a:xfrm>
            <a:off x="304800" y="1447800"/>
            <a:ext cx="4953000" cy="914400"/>
            <a:chOff x="524388" y="1600200"/>
            <a:chExt cx="5105400" cy="914400"/>
          </a:xfrm>
        </p:grpSpPr>
        <p:sp>
          <p:nvSpPr>
            <p:cNvPr id="13" name="TextBox 12"/>
            <p:cNvSpPr txBox="1"/>
            <p:nvPr/>
          </p:nvSpPr>
          <p:spPr>
            <a:xfrm>
              <a:off x="524388" y="1600200"/>
              <a:ext cx="949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startList</a:t>
              </a:r>
              <a:endParaRPr lang="en-US" b="1" dirty="0"/>
            </a:p>
          </p:txBody>
        </p:sp>
        <p:grpSp>
          <p:nvGrpSpPr>
            <p:cNvPr id="7" name="Group 23"/>
            <p:cNvGrpSpPr/>
            <p:nvPr/>
          </p:nvGrpSpPr>
          <p:grpSpPr>
            <a:xfrm>
              <a:off x="685800" y="1981200"/>
              <a:ext cx="4943988" cy="533400"/>
              <a:chOff x="685800" y="1981200"/>
              <a:chExt cx="4943988" cy="5334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85800" y="1981200"/>
                <a:ext cx="6096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953000" y="2145268"/>
                <a:ext cx="676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NULL</a:t>
                </a:r>
                <a:endParaRPr lang="en-US" dirty="0"/>
              </a:p>
            </p:txBody>
          </p:sp>
        </p:grpSp>
      </p:grpSp>
      <p:grpSp>
        <p:nvGrpSpPr>
          <p:cNvPr id="14" name="Group 3"/>
          <p:cNvGrpSpPr/>
          <p:nvPr/>
        </p:nvGrpSpPr>
        <p:grpSpPr>
          <a:xfrm>
            <a:off x="457200" y="3505200"/>
            <a:ext cx="838200" cy="914400"/>
            <a:chOff x="304800" y="4800600"/>
            <a:chExt cx="838200" cy="914400"/>
          </a:xfrm>
        </p:grpSpPr>
        <p:sp>
          <p:nvSpPr>
            <p:cNvPr id="30" name="Rectangle 29"/>
            <p:cNvSpPr/>
            <p:nvPr/>
          </p:nvSpPr>
          <p:spPr>
            <a:xfrm>
              <a:off x="304800" y="4800600"/>
              <a:ext cx="838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04800" y="5257800"/>
              <a:ext cx="8382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Next</a:t>
              </a:r>
              <a:endParaRPr lang="en-US" b="1" dirty="0"/>
            </a:p>
          </p:txBody>
        </p:sp>
      </p:grpSp>
      <p:cxnSp>
        <p:nvCxnSpPr>
          <p:cNvPr id="28" name="Shape 27"/>
          <p:cNvCxnSpPr>
            <a:endCxn id="22" idx="2"/>
          </p:cNvCxnSpPr>
          <p:nvPr/>
        </p:nvCxnSpPr>
        <p:spPr>
          <a:xfrm flipV="1">
            <a:off x="1219200" y="2362200"/>
            <a:ext cx="3710308" cy="1752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4800" y="3124200"/>
            <a:ext cx="120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tempNode</a:t>
            </a:r>
            <a:endParaRPr lang="en-US" b="1" dirty="0"/>
          </a:p>
        </p:txBody>
      </p:sp>
      <p:cxnSp>
        <p:nvCxnSpPr>
          <p:cNvPr id="27" name="Elbow Connector 26"/>
          <p:cNvCxnSpPr>
            <a:stCxn id="15" idx="1"/>
            <a:endCxn id="30" idx="1"/>
          </p:cNvCxnSpPr>
          <p:nvPr/>
        </p:nvCxnSpPr>
        <p:spPr>
          <a:xfrm rot="10800000" flipV="1">
            <a:off x="457200" y="2095500"/>
            <a:ext cx="4194" cy="1638300"/>
          </a:xfrm>
          <a:prstGeom prst="bentConnector3">
            <a:avLst>
              <a:gd name="adj1" fmla="val 75072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3"/>
          <p:cNvGrpSpPr/>
          <p:nvPr/>
        </p:nvGrpSpPr>
        <p:grpSpPr>
          <a:xfrm>
            <a:off x="3216642" y="5181600"/>
            <a:ext cx="838200" cy="914400"/>
            <a:chOff x="304800" y="4800600"/>
            <a:chExt cx="838200" cy="914400"/>
          </a:xfrm>
        </p:grpSpPr>
        <p:sp>
          <p:nvSpPr>
            <p:cNvPr id="24" name="Rectangle 23"/>
            <p:cNvSpPr/>
            <p:nvPr/>
          </p:nvSpPr>
          <p:spPr>
            <a:xfrm>
              <a:off x="304800" y="4800600"/>
              <a:ext cx="838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" y="5257800"/>
              <a:ext cx="8382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Next</a:t>
              </a:r>
              <a:endParaRPr lang="en-US" b="1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064242" y="4800600"/>
            <a:ext cx="120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tempNode</a:t>
            </a:r>
            <a:endParaRPr lang="en-US" b="1" dirty="0"/>
          </a:p>
        </p:txBody>
      </p:sp>
      <p:cxnSp>
        <p:nvCxnSpPr>
          <p:cNvPr id="32" name="Straight Arrow Connector 31"/>
          <p:cNvCxnSpPr>
            <a:stCxn id="25" idx="3"/>
          </p:cNvCxnSpPr>
          <p:nvPr/>
        </p:nvCxnSpPr>
        <p:spPr>
          <a:xfrm>
            <a:off x="4054842" y="5867400"/>
            <a:ext cx="36475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07877" y="5703277"/>
            <a:ext cx="65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What to do with the Pointers</a:t>
            </a:r>
            <a:endParaRPr lang="en-US" dirty="0"/>
          </a:p>
        </p:txBody>
      </p:sp>
      <p:grpSp>
        <p:nvGrpSpPr>
          <p:cNvPr id="3" name="Group 26"/>
          <p:cNvGrpSpPr/>
          <p:nvPr/>
        </p:nvGrpSpPr>
        <p:grpSpPr>
          <a:xfrm>
            <a:off x="304800" y="3124200"/>
            <a:ext cx="1202958" cy="1295400"/>
            <a:chOff x="1371600" y="3429000"/>
            <a:chExt cx="1202958" cy="1295400"/>
          </a:xfrm>
        </p:grpSpPr>
        <p:grpSp>
          <p:nvGrpSpPr>
            <p:cNvPr id="5" name="Group 3"/>
            <p:cNvGrpSpPr/>
            <p:nvPr/>
          </p:nvGrpSpPr>
          <p:grpSpPr>
            <a:xfrm>
              <a:off x="1524000" y="3810000"/>
              <a:ext cx="838200" cy="914400"/>
              <a:chOff x="304800" y="4800600"/>
              <a:chExt cx="838200" cy="9144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04800" y="4800600"/>
                <a:ext cx="838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Data</a:t>
                </a:r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04800" y="5257800"/>
                <a:ext cx="838200" cy="457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Next</a:t>
                </a:r>
                <a:endParaRPr lang="en-US" b="1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371600" y="3429000"/>
              <a:ext cx="1202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tempNode</a:t>
              </a:r>
              <a:endParaRPr lang="en-US" b="1" dirty="0"/>
            </a:p>
          </p:txBody>
        </p:sp>
      </p:grpSp>
      <p:grpSp>
        <p:nvGrpSpPr>
          <p:cNvPr id="6" name="Group 24"/>
          <p:cNvGrpSpPr/>
          <p:nvPr/>
        </p:nvGrpSpPr>
        <p:grpSpPr>
          <a:xfrm>
            <a:off x="304800" y="1447800"/>
            <a:ext cx="4953000" cy="914400"/>
            <a:chOff x="524388" y="1600200"/>
            <a:chExt cx="5105400" cy="914400"/>
          </a:xfrm>
        </p:grpSpPr>
        <p:sp>
          <p:nvSpPr>
            <p:cNvPr id="13" name="TextBox 12"/>
            <p:cNvSpPr txBox="1"/>
            <p:nvPr/>
          </p:nvSpPr>
          <p:spPr>
            <a:xfrm>
              <a:off x="524388" y="1600200"/>
              <a:ext cx="949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startList</a:t>
              </a:r>
              <a:endParaRPr lang="en-US" b="1" dirty="0"/>
            </a:p>
          </p:txBody>
        </p:sp>
        <p:grpSp>
          <p:nvGrpSpPr>
            <p:cNvPr id="7" name="Group 23"/>
            <p:cNvGrpSpPr/>
            <p:nvPr/>
          </p:nvGrpSpPr>
          <p:grpSpPr>
            <a:xfrm>
              <a:off x="685800" y="1981200"/>
              <a:ext cx="4943988" cy="533400"/>
              <a:chOff x="685800" y="1981200"/>
              <a:chExt cx="4943988" cy="5334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85800" y="1981200"/>
                <a:ext cx="6096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953000" y="2145268"/>
                <a:ext cx="676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NULL</a:t>
                </a:r>
                <a:endParaRPr lang="en-US" dirty="0"/>
              </a:p>
            </p:txBody>
          </p:sp>
        </p:grpSp>
      </p:grpSp>
      <p:grpSp>
        <p:nvGrpSpPr>
          <p:cNvPr id="10" name="Group 3"/>
          <p:cNvGrpSpPr/>
          <p:nvPr/>
        </p:nvGrpSpPr>
        <p:grpSpPr>
          <a:xfrm>
            <a:off x="457200" y="3505200"/>
            <a:ext cx="838200" cy="914400"/>
            <a:chOff x="304800" y="4800600"/>
            <a:chExt cx="838200" cy="914400"/>
          </a:xfrm>
        </p:grpSpPr>
        <p:sp>
          <p:nvSpPr>
            <p:cNvPr id="30" name="Rectangle 29"/>
            <p:cNvSpPr/>
            <p:nvPr/>
          </p:nvSpPr>
          <p:spPr>
            <a:xfrm>
              <a:off x="304800" y="4800600"/>
              <a:ext cx="838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04800" y="5257800"/>
              <a:ext cx="8382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Next</a:t>
              </a:r>
              <a:endParaRPr lang="en-US" b="1" dirty="0"/>
            </a:p>
          </p:txBody>
        </p:sp>
      </p:grpSp>
      <p:cxnSp>
        <p:nvCxnSpPr>
          <p:cNvPr id="28" name="Shape 27"/>
          <p:cNvCxnSpPr>
            <a:endCxn id="22" idx="2"/>
          </p:cNvCxnSpPr>
          <p:nvPr/>
        </p:nvCxnSpPr>
        <p:spPr>
          <a:xfrm flipV="1">
            <a:off x="1219200" y="2362200"/>
            <a:ext cx="3710308" cy="1752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4800" y="3124200"/>
            <a:ext cx="120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tempNode</a:t>
            </a:r>
            <a:endParaRPr lang="en-US" b="1" dirty="0"/>
          </a:p>
        </p:txBody>
      </p:sp>
      <p:cxnSp>
        <p:nvCxnSpPr>
          <p:cNvPr id="27" name="Elbow Connector 26"/>
          <p:cNvCxnSpPr>
            <a:stCxn id="15" idx="1"/>
            <a:endCxn id="30" idx="1"/>
          </p:cNvCxnSpPr>
          <p:nvPr/>
        </p:nvCxnSpPr>
        <p:spPr>
          <a:xfrm rot="10800000" flipV="1">
            <a:off x="457200" y="2095500"/>
            <a:ext cx="4194" cy="1638300"/>
          </a:xfrm>
          <a:prstGeom prst="bentConnector3">
            <a:avLst>
              <a:gd name="adj1" fmla="val 75072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3"/>
          <p:cNvGrpSpPr/>
          <p:nvPr/>
        </p:nvGrpSpPr>
        <p:grpSpPr>
          <a:xfrm>
            <a:off x="3216642" y="5181600"/>
            <a:ext cx="838200" cy="914400"/>
            <a:chOff x="304800" y="4800600"/>
            <a:chExt cx="838200" cy="914400"/>
          </a:xfrm>
        </p:grpSpPr>
        <p:sp>
          <p:nvSpPr>
            <p:cNvPr id="24" name="Rectangle 23"/>
            <p:cNvSpPr/>
            <p:nvPr/>
          </p:nvSpPr>
          <p:spPr>
            <a:xfrm>
              <a:off x="304800" y="4800600"/>
              <a:ext cx="838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" y="5257800"/>
              <a:ext cx="8382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Next</a:t>
              </a:r>
              <a:endParaRPr lang="en-US" b="1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064242" y="4800600"/>
            <a:ext cx="120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tempNode</a:t>
            </a:r>
            <a:endParaRPr lang="en-US" b="1" dirty="0"/>
          </a:p>
        </p:txBody>
      </p:sp>
      <p:cxnSp>
        <p:nvCxnSpPr>
          <p:cNvPr id="39" name="Elbow Connector 38"/>
          <p:cNvCxnSpPr>
            <a:stCxn id="25" idx="3"/>
            <a:endCxn id="30" idx="3"/>
          </p:cNvCxnSpPr>
          <p:nvPr/>
        </p:nvCxnSpPr>
        <p:spPr>
          <a:xfrm flipH="1" flipV="1">
            <a:off x="1295400" y="3733800"/>
            <a:ext cx="2759442" cy="2133600"/>
          </a:xfrm>
          <a:prstGeom prst="bentConnector3">
            <a:avLst>
              <a:gd name="adj1" fmla="val -82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vs. 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have fixed length</a:t>
            </a:r>
          </a:p>
          <a:p>
            <a:r>
              <a:rPr lang="en-US" dirty="0" smtClean="0"/>
              <a:t>Disadvantage:</a:t>
            </a:r>
          </a:p>
          <a:p>
            <a:pPr lvl="1"/>
            <a:r>
              <a:rPr lang="en-US" dirty="0" smtClean="0"/>
              <a:t>Insert an element in the beginning of the array</a:t>
            </a:r>
          </a:p>
          <a:p>
            <a:pPr lvl="1"/>
            <a:r>
              <a:rPr lang="en-US" dirty="0" smtClean="0"/>
              <a:t>Insert an element in the middle of the array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What to do with the Pointers</a:t>
            </a:r>
            <a:endParaRPr lang="en-US" dirty="0"/>
          </a:p>
        </p:txBody>
      </p:sp>
      <p:grpSp>
        <p:nvGrpSpPr>
          <p:cNvPr id="3" name="Group 26"/>
          <p:cNvGrpSpPr/>
          <p:nvPr/>
        </p:nvGrpSpPr>
        <p:grpSpPr>
          <a:xfrm>
            <a:off x="304800" y="3124200"/>
            <a:ext cx="1202958" cy="1295400"/>
            <a:chOff x="1371600" y="3429000"/>
            <a:chExt cx="1202958" cy="1295400"/>
          </a:xfrm>
        </p:grpSpPr>
        <p:grpSp>
          <p:nvGrpSpPr>
            <p:cNvPr id="4" name="Group 3"/>
            <p:cNvGrpSpPr/>
            <p:nvPr/>
          </p:nvGrpSpPr>
          <p:grpSpPr>
            <a:xfrm>
              <a:off x="1524000" y="3810000"/>
              <a:ext cx="838200" cy="914400"/>
              <a:chOff x="304800" y="4800600"/>
              <a:chExt cx="838200" cy="9144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04800" y="4800600"/>
                <a:ext cx="838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Data</a:t>
                </a:r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04800" y="5257800"/>
                <a:ext cx="838200" cy="457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Next</a:t>
                </a:r>
                <a:endParaRPr lang="en-US" b="1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371600" y="3429000"/>
              <a:ext cx="1202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tempNode</a:t>
              </a:r>
              <a:endParaRPr lang="en-US" b="1" dirty="0"/>
            </a:p>
          </p:txBody>
        </p:sp>
      </p:grpSp>
      <p:grpSp>
        <p:nvGrpSpPr>
          <p:cNvPr id="5" name="Group 24"/>
          <p:cNvGrpSpPr/>
          <p:nvPr/>
        </p:nvGrpSpPr>
        <p:grpSpPr>
          <a:xfrm>
            <a:off x="304800" y="1447800"/>
            <a:ext cx="4953000" cy="914400"/>
            <a:chOff x="524388" y="1600200"/>
            <a:chExt cx="5105400" cy="914400"/>
          </a:xfrm>
        </p:grpSpPr>
        <p:sp>
          <p:nvSpPr>
            <p:cNvPr id="13" name="TextBox 12"/>
            <p:cNvSpPr txBox="1"/>
            <p:nvPr/>
          </p:nvSpPr>
          <p:spPr>
            <a:xfrm>
              <a:off x="524388" y="1600200"/>
              <a:ext cx="949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startList</a:t>
              </a:r>
              <a:endParaRPr lang="en-US" b="1" dirty="0"/>
            </a:p>
          </p:txBody>
        </p:sp>
        <p:grpSp>
          <p:nvGrpSpPr>
            <p:cNvPr id="6" name="Group 23"/>
            <p:cNvGrpSpPr/>
            <p:nvPr/>
          </p:nvGrpSpPr>
          <p:grpSpPr>
            <a:xfrm>
              <a:off x="685800" y="1981200"/>
              <a:ext cx="4943988" cy="533400"/>
              <a:chOff x="685800" y="1981200"/>
              <a:chExt cx="4943988" cy="5334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85800" y="1981200"/>
                <a:ext cx="6096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953000" y="2145268"/>
                <a:ext cx="676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NULL</a:t>
                </a:r>
                <a:endParaRPr lang="en-US" dirty="0"/>
              </a:p>
            </p:txBody>
          </p:sp>
        </p:grpSp>
      </p:grpSp>
      <p:grpSp>
        <p:nvGrpSpPr>
          <p:cNvPr id="7" name="Group 3"/>
          <p:cNvGrpSpPr/>
          <p:nvPr/>
        </p:nvGrpSpPr>
        <p:grpSpPr>
          <a:xfrm>
            <a:off x="457200" y="3505200"/>
            <a:ext cx="838200" cy="914400"/>
            <a:chOff x="304800" y="4800600"/>
            <a:chExt cx="838200" cy="914400"/>
          </a:xfrm>
        </p:grpSpPr>
        <p:sp>
          <p:nvSpPr>
            <p:cNvPr id="30" name="Rectangle 29"/>
            <p:cNvSpPr/>
            <p:nvPr/>
          </p:nvSpPr>
          <p:spPr>
            <a:xfrm>
              <a:off x="304800" y="4800600"/>
              <a:ext cx="838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04800" y="5257800"/>
              <a:ext cx="8382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Next</a:t>
              </a:r>
              <a:endParaRPr lang="en-US" b="1" dirty="0"/>
            </a:p>
          </p:txBody>
        </p:sp>
      </p:grpSp>
      <p:cxnSp>
        <p:nvCxnSpPr>
          <p:cNvPr id="28" name="Shape 27"/>
          <p:cNvCxnSpPr>
            <a:endCxn id="22" idx="2"/>
          </p:cNvCxnSpPr>
          <p:nvPr/>
        </p:nvCxnSpPr>
        <p:spPr>
          <a:xfrm flipV="1">
            <a:off x="1219200" y="2362200"/>
            <a:ext cx="3710308" cy="1752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4800" y="3124200"/>
            <a:ext cx="120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tempNode</a:t>
            </a:r>
            <a:endParaRPr lang="en-US" b="1" dirty="0"/>
          </a:p>
        </p:txBody>
      </p:sp>
      <p:cxnSp>
        <p:nvCxnSpPr>
          <p:cNvPr id="27" name="Elbow Connector 26"/>
          <p:cNvCxnSpPr>
            <a:stCxn id="15" idx="1"/>
            <a:endCxn id="24" idx="1"/>
          </p:cNvCxnSpPr>
          <p:nvPr/>
        </p:nvCxnSpPr>
        <p:spPr>
          <a:xfrm rot="10800000" flipH="1" flipV="1">
            <a:off x="461394" y="2095500"/>
            <a:ext cx="2755248" cy="3314700"/>
          </a:xfrm>
          <a:prstGeom prst="bentConnector3">
            <a:avLst>
              <a:gd name="adj1" fmla="val -829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3"/>
          <p:cNvGrpSpPr/>
          <p:nvPr/>
        </p:nvGrpSpPr>
        <p:grpSpPr>
          <a:xfrm>
            <a:off x="3216642" y="5181600"/>
            <a:ext cx="838200" cy="914400"/>
            <a:chOff x="304800" y="4800600"/>
            <a:chExt cx="838200" cy="914400"/>
          </a:xfrm>
        </p:grpSpPr>
        <p:sp>
          <p:nvSpPr>
            <p:cNvPr id="24" name="Rectangle 23"/>
            <p:cNvSpPr/>
            <p:nvPr/>
          </p:nvSpPr>
          <p:spPr>
            <a:xfrm>
              <a:off x="304800" y="4800600"/>
              <a:ext cx="838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" y="5257800"/>
              <a:ext cx="8382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Next</a:t>
              </a:r>
              <a:endParaRPr lang="en-US" b="1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064242" y="4800600"/>
            <a:ext cx="120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tempNode</a:t>
            </a:r>
            <a:endParaRPr lang="en-US" b="1" dirty="0"/>
          </a:p>
        </p:txBody>
      </p:sp>
      <p:cxnSp>
        <p:nvCxnSpPr>
          <p:cNvPr id="39" name="Elbow Connector 38"/>
          <p:cNvCxnSpPr>
            <a:stCxn id="25" idx="3"/>
            <a:endCxn id="30" idx="3"/>
          </p:cNvCxnSpPr>
          <p:nvPr/>
        </p:nvCxnSpPr>
        <p:spPr>
          <a:xfrm flipH="1" flipV="1">
            <a:off x="1295400" y="3733800"/>
            <a:ext cx="2759442" cy="2133600"/>
          </a:xfrm>
          <a:prstGeom prst="bentConnector3">
            <a:avLst>
              <a:gd name="adj1" fmla="val -82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What to do with the Pointers</a:t>
            </a:r>
            <a:endParaRPr lang="en-US" dirty="0"/>
          </a:p>
        </p:txBody>
      </p:sp>
      <p:grpSp>
        <p:nvGrpSpPr>
          <p:cNvPr id="3" name="Group 26"/>
          <p:cNvGrpSpPr/>
          <p:nvPr/>
        </p:nvGrpSpPr>
        <p:grpSpPr>
          <a:xfrm>
            <a:off x="1235442" y="2667000"/>
            <a:ext cx="1202958" cy="1295400"/>
            <a:chOff x="1371600" y="3429000"/>
            <a:chExt cx="1202958" cy="1295400"/>
          </a:xfrm>
        </p:grpSpPr>
        <p:grpSp>
          <p:nvGrpSpPr>
            <p:cNvPr id="4" name="Group 3"/>
            <p:cNvGrpSpPr/>
            <p:nvPr/>
          </p:nvGrpSpPr>
          <p:grpSpPr>
            <a:xfrm>
              <a:off x="1524000" y="3810000"/>
              <a:ext cx="838200" cy="914400"/>
              <a:chOff x="304800" y="4800600"/>
              <a:chExt cx="838200" cy="9144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04800" y="4800600"/>
                <a:ext cx="838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Data</a:t>
                </a:r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04800" y="5257800"/>
                <a:ext cx="838200" cy="457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Next</a:t>
                </a:r>
                <a:endParaRPr lang="en-US" b="1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371600" y="3429000"/>
              <a:ext cx="1202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tempNode</a:t>
              </a:r>
              <a:endParaRPr lang="en-US" b="1" dirty="0"/>
            </a:p>
          </p:txBody>
        </p:sp>
      </p:grpSp>
      <p:grpSp>
        <p:nvGrpSpPr>
          <p:cNvPr id="5" name="Group 24"/>
          <p:cNvGrpSpPr/>
          <p:nvPr/>
        </p:nvGrpSpPr>
        <p:grpSpPr>
          <a:xfrm>
            <a:off x="304800" y="1447800"/>
            <a:ext cx="921584" cy="914400"/>
            <a:chOff x="524388" y="1600200"/>
            <a:chExt cx="949940" cy="914400"/>
          </a:xfrm>
        </p:grpSpPr>
        <p:sp>
          <p:nvSpPr>
            <p:cNvPr id="13" name="TextBox 12"/>
            <p:cNvSpPr txBox="1"/>
            <p:nvPr/>
          </p:nvSpPr>
          <p:spPr>
            <a:xfrm>
              <a:off x="524388" y="1600200"/>
              <a:ext cx="949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startList</a:t>
              </a:r>
              <a:endParaRPr lang="en-US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5800" y="1981200"/>
              <a:ext cx="609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hape 31"/>
          <p:cNvCxnSpPr>
            <a:stCxn id="15" idx="2"/>
            <a:endCxn id="11" idx="1"/>
          </p:cNvCxnSpPr>
          <p:nvPr/>
        </p:nvCxnSpPr>
        <p:spPr>
          <a:xfrm rot="16200000" flipH="1">
            <a:off x="615269" y="2504027"/>
            <a:ext cx="914400" cy="6307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26"/>
          <p:cNvGrpSpPr/>
          <p:nvPr/>
        </p:nvGrpSpPr>
        <p:grpSpPr>
          <a:xfrm>
            <a:off x="2607042" y="2667000"/>
            <a:ext cx="1202958" cy="1295400"/>
            <a:chOff x="1371600" y="3429000"/>
            <a:chExt cx="1202958" cy="1295400"/>
          </a:xfrm>
        </p:grpSpPr>
        <p:grpSp>
          <p:nvGrpSpPr>
            <p:cNvPr id="37" name="Group 36"/>
            <p:cNvGrpSpPr/>
            <p:nvPr/>
          </p:nvGrpSpPr>
          <p:grpSpPr>
            <a:xfrm>
              <a:off x="1524000" y="3810000"/>
              <a:ext cx="838200" cy="914400"/>
              <a:chOff x="304800" y="4800600"/>
              <a:chExt cx="838200" cy="91440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304800" y="4800600"/>
                <a:ext cx="838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Data</a:t>
                </a:r>
                <a:endParaRPr lang="en-US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04800" y="5257800"/>
                <a:ext cx="838200" cy="457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Next</a:t>
                </a:r>
                <a:endParaRPr lang="en-US" b="1" dirty="0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1371600" y="3429000"/>
              <a:ext cx="1202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tempNode</a:t>
              </a:r>
              <a:endParaRPr lang="en-US" b="1" dirty="0"/>
            </a:p>
          </p:txBody>
        </p:sp>
      </p:grpSp>
      <p:cxnSp>
        <p:nvCxnSpPr>
          <p:cNvPr id="43" name="Straight Arrow Connector 42"/>
          <p:cNvCxnSpPr>
            <a:stCxn id="12" idx="3"/>
            <a:endCxn id="40" idx="1"/>
          </p:cNvCxnSpPr>
          <p:nvPr/>
        </p:nvCxnSpPr>
        <p:spPr>
          <a:xfrm flipV="1">
            <a:off x="2226042" y="32766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1" idx="3"/>
          </p:cNvCxnSpPr>
          <p:nvPr/>
        </p:nvCxnSpPr>
        <p:spPr>
          <a:xfrm>
            <a:off x="3597642" y="3733800"/>
            <a:ext cx="82195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448908" y="3581401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What to do with the Pointers</a:t>
            </a:r>
            <a:endParaRPr lang="en-US" dirty="0"/>
          </a:p>
        </p:txBody>
      </p:sp>
      <p:grpSp>
        <p:nvGrpSpPr>
          <p:cNvPr id="3" name="Group 26"/>
          <p:cNvGrpSpPr/>
          <p:nvPr/>
        </p:nvGrpSpPr>
        <p:grpSpPr>
          <a:xfrm>
            <a:off x="1235442" y="2667000"/>
            <a:ext cx="1202958" cy="1295400"/>
            <a:chOff x="1371600" y="3429000"/>
            <a:chExt cx="1202958" cy="1295400"/>
          </a:xfrm>
        </p:grpSpPr>
        <p:grpSp>
          <p:nvGrpSpPr>
            <p:cNvPr id="4" name="Group 3"/>
            <p:cNvGrpSpPr/>
            <p:nvPr/>
          </p:nvGrpSpPr>
          <p:grpSpPr>
            <a:xfrm>
              <a:off x="1524000" y="3810000"/>
              <a:ext cx="838200" cy="914400"/>
              <a:chOff x="304800" y="4800600"/>
              <a:chExt cx="838200" cy="9144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04800" y="4800600"/>
                <a:ext cx="838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Data</a:t>
                </a:r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04800" y="5257800"/>
                <a:ext cx="838200" cy="457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Next</a:t>
                </a:r>
                <a:endParaRPr lang="en-US" b="1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371600" y="3429000"/>
              <a:ext cx="1202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tempNode</a:t>
              </a:r>
              <a:endParaRPr lang="en-US" b="1" dirty="0"/>
            </a:p>
          </p:txBody>
        </p:sp>
      </p:grpSp>
      <p:grpSp>
        <p:nvGrpSpPr>
          <p:cNvPr id="5" name="Group 24"/>
          <p:cNvGrpSpPr/>
          <p:nvPr/>
        </p:nvGrpSpPr>
        <p:grpSpPr>
          <a:xfrm>
            <a:off x="304800" y="1447800"/>
            <a:ext cx="921584" cy="914400"/>
            <a:chOff x="524388" y="1600200"/>
            <a:chExt cx="949940" cy="914400"/>
          </a:xfrm>
        </p:grpSpPr>
        <p:sp>
          <p:nvSpPr>
            <p:cNvPr id="13" name="TextBox 12"/>
            <p:cNvSpPr txBox="1"/>
            <p:nvPr/>
          </p:nvSpPr>
          <p:spPr>
            <a:xfrm>
              <a:off x="524388" y="1600200"/>
              <a:ext cx="949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startList</a:t>
              </a:r>
              <a:endParaRPr lang="en-US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5800" y="1981200"/>
              <a:ext cx="609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hape 31"/>
          <p:cNvCxnSpPr>
            <a:stCxn id="15" idx="2"/>
            <a:endCxn id="11" idx="1"/>
          </p:cNvCxnSpPr>
          <p:nvPr/>
        </p:nvCxnSpPr>
        <p:spPr>
          <a:xfrm rot="16200000" flipH="1">
            <a:off x="615269" y="2504027"/>
            <a:ext cx="914400" cy="6307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26"/>
          <p:cNvGrpSpPr/>
          <p:nvPr/>
        </p:nvGrpSpPr>
        <p:grpSpPr>
          <a:xfrm>
            <a:off x="2607042" y="2667000"/>
            <a:ext cx="1202958" cy="1295400"/>
            <a:chOff x="1371600" y="3429000"/>
            <a:chExt cx="1202958" cy="1295400"/>
          </a:xfrm>
        </p:grpSpPr>
        <p:grpSp>
          <p:nvGrpSpPr>
            <p:cNvPr id="7" name="Group 36"/>
            <p:cNvGrpSpPr/>
            <p:nvPr/>
          </p:nvGrpSpPr>
          <p:grpSpPr>
            <a:xfrm>
              <a:off x="1524000" y="3810000"/>
              <a:ext cx="838200" cy="914400"/>
              <a:chOff x="304800" y="4800600"/>
              <a:chExt cx="838200" cy="91440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304800" y="4800600"/>
                <a:ext cx="838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Data</a:t>
                </a:r>
                <a:endParaRPr lang="en-US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04800" y="5257800"/>
                <a:ext cx="838200" cy="457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Next</a:t>
                </a:r>
                <a:endParaRPr lang="en-US" b="1" dirty="0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1371600" y="3429000"/>
              <a:ext cx="1202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tempNode</a:t>
              </a:r>
              <a:endParaRPr lang="en-US" b="1" dirty="0"/>
            </a:p>
          </p:txBody>
        </p:sp>
      </p:grpSp>
      <p:cxnSp>
        <p:nvCxnSpPr>
          <p:cNvPr id="43" name="Straight Arrow Connector 42"/>
          <p:cNvCxnSpPr>
            <a:stCxn id="12" idx="3"/>
            <a:endCxn id="40" idx="1"/>
          </p:cNvCxnSpPr>
          <p:nvPr/>
        </p:nvCxnSpPr>
        <p:spPr>
          <a:xfrm flipV="1">
            <a:off x="2226042" y="32766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1" idx="3"/>
          </p:cNvCxnSpPr>
          <p:nvPr/>
        </p:nvCxnSpPr>
        <p:spPr>
          <a:xfrm>
            <a:off x="3597642" y="3733800"/>
            <a:ext cx="82195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448908" y="3581401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grpSp>
        <p:nvGrpSpPr>
          <p:cNvPr id="20" name="Group 3"/>
          <p:cNvGrpSpPr/>
          <p:nvPr/>
        </p:nvGrpSpPr>
        <p:grpSpPr>
          <a:xfrm>
            <a:off x="3216642" y="5181600"/>
            <a:ext cx="838200" cy="914400"/>
            <a:chOff x="304800" y="4800600"/>
            <a:chExt cx="838200" cy="914400"/>
          </a:xfrm>
        </p:grpSpPr>
        <p:sp>
          <p:nvSpPr>
            <p:cNvPr id="21" name="Rectangle 20"/>
            <p:cNvSpPr/>
            <p:nvPr/>
          </p:nvSpPr>
          <p:spPr>
            <a:xfrm>
              <a:off x="304800" y="4800600"/>
              <a:ext cx="838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800" y="5257800"/>
              <a:ext cx="8382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Next</a:t>
              </a:r>
              <a:endParaRPr lang="en-US" b="1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064242" y="4800600"/>
            <a:ext cx="120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tempNode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What to do with the Pointers</a:t>
            </a:r>
            <a:endParaRPr lang="en-US" dirty="0"/>
          </a:p>
        </p:txBody>
      </p:sp>
      <p:grpSp>
        <p:nvGrpSpPr>
          <p:cNvPr id="3" name="Group 26"/>
          <p:cNvGrpSpPr/>
          <p:nvPr/>
        </p:nvGrpSpPr>
        <p:grpSpPr>
          <a:xfrm>
            <a:off x="1235442" y="2667000"/>
            <a:ext cx="1202958" cy="1295400"/>
            <a:chOff x="1371600" y="3429000"/>
            <a:chExt cx="1202958" cy="1295400"/>
          </a:xfrm>
        </p:grpSpPr>
        <p:grpSp>
          <p:nvGrpSpPr>
            <p:cNvPr id="4" name="Group 3"/>
            <p:cNvGrpSpPr/>
            <p:nvPr/>
          </p:nvGrpSpPr>
          <p:grpSpPr>
            <a:xfrm>
              <a:off x="1524000" y="3810000"/>
              <a:ext cx="838200" cy="914400"/>
              <a:chOff x="304800" y="4800600"/>
              <a:chExt cx="838200" cy="9144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04800" y="4800600"/>
                <a:ext cx="838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Data</a:t>
                </a:r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04800" y="5257800"/>
                <a:ext cx="838200" cy="457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Next</a:t>
                </a:r>
                <a:endParaRPr lang="en-US" b="1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371600" y="3429000"/>
              <a:ext cx="1202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tempNode</a:t>
              </a:r>
              <a:endParaRPr lang="en-US" b="1" dirty="0"/>
            </a:p>
          </p:txBody>
        </p:sp>
      </p:grpSp>
      <p:grpSp>
        <p:nvGrpSpPr>
          <p:cNvPr id="5" name="Group 24"/>
          <p:cNvGrpSpPr/>
          <p:nvPr/>
        </p:nvGrpSpPr>
        <p:grpSpPr>
          <a:xfrm>
            <a:off x="304800" y="1447800"/>
            <a:ext cx="921584" cy="914400"/>
            <a:chOff x="524388" y="1600200"/>
            <a:chExt cx="949940" cy="914400"/>
          </a:xfrm>
        </p:grpSpPr>
        <p:sp>
          <p:nvSpPr>
            <p:cNvPr id="13" name="TextBox 12"/>
            <p:cNvSpPr txBox="1"/>
            <p:nvPr/>
          </p:nvSpPr>
          <p:spPr>
            <a:xfrm>
              <a:off x="524388" y="1600200"/>
              <a:ext cx="949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startList</a:t>
              </a:r>
              <a:endParaRPr lang="en-US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5800" y="1981200"/>
              <a:ext cx="609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hape 31"/>
          <p:cNvCxnSpPr>
            <a:stCxn id="15" idx="2"/>
            <a:endCxn id="11" idx="1"/>
          </p:cNvCxnSpPr>
          <p:nvPr/>
        </p:nvCxnSpPr>
        <p:spPr>
          <a:xfrm rot="16200000" flipH="1">
            <a:off x="615269" y="2504027"/>
            <a:ext cx="914400" cy="6307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26"/>
          <p:cNvGrpSpPr/>
          <p:nvPr/>
        </p:nvGrpSpPr>
        <p:grpSpPr>
          <a:xfrm>
            <a:off x="2607042" y="2667000"/>
            <a:ext cx="1202958" cy="1295400"/>
            <a:chOff x="1371600" y="3429000"/>
            <a:chExt cx="1202958" cy="1295400"/>
          </a:xfrm>
        </p:grpSpPr>
        <p:grpSp>
          <p:nvGrpSpPr>
            <p:cNvPr id="7" name="Group 36"/>
            <p:cNvGrpSpPr/>
            <p:nvPr/>
          </p:nvGrpSpPr>
          <p:grpSpPr>
            <a:xfrm>
              <a:off x="1524000" y="3810000"/>
              <a:ext cx="838200" cy="914400"/>
              <a:chOff x="304800" y="4800600"/>
              <a:chExt cx="838200" cy="91440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304800" y="4800600"/>
                <a:ext cx="838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Data</a:t>
                </a:r>
                <a:endParaRPr lang="en-US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04800" y="5257800"/>
                <a:ext cx="838200" cy="457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Next</a:t>
                </a:r>
                <a:endParaRPr lang="en-US" b="1" dirty="0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1371600" y="3429000"/>
              <a:ext cx="1202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tempNode</a:t>
              </a:r>
              <a:endParaRPr lang="en-US" b="1" dirty="0"/>
            </a:p>
          </p:txBody>
        </p:sp>
      </p:grpSp>
      <p:cxnSp>
        <p:nvCxnSpPr>
          <p:cNvPr id="43" name="Straight Arrow Connector 42"/>
          <p:cNvCxnSpPr>
            <a:stCxn id="12" idx="3"/>
            <a:endCxn id="40" idx="1"/>
          </p:cNvCxnSpPr>
          <p:nvPr/>
        </p:nvCxnSpPr>
        <p:spPr>
          <a:xfrm flipV="1">
            <a:off x="2226042" y="32766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1" idx="3"/>
          </p:cNvCxnSpPr>
          <p:nvPr/>
        </p:nvCxnSpPr>
        <p:spPr>
          <a:xfrm>
            <a:off x="3597642" y="3733800"/>
            <a:ext cx="82195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448908" y="3581401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grpSp>
        <p:nvGrpSpPr>
          <p:cNvPr id="8" name="Group 3"/>
          <p:cNvGrpSpPr/>
          <p:nvPr/>
        </p:nvGrpSpPr>
        <p:grpSpPr>
          <a:xfrm>
            <a:off x="914400" y="5257800"/>
            <a:ext cx="838200" cy="914400"/>
            <a:chOff x="304800" y="4800600"/>
            <a:chExt cx="838200" cy="914400"/>
          </a:xfrm>
        </p:grpSpPr>
        <p:sp>
          <p:nvSpPr>
            <p:cNvPr id="21" name="Rectangle 20"/>
            <p:cNvSpPr/>
            <p:nvPr/>
          </p:nvSpPr>
          <p:spPr>
            <a:xfrm>
              <a:off x="304800" y="4800600"/>
              <a:ext cx="838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800" y="5257800"/>
              <a:ext cx="8382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Next</a:t>
              </a:r>
              <a:endParaRPr lang="en-US" b="1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62000" y="4876800"/>
            <a:ext cx="120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tempNode</a:t>
            </a:r>
            <a:endParaRPr lang="en-US" b="1" dirty="0"/>
          </a:p>
        </p:txBody>
      </p:sp>
      <p:cxnSp>
        <p:nvCxnSpPr>
          <p:cNvPr id="34" name="Elbow Connector 33"/>
          <p:cNvCxnSpPr>
            <a:stCxn id="22" idx="3"/>
            <a:endCxn id="11" idx="3"/>
          </p:cNvCxnSpPr>
          <p:nvPr/>
        </p:nvCxnSpPr>
        <p:spPr>
          <a:xfrm flipV="1">
            <a:off x="1752600" y="3276600"/>
            <a:ext cx="473442" cy="2667000"/>
          </a:xfrm>
          <a:prstGeom prst="bentConnector3">
            <a:avLst>
              <a:gd name="adj1" fmla="val 1482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15000" y="3124200"/>
            <a:ext cx="174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“WIRE-OUT”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What to do with the Pointers</a:t>
            </a:r>
            <a:endParaRPr lang="en-US" dirty="0"/>
          </a:p>
        </p:txBody>
      </p:sp>
      <p:grpSp>
        <p:nvGrpSpPr>
          <p:cNvPr id="3" name="Group 26"/>
          <p:cNvGrpSpPr/>
          <p:nvPr/>
        </p:nvGrpSpPr>
        <p:grpSpPr>
          <a:xfrm>
            <a:off x="1235442" y="2667000"/>
            <a:ext cx="1202958" cy="1295400"/>
            <a:chOff x="1371600" y="3429000"/>
            <a:chExt cx="1202958" cy="1295400"/>
          </a:xfrm>
        </p:grpSpPr>
        <p:grpSp>
          <p:nvGrpSpPr>
            <p:cNvPr id="4" name="Group 3"/>
            <p:cNvGrpSpPr/>
            <p:nvPr/>
          </p:nvGrpSpPr>
          <p:grpSpPr>
            <a:xfrm>
              <a:off x="1524000" y="3810000"/>
              <a:ext cx="838200" cy="914400"/>
              <a:chOff x="304800" y="4800600"/>
              <a:chExt cx="838200" cy="9144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04800" y="4800600"/>
                <a:ext cx="838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Data</a:t>
                </a:r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04800" y="5257800"/>
                <a:ext cx="838200" cy="457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Next</a:t>
                </a:r>
                <a:endParaRPr lang="en-US" b="1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371600" y="3429000"/>
              <a:ext cx="1202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tempNode</a:t>
              </a:r>
              <a:endParaRPr lang="en-US" b="1" dirty="0"/>
            </a:p>
          </p:txBody>
        </p:sp>
      </p:grpSp>
      <p:grpSp>
        <p:nvGrpSpPr>
          <p:cNvPr id="5" name="Group 24"/>
          <p:cNvGrpSpPr/>
          <p:nvPr/>
        </p:nvGrpSpPr>
        <p:grpSpPr>
          <a:xfrm>
            <a:off x="304800" y="1447800"/>
            <a:ext cx="921584" cy="914400"/>
            <a:chOff x="524388" y="1600200"/>
            <a:chExt cx="949940" cy="914400"/>
          </a:xfrm>
        </p:grpSpPr>
        <p:sp>
          <p:nvSpPr>
            <p:cNvPr id="13" name="TextBox 12"/>
            <p:cNvSpPr txBox="1"/>
            <p:nvPr/>
          </p:nvSpPr>
          <p:spPr>
            <a:xfrm>
              <a:off x="524388" y="1600200"/>
              <a:ext cx="949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startList</a:t>
              </a:r>
              <a:endParaRPr lang="en-US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5800" y="1981200"/>
              <a:ext cx="609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hape 31"/>
          <p:cNvCxnSpPr>
            <a:endCxn id="21" idx="1"/>
          </p:cNvCxnSpPr>
          <p:nvPr/>
        </p:nvCxnSpPr>
        <p:spPr>
          <a:xfrm rot="16200000" flipH="1">
            <a:off x="-723900" y="3848100"/>
            <a:ext cx="3124200" cy="152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26"/>
          <p:cNvGrpSpPr/>
          <p:nvPr/>
        </p:nvGrpSpPr>
        <p:grpSpPr>
          <a:xfrm>
            <a:off x="2607042" y="2667000"/>
            <a:ext cx="1202958" cy="1295400"/>
            <a:chOff x="1371600" y="3429000"/>
            <a:chExt cx="1202958" cy="1295400"/>
          </a:xfrm>
        </p:grpSpPr>
        <p:grpSp>
          <p:nvGrpSpPr>
            <p:cNvPr id="7" name="Group 36"/>
            <p:cNvGrpSpPr/>
            <p:nvPr/>
          </p:nvGrpSpPr>
          <p:grpSpPr>
            <a:xfrm>
              <a:off x="1524000" y="3810000"/>
              <a:ext cx="838200" cy="914400"/>
              <a:chOff x="304800" y="4800600"/>
              <a:chExt cx="838200" cy="91440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304800" y="4800600"/>
                <a:ext cx="838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Data</a:t>
                </a:r>
                <a:endParaRPr lang="en-US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04800" y="5257800"/>
                <a:ext cx="838200" cy="457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Next</a:t>
                </a:r>
                <a:endParaRPr lang="en-US" b="1" dirty="0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1371600" y="3429000"/>
              <a:ext cx="1202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tempNode</a:t>
              </a:r>
              <a:endParaRPr lang="en-US" b="1" dirty="0"/>
            </a:p>
          </p:txBody>
        </p:sp>
      </p:grpSp>
      <p:cxnSp>
        <p:nvCxnSpPr>
          <p:cNvPr id="43" name="Straight Arrow Connector 42"/>
          <p:cNvCxnSpPr>
            <a:stCxn id="12" idx="3"/>
            <a:endCxn id="40" idx="1"/>
          </p:cNvCxnSpPr>
          <p:nvPr/>
        </p:nvCxnSpPr>
        <p:spPr>
          <a:xfrm flipV="1">
            <a:off x="2226042" y="32766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1" idx="3"/>
          </p:cNvCxnSpPr>
          <p:nvPr/>
        </p:nvCxnSpPr>
        <p:spPr>
          <a:xfrm>
            <a:off x="3597642" y="3733800"/>
            <a:ext cx="82195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448908" y="3581401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grpSp>
        <p:nvGrpSpPr>
          <p:cNvPr id="8" name="Group 3"/>
          <p:cNvGrpSpPr/>
          <p:nvPr/>
        </p:nvGrpSpPr>
        <p:grpSpPr>
          <a:xfrm>
            <a:off x="914400" y="5257800"/>
            <a:ext cx="838200" cy="914400"/>
            <a:chOff x="304800" y="4800600"/>
            <a:chExt cx="838200" cy="914400"/>
          </a:xfrm>
        </p:grpSpPr>
        <p:sp>
          <p:nvSpPr>
            <p:cNvPr id="21" name="Rectangle 20"/>
            <p:cNvSpPr/>
            <p:nvPr/>
          </p:nvSpPr>
          <p:spPr>
            <a:xfrm>
              <a:off x="304800" y="4800600"/>
              <a:ext cx="838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800" y="5257800"/>
              <a:ext cx="8382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Next</a:t>
              </a:r>
              <a:endParaRPr lang="en-US" b="1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62000" y="4876800"/>
            <a:ext cx="120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tempNode</a:t>
            </a:r>
            <a:endParaRPr lang="en-US" b="1" dirty="0"/>
          </a:p>
        </p:txBody>
      </p:sp>
      <p:cxnSp>
        <p:nvCxnSpPr>
          <p:cNvPr id="34" name="Elbow Connector 33"/>
          <p:cNvCxnSpPr>
            <a:stCxn id="22" idx="3"/>
            <a:endCxn id="11" idx="3"/>
          </p:cNvCxnSpPr>
          <p:nvPr/>
        </p:nvCxnSpPr>
        <p:spPr>
          <a:xfrm flipV="1">
            <a:off x="1752600" y="3276600"/>
            <a:ext cx="473442" cy="2667000"/>
          </a:xfrm>
          <a:prstGeom prst="bentConnector3">
            <a:avLst>
              <a:gd name="adj1" fmla="val 1482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15000" y="3124200"/>
            <a:ext cx="2071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 You “WIRE-IN”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What to do with the Pointers</a:t>
            </a:r>
            <a:endParaRPr lang="en-US" dirty="0"/>
          </a:p>
        </p:txBody>
      </p:sp>
      <p:grpSp>
        <p:nvGrpSpPr>
          <p:cNvPr id="3" name="Group 26"/>
          <p:cNvGrpSpPr/>
          <p:nvPr/>
        </p:nvGrpSpPr>
        <p:grpSpPr>
          <a:xfrm>
            <a:off x="1235442" y="2667000"/>
            <a:ext cx="1202958" cy="1295400"/>
            <a:chOff x="1371600" y="3429000"/>
            <a:chExt cx="1202958" cy="1295400"/>
          </a:xfrm>
        </p:grpSpPr>
        <p:grpSp>
          <p:nvGrpSpPr>
            <p:cNvPr id="4" name="Group 3"/>
            <p:cNvGrpSpPr/>
            <p:nvPr/>
          </p:nvGrpSpPr>
          <p:grpSpPr>
            <a:xfrm>
              <a:off x="1524000" y="3810000"/>
              <a:ext cx="838200" cy="914400"/>
              <a:chOff x="304800" y="4800600"/>
              <a:chExt cx="838200" cy="9144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04800" y="4800600"/>
                <a:ext cx="838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Data</a:t>
                </a:r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04800" y="5257800"/>
                <a:ext cx="838200" cy="457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Next</a:t>
                </a:r>
                <a:endParaRPr lang="en-US" b="1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371600" y="3429000"/>
              <a:ext cx="1202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tempNode</a:t>
              </a:r>
              <a:endParaRPr lang="en-US" b="1" dirty="0"/>
            </a:p>
          </p:txBody>
        </p:sp>
      </p:grpSp>
      <p:grpSp>
        <p:nvGrpSpPr>
          <p:cNvPr id="5" name="Group 24"/>
          <p:cNvGrpSpPr/>
          <p:nvPr/>
        </p:nvGrpSpPr>
        <p:grpSpPr>
          <a:xfrm>
            <a:off x="304800" y="1447800"/>
            <a:ext cx="921584" cy="914400"/>
            <a:chOff x="524388" y="1600200"/>
            <a:chExt cx="949940" cy="914400"/>
          </a:xfrm>
        </p:grpSpPr>
        <p:sp>
          <p:nvSpPr>
            <p:cNvPr id="13" name="TextBox 12"/>
            <p:cNvSpPr txBox="1"/>
            <p:nvPr/>
          </p:nvSpPr>
          <p:spPr>
            <a:xfrm>
              <a:off x="524388" y="1600200"/>
              <a:ext cx="949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startList</a:t>
              </a:r>
              <a:endParaRPr lang="en-US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5800" y="1981200"/>
              <a:ext cx="609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hape 31"/>
          <p:cNvCxnSpPr>
            <a:stCxn id="15" idx="2"/>
            <a:endCxn id="11" idx="1"/>
          </p:cNvCxnSpPr>
          <p:nvPr/>
        </p:nvCxnSpPr>
        <p:spPr>
          <a:xfrm rot="16200000" flipH="1">
            <a:off x="615269" y="2504027"/>
            <a:ext cx="914400" cy="6307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26"/>
          <p:cNvGrpSpPr/>
          <p:nvPr/>
        </p:nvGrpSpPr>
        <p:grpSpPr>
          <a:xfrm>
            <a:off x="2662946" y="2667000"/>
            <a:ext cx="1202958" cy="1295400"/>
            <a:chOff x="1371600" y="3429000"/>
            <a:chExt cx="1202958" cy="1295400"/>
          </a:xfrm>
        </p:grpSpPr>
        <p:grpSp>
          <p:nvGrpSpPr>
            <p:cNvPr id="7" name="Group 36"/>
            <p:cNvGrpSpPr/>
            <p:nvPr/>
          </p:nvGrpSpPr>
          <p:grpSpPr>
            <a:xfrm>
              <a:off x="1524000" y="3810000"/>
              <a:ext cx="838200" cy="914400"/>
              <a:chOff x="304800" y="4800600"/>
              <a:chExt cx="838200" cy="91440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304800" y="4800600"/>
                <a:ext cx="838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Data</a:t>
                </a:r>
                <a:endParaRPr lang="en-US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04800" y="5257800"/>
                <a:ext cx="838200" cy="457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Next</a:t>
                </a:r>
                <a:endParaRPr lang="en-US" b="1" dirty="0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1371600" y="3429000"/>
              <a:ext cx="1202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tempNode</a:t>
              </a:r>
              <a:endParaRPr lang="en-US" b="1" dirty="0"/>
            </a:p>
          </p:txBody>
        </p:sp>
      </p:grpSp>
      <p:cxnSp>
        <p:nvCxnSpPr>
          <p:cNvPr id="43" name="Straight Arrow Connector 42"/>
          <p:cNvCxnSpPr>
            <a:stCxn id="12" idx="3"/>
            <a:endCxn id="40" idx="1"/>
          </p:cNvCxnSpPr>
          <p:nvPr/>
        </p:nvCxnSpPr>
        <p:spPr>
          <a:xfrm flipV="1">
            <a:off x="2226042" y="3276600"/>
            <a:ext cx="589304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017477" y="3733800"/>
            <a:ext cx="82195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868743" y="3581401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grpSp>
        <p:nvGrpSpPr>
          <p:cNvPr id="20" name="Group 26"/>
          <p:cNvGrpSpPr/>
          <p:nvPr/>
        </p:nvGrpSpPr>
        <p:grpSpPr>
          <a:xfrm>
            <a:off x="4131042" y="2667000"/>
            <a:ext cx="1202958" cy="1295400"/>
            <a:chOff x="1371600" y="3429000"/>
            <a:chExt cx="1202958" cy="1295400"/>
          </a:xfrm>
        </p:grpSpPr>
        <p:grpSp>
          <p:nvGrpSpPr>
            <p:cNvPr id="21" name="Group 36"/>
            <p:cNvGrpSpPr/>
            <p:nvPr/>
          </p:nvGrpSpPr>
          <p:grpSpPr>
            <a:xfrm>
              <a:off x="1524000" y="3810000"/>
              <a:ext cx="838200" cy="914400"/>
              <a:chOff x="304800" y="4800600"/>
              <a:chExt cx="838200" cy="9144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304800" y="4800600"/>
                <a:ext cx="838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Data</a:t>
                </a:r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04800" y="5257800"/>
                <a:ext cx="838200" cy="457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Next</a:t>
                </a:r>
                <a:endParaRPr lang="en-US" b="1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1371600" y="3429000"/>
              <a:ext cx="1202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tempNode</a:t>
              </a:r>
              <a:endParaRPr lang="en-US" b="1" dirty="0"/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V="1">
            <a:off x="3657600" y="3276600"/>
            <a:ext cx="589304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Linked List Operations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Basic operations:</a:t>
            </a:r>
          </a:p>
          <a:p>
            <a:pPr lvl="1"/>
            <a:r>
              <a:rPr lang="en-US" smtClean="0"/>
              <a:t>append a node to the end of the list</a:t>
            </a:r>
          </a:p>
          <a:p>
            <a:pPr lvl="1"/>
            <a:r>
              <a:rPr lang="en-US" smtClean="0"/>
              <a:t>insert a node within the list</a:t>
            </a:r>
          </a:p>
          <a:p>
            <a:pPr lvl="1"/>
            <a:r>
              <a:rPr lang="en-US" smtClean="0"/>
              <a:t>traverse the linked list</a:t>
            </a:r>
          </a:p>
          <a:p>
            <a:pPr lvl="1"/>
            <a:r>
              <a:rPr lang="en-US" smtClean="0"/>
              <a:t>delete a node</a:t>
            </a:r>
          </a:p>
          <a:p>
            <a:pPr lvl="1"/>
            <a:r>
              <a:rPr lang="en-US" smtClean="0"/>
              <a:t>delete/destroy the list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an Element at Beginning</a:t>
            </a:r>
            <a:endParaRPr lang="en-US" dirty="0"/>
          </a:p>
        </p:txBody>
      </p:sp>
      <p:grpSp>
        <p:nvGrpSpPr>
          <p:cNvPr id="2" name="Group 49"/>
          <p:cNvGrpSpPr/>
          <p:nvPr/>
        </p:nvGrpSpPr>
        <p:grpSpPr>
          <a:xfrm>
            <a:off x="2133600" y="1981200"/>
            <a:ext cx="5334000" cy="457200"/>
            <a:chOff x="609600" y="1981200"/>
            <a:chExt cx="5334000" cy="457200"/>
          </a:xfrm>
        </p:grpSpPr>
        <p:sp>
          <p:nvSpPr>
            <p:cNvPr id="5" name="Rectangle 4"/>
            <p:cNvSpPr/>
            <p:nvPr/>
          </p:nvSpPr>
          <p:spPr>
            <a:xfrm>
              <a:off x="609600" y="1981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43000" y="1981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676400" y="1981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209800" y="1981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743200" y="1981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76600" y="1981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18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10000" y="1981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22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43400" y="1981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31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76800" y="1981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10200" y="1981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50"/>
          <p:cNvGrpSpPr/>
          <p:nvPr/>
        </p:nvGrpSpPr>
        <p:grpSpPr>
          <a:xfrm>
            <a:off x="2133600" y="3429000"/>
            <a:ext cx="5334000" cy="685800"/>
            <a:chOff x="609600" y="2819400"/>
            <a:chExt cx="5334000" cy="685800"/>
          </a:xfrm>
        </p:grpSpPr>
        <p:sp>
          <p:nvSpPr>
            <p:cNvPr id="31" name="Rectangle 30"/>
            <p:cNvSpPr/>
            <p:nvPr/>
          </p:nvSpPr>
          <p:spPr>
            <a:xfrm>
              <a:off x="609600" y="30480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43000" y="30480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676400" y="30480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209800" y="30480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743200" y="30480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276600" y="30480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18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810000" y="30480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22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343400" y="30480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31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876800" y="30480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410200" y="30480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ircular Arrow 43"/>
            <p:cNvSpPr/>
            <p:nvPr/>
          </p:nvSpPr>
          <p:spPr>
            <a:xfrm>
              <a:off x="4724400" y="2819400"/>
              <a:ext cx="381000" cy="381000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Circular Arrow 44"/>
            <p:cNvSpPr/>
            <p:nvPr/>
          </p:nvSpPr>
          <p:spPr>
            <a:xfrm>
              <a:off x="4114800" y="2819400"/>
              <a:ext cx="381000" cy="381000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Circular Arrow 45"/>
            <p:cNvSpPr/>
            <p:nvPr/>
          </p:nvSpPr>
          <p:spPr>
            <a:xfrm>
              <a:off x="3581400" y="2819400"/>
              <a:ext cx="381000" cy="381000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Circular Arrow 46"/>
            <p:cNvSpPr/>
            <p:nvPr/>
          </p:nvSpPr>
          <p:spPr>
            <a:xfrm>
              <a:off x="3048000" y="2819400"/>
              <a:ext cx="381000" cy="381000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Circular Arrow 47"/>
            <p:cNvSpPr/>
            <p:nvPr/>
          </p:nvSpPr>
          <p:spPr>
            <a:xfrm>
              <a:off x="2514600" y="2819400"/>
              <a:ext cx="381000" cy="381000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Circular Arrow 48"/>
            <p:cNvSpPr/>
            <p:nvPr/>
          </p:nvSpPr>
          <p:spPr>
            <a:xfrm>
              <a:off x="1981200" y="2819400"/>
              <a:ext cx="381000" cy="381000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133600" y="2895600"/>
            <a:ext cx="3088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 number 1 into the array</a:t>
            </a:r>
          </a:p>
        </p:txBody>
      </p:sp>
      <p:sp>
        <p:nvSpPr>
          <p:cNvPr id="43" name="Circular Arrow 42"/>
          <p:cNvSpPr/>
          <p:nvPr/>
        </p:nvSpPr>
        <p:spPr>
          <a:xfrm>
            <a:off x="2971800" y="3429000"/>
            <a:ext cx="381000" cy="3810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Circular Arrow 49"/>
          <p:cNvSpPr/>
          <p:nvPr/>
        </p:nvSpPr>
        <p:spPr>
          <a:xfrm>
            <a:off x="2438400" y="3429000"/>
            <a:ext cx="381000" cy="3810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2133600" y="4876800"/>
            <a:ext cx="5334000" cy="457200"/>
            <a:chOff x="2133600" y="4876800"/>
            <a:chExt cx="5334000" cy="457200"/>
          </a:xfrm>
        </p:grpSpPr>
        <p:sp>
          <p:nvSpPr>
            <p:cNvPr id="15" name="Rectangle 14"/>
            <p:cNvSpPr/>
            <p:nvPr/>
          </p:nvSpPr>
          <p:spPr>
            <a:xfrm>
              <a:off x="2667000" y="48768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00400" y="48768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934200" y="48768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733800" y="48768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267200" y="48768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800600" y="48768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34000" y="48768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18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867400" y="48768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22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400800" y="48768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31</a:t>
              </a:r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133600" y="48768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54" name="Rectangle 53"/>
          <p:cNvSpPr/>
          <p:nvPr/>
        </p:nvSpPr>
        <p:spPr>
          <a:xfrm>
            <a:off x="914400" y="28956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an Element In the Middle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2133600" y="1981200"/>
            <a:ext cx="5334000" cy="457200"/>
            <a:chOff x="609600" y="1981200"/>
            <a:chExt cx="5334000" cy="457200"/>
          </a:xfrm>
        </p:grpSpPr>
        <p:sp>
          <p:nvSpPr>
            <p:cNvPr id="5" name="Rectangle 4"/>
            <p:cNvSpPr/>
            <p:nvPr/>
          </p:nvSpPr>
          <p:spPr>
            <a:xfrm>
              <a:off x="609600" y="1981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43000" y="1981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676400" y="1981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209800" y="1981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743200" y="1981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76600" y="1981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18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10000" y="1981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22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43400" y="1981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31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76800" y="1981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10200" y="1981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133600" y="4876800"/>
            <a:ext cx="5334000" cy="457200"/>
            <a:chOff x="533400" y="3810000"/>
            <a:chExt cx="5334000" cy="457200"/>
          </a:xfrm>
        </p:grpSpPr>
        <p:sp>
          <p:nvSpPr>
            <p:cNvPr id="15" name="Rectangle 14"/>
            <p:cNvSpPr/>
            <p:nvPr/>
          </p:nvSpPr>
          <p:spPr>
            <a:xfrm>
              <a:off x="533400" y="38100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66800" y="38100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600200" y="38100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334000" y="38100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33600" y="38100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667000" y="38100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00400" y="38100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733800" y="38100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18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67200" y="38100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22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800600" y="38100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31</a:t>
              </a:r>
              <a:endParaRPr lang="en-US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133600" y="3429000"/>
            <a:ext cx="5334000" cy="685800"/>
            <a:chOff x="609600" y="2819400"/>
            <a:chExt cx="5334000" cy="685800"/>
          </a:xfrm>
        </p:grpSpPr>
        <p:sp>
          <p:nvSpPr>
            <p:cNvPr id="31" name="Rectangle 30"/>
            <p:cNvSpPr/>
            <p:nvPr/>
          </p:nvSpPr>
          <p:spPr>
            <a:xfrm>
              <a:off x="609600" y="30480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43000" y="30480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676400" y="30480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209800" y="30480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743200" y="30480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276600" y="30480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18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810000" y="30480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22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343400" y="30480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31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876800" y="30480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410200" y="30480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ircular Arrow 43"/>
            <p:cNvSpPr/>
            <p:nvPr/>
          </p:nvSpPr>
          <p:spPr>
            <a:xfrm>
              <a:off x="4724400" y="2819400"/>
              <a:ext cx="381000" cy="381000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Circular Arrow 44"/>
            <p:cNvSpPr/>
            <p:nvPr/>
          </p:nvSpPr>
          <p:spPr>
            <a:xfrm>
              <a:off x="4114800" y="2819400"/>
              <a:ext cx="381000" cy="381000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Circular Arrow 45"/>
            <p:cNvSpPr/>
            <p:nvPr/>
          </p:nvSpPr>
          <p:spPr>
            <a:xfrm>
              <a:off x="3581400" y="2819400"/>
              <a:ext cx="381000" cy="381000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Circular Arrow 46"/>
            <p:cNvSpPr/>
            <p:nvPr/>
          </p:nvSpPr>
          <p:spPr>
            <a:xfrm>
              <a:off x="3048000" y="2819400"/>
              <a:ext cx="381000" cy="381000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Circular Arrow 47"/>
            <p:cNvSpPr/>
            <p:nvPr/>
          </p:nvSpPr>
          <p:spPr>
            <a:xfrm>
              <a:off x="2514600" y="2819400"/>
              <a:ext cx="381000" cy="381000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Circular Arrow 48"/>
            <p:cNvSpPr/>
            <p:nvPr/>
          </p:nvSpPr>
          <p:spPr>
            <a:xfrm>
              <a:off x="1981200" y="2819400"/>
              <a:ext cx="381000" cy="381000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133600" y="2895600"/>
            <a:ext cx="3088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 number 5 into the array: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33400" y="28956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an Element at the End</a:t>
            </a:r>
            <a:endParaRPr lang="en-US" dirty="0"/>
          </a:p>
        </p:txBody>
      </p:sp>
      <p:grpSp>
        <p:nvGrpSpPr>
          <p:cNvPr id="3" name="Group 51"/>
          <p:cNvGrpSpPr/>
          <p:nvPr/>
        </p:nvGrpSpPr>
        <p:grpSpPr>
          <a:xfrm>
            <a:off x="2133600" y="2209800"/>
            <a:ext cx="5334000" cy="457200"/>
            <a:chOff x="533400" y="3810000"/>
            <a:chExt cx="5334000" cy="457200"/>
          </a:xfrm>
        </p:grpSpPr>
        <p:sp>
          <p:nvSpPr>
            <p:cNvPr id="15" name="Rectangle 14"/>
            <p:cNvSpPr/>
            <p:nvPr/>
          </p:nvSpPr>
          <p:spPr>
            <a:xfrm>
              <a:off x="533400" y="38100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66800" y="38100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600200" y="38100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334000" y="38100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33600" y="38100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667000" y="38100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00400" y="38100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733800" y="38100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18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67200" y="38100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22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800600" y="38100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31</a:t>
              </a:r>
              <a:endParaRPr lang="en-US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133600" y="1676400"/>
            <a:ext cx="320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 number 45 into the array:</a:t>
            </a:r>
          </a:p>
        </p:txBody>
      </p:sp>
      <p:grpSp>
        <p:nvGrpSpPr>
          <p:cNvPr id="43" name="Group 51"/>
          <p:cNvGrpSpPr/>
          <p:nvPr/>
        </p:nvGrpSpPr>
        <p:grpSpPr>
          <a:xfrm>
            <a:off x="2133600" y="3429000"/>
            <a:ext cx="5334000" cy="457200"/>
            <a:chOff x="533400" y="3810000"/>
            <a:chExt cx="5334000" cy="457200"/>
          </a:xfrm>
        </p:grpSpPr>
        <p:sp>
          <p:nvSpPr>
            <p:cNvPr id="50" name="Rectangle 49"/>
            <p:cNvSpPr/>
            <p:nvPr/>
          </p:nvSpPr>
          <p:spPr>
            <a:xfrm>
              <a:off x="533400" y="38100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66800" y="38100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600200" y="38100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334000" y="38100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45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133600" y="38100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667000" y="38100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200400" y="38100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733800" y="38100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18</a:t>
              </a:r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267200" y="38100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22</a:t>
              </a:r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800600" y="38100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31</a:t>
              </a:r>
              <a:endParaRPr lang="en-US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1143000" y="16764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Inserting an Element Anywhere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057400" y="685800"/>
            <a:ext cx="3192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 number 14 into the array:</a:t>
            </a:r>
          </a:p>
        </p:txBody>
      </p:sp>
      <p:grpSp>
        <p:nvGrpSpPr>
          <p:cNvPr id="3" name="Group 51"/>
          <p:cNvGrpSpPr/>
          <p:nvPr/>
        </p:nvGrpSpPr>
        <p:grpSpPr>
          <a:xfrm>
            <a:off x="2057400" y="1066800"/>
            <a:ext cx="5334000" cy="457200"/>
            <a:chOff x="533400" y="3810000"/>
            <a:chExt cx="5334000" cy="457200"/>
          </a:xfrm>
        </p:grpSpPr>
        <p:sp>
          <p:nvSpPr>
            <p:cNvPr id="50" name="Rectangle 49"/>
            <p:cNvSpPr/>
            <p:nvPr/>
          </p:nvSpPr>
          <p:spPr>
            <a:xfrm>
              <a:off x="533400" y="38100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66800" y="38100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600200" y="38100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334000" y="38100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45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133600" y="38100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667000" y="38100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200400" y="38100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733800" y="38100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18</a:t>
              </a:r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267200" y="38100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22</a:t>
              </a:r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800600" y="38100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31</a:t>
              </a:r>
              <a:endParaRPr lang="en-US" dirty="0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304800" y="22098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838200" y="22098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371600" y="22098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105400" y="22098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905000" y="22098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438400" y="22098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971800" y="22098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505200" y="22098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038600" y="22098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572000" y="22098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7772400" y="22098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638800" y="22098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172200" y="22098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705600" y="22098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7239000" y="22098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981200" y="1752600"/>
            <a:ext cx="2766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Allocate a new, bigger array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05800" y="22098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51"/>
          <p:cNvGrpSpPr/>
          <p:nvPr/>
        </p:nvGrpSpPr>
        <p:grpSpPr>
          <a:xfrm>
            <a:off x="304800" y="3429000"/>
            <a:ext cx="5334000" cy="457200"/>
            <a:chOff x="533400" y="3810000"/>
            <a:chExt cx="5334000" cy="457200"/>
          </a:xfrm>
        </p:grpSpPr>
        <p:sp>
          <p:nvSpPr>
            <p:cNvPr id="62" name="Rectangle 61"/>
            <p:cNvSpPr/>
            <p:nvPr/>
          </p:nvSpPr>
          <p:spPr>
            <a:xfrm>
              <a:off x="533400" y="38100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066800" y="38100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600200" y="38100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334000" y="38100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45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133600" y="38100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667000" y="38100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200400" y="38100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733800" y="38100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18</a:t>
              </a:r>
              <a:endParaRPr lang="en-US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267200" y="38100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22</a:t>
              </a:r>
              <a:endParaRPr lang="en-US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800600" y="38100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31</a:t>
              </a:r>
              <a:endParaRPr lang="en-US" dirty="0"/>
            </a:p>
          </p:txBody>
        </p:sp>
      </p:grpSp>
      <p:sp>
        <p:nvSpPr>
          <p:cNvPr id="73" name="Rectangle 72"/>
          <p:cNvSpPr/>
          <p:nvPr/>
        </p:nvSpPr>
        <p:spPr>
          <a:xfrm>
            <a:off x="304800" y="43434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838200" y="43434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4572000" y="43434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1371600" y="43434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905000" y="43434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2438400" y="43434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2971800" y="43434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3505200" y="43434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4038600" y="43434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7239000" y="43434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5105400" y="43434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45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5638800" y="43434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6172200" y="43434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6705600" y="43434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7772400" y="43434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685800" y="2895600"/>
            <a:ext cx="547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 copy the contents of the old array to the new array</a:t>
            </a:r>
            <a:endParaRPr lang="en-US" dirty="0"/>
          </a:p>
        </p:txBody>
      </p:sp>
      <p:sp>
        <p:nvSpPr>
          <p:cNvPr id="89" name="Down Arrow 88"/>
          <p:cNvSpPr/>
          <p:nvPr/>
        </p:nvSpPr>
        <p:spPr>
          <a:xfrm>
            <a:off x="457200" y="3962400"/>
            <a:ext cx="76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Down Arrow 89"/>
          <p:cNvSpPr/>
          <p:nvPr/>
        </p:nvSpPr>
        <p:spPr>
          <a:xfrm>
            <a:off x="1066800" y="3962400"/>
            <a:ext cx="76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Down Arrow 90"/>
          <p:cNvSpPr/>
          <p:nvPr/>
        </p:nvSpPr>
        <p:spPr>
          <a:xfrm>
            <a:off x="1600200" y="3962400"/>
            <a:ext cx="76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Down Arrow 91"/>
          <p:cNvSpPr/>
          <p:nvPr/>
        </p:nvSpPr>
        <p:spPr>
          <a:xfrm>
            <a:off x="2133600" y="3962400"/>
            <a:ext cx="76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Down Arrow 92"/>
          <p:cNvSpPr/>
          <p:nvPr/>
        </p:nvSpPr>
        <p:spPr>
          <a:xfrm>
            <a:off x="2667000" y="3962400"/>
            <a:ext cx="76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Down Arrow 93"/>
          <p:cNvSpPr/>
          <p:nvPr/>
        </p:nvSpPr>
        <p:spPr>
          <a:xfrm>
            <a:off x="3124200" y="3962400"/>
            <a:ext cx="76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Down Arrow 94"/>
          <p:cNvSpPr/>
          <p:nvPr/>
        </p:nvSpPr>
        <p:spPr>
          <a:xfrm>
            <a:off x="3733800" y="3962400"/>
            <a:ext cx="76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Down Arrow 95"/>
          <p:cNvSpPr/>
          <p:nvPr/>
        </p:nvSpPr>
        <p:spPr>
          <a:xfrm>
            <a:off x="4267200" y="3962400"/>
            <a:ext cx="76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Down Arrow 96"/>
          <p:cNvSpPr/>
          <p:nvPr/>
        </p:nvSpPr>
        <p:spPr>
          <a:xfrm>
            <a:off x="4800600" y="3962400"/>
            <a:ext cx="76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Down Arrow 97"/>
          <p:cNvSpPr/>
          <p:nvPr/>
        </p:nvSpPr>
        <p:spPr>
          <a:xfrm>
            <a:off x="5334000" y="3962400"/>
            <a:ext cx="76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81000" y="51816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914400" y="51816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4648200" y="51816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1447800" y="51816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1981200" y="51816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2514600" y="51816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3048000" y="51816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3581400" y="51816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4114800" y="51816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7239000" y="51816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5105400" y="51816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45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5638800" y="51816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>
            <a:off x="6172200" y="51816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6705600" y="51816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7772400" y="51816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Circular Arrow 115"/>
          <p:cNvSpPr/>
          <p:nvPr/>
        </p:nvSpPr>
        <p:spPr>
          <a:xfrm>
            <a:off x="5486400" y="4953000"/>
            <a:ext cx="381000" cy="3810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7" name="Circular Arrow 116"/>
          <p:cNvSpPr/>
          <p:nvPr/>
        </p:nvSpPr>
        <p:spPr>
          <a:xfrm>
            <a:off x="4876800" y="4953000"/>
            <a:ext cx="381000" cy="3810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Circular Arrow 117"/>
          <p:cNvSpPr/>
          <p:nvPr/>
        </p:nvSpPr>
        <p:spPr>
          <a:xfrm>
            <a:off x="4343400" y="4953000"/>
            <a:ext cx="381000" cy="3810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9" name="Circular Arrow 118"/>
          <p:cNvSpPr/>
          <p:nvPr/>
        </p:nvSpPr>
        <p:spPr>
          <a:xfrm>
            <a:off x="3810000" y="4953000"/>
            <a:ext cx="381000" cy="3810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762000" y="6858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39" name="Rectangle 138"/>
          <p:cNvSpPr/>
          <p:nvPr/>
        </p:nvSpPr>
        <p:spPr>
          <a:xfrm>
            <a:off x="381000" y="59436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914400" y="59436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41" name="Rectangle 140"/>
          <p:cNvSpPr/>
          <p:nvPr/>
        </p:nvSpPr>
        <p:spPr>
          <a:xfrm>
            <a:off x="4648200" y="59436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142" name="Rectangle 141"/>
          <p:cNvSpPr/>
          <p:nvPr/>
        </p:nvSpPr>
        <p:spPr>
          <a:xfrm>
            <a:off x="1447800" y="59436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43" name="Rectangle 142"/>
          <p:cNvSpPr/>
          <p:nvPr/>
        </p:nvSpPr>
        <p:spPr>
          <a:xfrm>
            <a:off x="1981200" y="59436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44" name="Rectangle 143"/>
          <p:cNvSpPr/>
          <p:nvPr/>
        </p:nvSpPr>
        <p:spPr>
          <a:xfrm>
            <a:off x="2514600" y="59436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45" name="Rectangle 144"/>
          <p:cNvSpPr/>
          <p:nvPr/>
        </p:nvSpPr>
        <p:spPr>
          <a:xfrm>
            <a:off x="3048000" y="59436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46" name="Rectangle 145"/>
          <p:cNvSpPr/>
          <p:nvPr/>
        </p:nvSpPr>
        <p:spPr>
          <a:xfrm>
            <a:off x="3581400" y="59436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47" name="Rectangle 146"/>
          <p:cNvSpPr/>
          <p:nvPr/>
        </p:nvSpPr>
        <p:spPr>
          <a:xfrm>
            <a:off x="4114800" y="59436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148" name="Rectangle 147"/>
          <p:cNvSpPr/>
          <p:nvPr/>
        </p:nvSpPr>
        <p:spPr>
          <a:xfrm>
            <a:off x="7239000" y="59436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Rectangle 148"/>
          <p:cNvSpPr/>
          <p:nvPr/>
        </p:nvSpPr>
        <p:spPr>
          <a:xfrm>
            <a:off x="5105400" y="59436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150" name="Rectangle 149"/>
          <p:cNvSpPr/>
          <p:nvPr/>
        </p:nvSpPr>
        <p:spPr>
          <a:xfrm>
            <a:off x="5638800" y="59436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45</a:t>
            </a:r>
            <a:endParaRPr lang="en-US" dirty="0"/>
          </a:p>
        </p:txBody>
      </p:sp>
      <p:sp>
        <p:nvSpPr>
          <p:cNvPr id="151" name="Rectangle 150"/>
          <p:cNvSpPr/>
          <p:nvPr/>
        </p:nvSpPr>
        <p:spPr>
          <a:xfrm>
            <a:off x="6172200" y="59436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 151"/>
          <p:cNvSpPr/>
          <p:nvPr/>
        </p:nvSpPr>
        <p:spPr>
          <a:xfrm>
            <a:off x="6705600" y="59436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 152"/>
          <p:cNvSpPr/>
          <p:nvPr/>
        </p:nvSpPr>
        <p:spPr>
          <a:xfrm>
            <a:off x="7772400" y="59436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4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4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5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 animBg="1"/>
      <p:bldP spid="73" grpId="0" animBg="1"/>
      <p:bldP spid="74" grpId="0" animBg="1"/>
      <p:bldP spid="75" grpId="0" animBg="1"/>
      <p:bldP spid="75" grpId="1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6" grpId="0" animBg="1"/>
      <p:bldP spid="117" grpId="0" animBg="1"/>
      <p:bldP spid="118" grpId="0" animBg="1"/>
      <p:bldP spid="119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to the old array?</a:t>
            </a:r>
          </a:p>
          <a:p>
            <a:r>
              <a:rPr lang="en-US" dirty="0" smtClean="0"/>
              <a:t>Time needed to execute all of the operations?</a:t>
            </a:r>
          </a:p>
          <a:p>
            <a:r>
              <a:rPr lang="en-US" dirty="0" smtClean="0"/>
              <a:t>Is there a better way?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0400" y="10668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200400" y="1524000"/>
            <a:ext cx="838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" y="1143000"/>
            <a:ext cx="207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Consists of “nodes”: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143000" y="3733800"/>
            <a:ext cx="838200" cy="914400"/>
            <a:chOff x="1143000" y="4419600"/>
            <a:chExt cx="838200" cy="914400"/>
          </a:xfrm>
        </p:grpSpPr>
        <p:sp>
          <p:nvSpPr>
            <p:cNvPr id="24" name="Rectangle 23"/>
            <p:cNvSpPr/>
            <p:nvPr/>
          </p:nvSpPr>
          <p:spPr>
            <a:xfrm>
              <a:off x="1143000" y="4419600"/>
              <a:ext cx="838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143000" y="4876800"/>
              <a:ext cx="8382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705100" y="3733800"/>
            <a:ext cx="838200" cy="914400"/>
            <a:chOff x="1143000" y="4419600"/>
            <a:chExt cx="838200" cy="914400"/>
          </a:xfrm>
        </p:grpSpPr>
        <p:sp>
          <p:nvSpPr>
            <p:cNvPr id="37" name="Rectangle 36"/>
            <p:cNvSpPr/>
            <p:nvPr/>
          </p:nvSpPr>
          <p:spPr>
            <a:xfrm>
              <a:off x="1143000" y="4419600"/>
              <a:ext cx="838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143000" y="4876800"/>
              <a:ext cx="8382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267200" y="3733800"/>
            <a:ext cx="838200" cy="914400"/>
            <a:chOff x="1143000" y="4419600"/>
            <a:chExt cx="838200" cy="914400"/>
          </a:xfrm>
        </p:grpSpPr>
        <p:sp>
          <p:nvSpPr>
            <p:cNvPr id="40" name="Rectangle 39"/>
            <p:cNvSpPr/>
            <p:nvPr/>
          </p:nvSpPr>
          <p:spPr>
            <a:xfrm>
              <a:off x="1143000" y="4419600"/>
              <a:ext cx="838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143000" y="4876800"/>
              <a:ext cx="8382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829300" y="3733800"/>
            <a:ext cx="838200" cy="914400"/>
            <a:chOff x="1143000" y="4419600"/>
            <a:chExt cx="838200" cy="914400"/>
          </a:xfrm>
        </p:grpSpPr>
        <p:sp>
          <p:nvSpPr>
            <p:cNvPr id="43" name="Rectangle 42"/>
            <p:cNvSpPr/>
            <p:nvPr/>
          </p:nvSpPr>
          <p:spPr>
            <a:xfrm>
              <a:off x="1143000" y="4419600"/>
              <a:ext cx="838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143000" y="4876800"/>
              <a:ext cx="8382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391400" y="3733800"/>
            <a:ext cx="838200" cy="914400"/>
            <a:chOff x="1143000" y="4419600"/>
            <a:chExt cx="838200" cy="914400"/>
          </a:xfrm>
        </p:grpSpPr>
        <p:sp>
          <p:nvSpPr>
            <p:cNvPr id="46" name="Rectangle 45"/>
            <p:cNvSpPr/>
            <p:nvPr/>
          </p:nvSpPr>
          <p:spPr>
            <a:xfrm>
              <a:off x="1143000" y="4419600"/>
              <a:ext cx="838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143000" y="4876800"/>
              <a:ext cx="8382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Next</a:t>
              </a:r>
              <a:endParaRPr lang="en-US" b="1" dirty="0"/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V="1">
            <a:off x="1981200" y="3962400"/>
            <a:ext cx="7239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543300" y="3962400"/>
            <a:ext cx="7239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105400" y="3962400"/>
            <a:ext cx="7239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6667500" y="3962400"/>
            <a:ext cx="7239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85800" y="2133600"/>
            <a:ext cx="7039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overall list is built by connecting the nodes together by their pointers.</a:t>
            </a:r>
            <a:endParaRPr lang="en-US" dirty="0"/>
          </a:p>
        </p:txBody>
      </p:sp>
      <p:cxnSp>
        <p:nvCxnSpPr>
          <p:cNvPr id="59" name="Shape 58"/>
          <p:cNvCxnSpPr/>
          <p:nvPr/>
        </p:nvCxnSpPr>
        <p:spPr>
          <a:xfrm>
            <a:off x="8229600" y="4419600"/>
            <a:ext cx="304800" cy="533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202752" y="49530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NULL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76200" y="3124200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Start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685800" y="5181600"/>
            <a:ext cx="82289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This linked list has five nodes in it, each with a link to the next node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The last node has a link to the special value NULL to signify the last link in the chain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Also, another special pointer, called Start is present and it points to the beginning of </a:t>
            </a:r>
          </a:p>
          <a:p>
            <a:r>
              <a:rPr lang="en-US" dirty="0" smtClean="0"/>
              <a:t>   the list so that we can keep track of it.</a:t>
            </a:r>
          </a:p>
          <a:p>
            <a:endParaRPr lang="en-US" dirty="0"/>
          </a:p>
        </p:txBody>
      </p:sp>
      <p:cxnSp>
        <p:nvCxnSpPr>
          <p:cNvPr id="72" name="Shape 71"/>
          <p:cNvCxnSpPr>
            <a:stCxn id="61" idx="3"/>
            <a:endCxn id="24" idx="0"/>
          </p:cNvCxnSpPr>
          <p:nvPr/>
        </p:nvCxnSpPr>
        <p:spPr>
          <a:xfrm>
            <a:off x="723493" y="3308866"/>
            <a:ext cx="838607" cy="4249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5400000">
            <a:off x="-342900" y="3924300"/>
            <a:ext cx="23622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52400" y="3124200"/>
            <a:ext cx="83820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52400" y="2743200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Stack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14400" y="27432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Heap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20" grpId="0" animBg="1"/>
      <p:bldP spid="23" grpId="0"/>
      <p:bldP spid="57" grpId="0"/>
      <p:bldP spid="60" grpId="0"/>
      <p:bldP spid="61" grpId="0"/>
      <p:bldP spid="65" grpId="0"/>
      <p:bldP spid="77" grpId="0"/>
      <p:bldP spid="7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Linked Lists vs. Arrays and Vectors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2819400"/>
          </a:xfrm>
        </p:spPr>
        <p:txBody>
          <a:bodyPr/>
          <a:lstStyle/>
          <a:p>
            <a:r>
              <a:rPr lang="en-US" smtClean="0"/>
              <a:t>Linked lists can grow and shrink as needed, unlike arrays, which have a fixed size</a:t>
            </a:r>
          </a:p>
          <a:p>
            <a:pPr>
              <a:spcBef>
                <a:spcPct val="50000"/>
              </a:spcBef>
            </a:pPr>
            <a:r>
              <a:rPr lang="en-US" smtClean="0"/>
              <a:t>Linked lists can insert a node between other nodes easily</a:t>
            </a: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306388" y="4419600"/>
            <a:ext cx="7802562" cy="1524000"/>
            <a:chOff x="193" y="3024"/>
            <a:chExt cx="4915" cy="960"/>
          </a:xfrm>
        </p:grpSpPr>
        <p:sp>
          <p:nvSpPr>
            <p:cNvPr id="7173" name="Rectangle 4"/>
            <p:cNvSpPr>
              <a:spLocks noChangeArrowheads="1"/>
            </p:cNvSpPr>
            <p:nvPr/>
          </p:nvSpPr>
          <p:spPr bwMode="auto">
            <a:xfrm>
              <a:off x="336" y="3024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4" name="Rectangle 5"/>
            <p:cNvSpPr>
              <a:spLocks noChangeArrowheads="1"/>
            </p:cNvSpPr>
            <p:nvPr/>
          </p:nvSpPr>
          <p:spPr bwMode="auto">
            <a:xfrm>
              <a:off x="1056" y="3024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5" name="Rectangle 6"/>
            <p:cNvSpPr>
              <a:spLocks noChangeArrowheads="1"/>
            </p:cNvSpPr>
            <p:nvPr/>
          </p:nvSpPr>
          <p:spPr bwMode="auto">
            <a:xfrm>
              <a:off x="2160" y="3024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6" name="Rectangle 7"/>
            <p:cNvSpPr>
              <a:spLocks noChangeArrowheads="1"/>
            </p:cNvSpPr>
            <p:nvPr/>
          </p:nvSpPr>
          <p:spPr bwMode="auto">
            <a:xfrm>
              <a:off x="3408" y="3024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7" name="Rectangle 8"/>
            <p:cNvSpPr>
              <a:spLocks noChangeArrowheads="1"/>
            </p:cNvSpPr>
            <p:nvPr/>
          </p:nvSpPr>
          <p:spPr bwMode="auto">
            <a:xfrm>
              <a:off x="1536" y="3024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8" name="Rectangle 9"/>
            <p:cNvSpPr>
              <a:spLocks noChangeArrowheads="1"/>
            </p:cNvSpPr>
            <p:nvPr/>
          </p:nvSpPr>
          <p:spPr bwMode="auto">
            <a:xfrm>
              <a:off x="2640" y="3024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9" name="Rectangle 10"/>
            <p:cNvSpPr>
              <a:spLocks noChangeArrowheads="1"/>
            </p:cNvSpPr>
            <p:nvPr/>
          </p:nvSpPr>
          <p:spPr bwMode="auto">
            <a:xfrm>
              <a:off x="3888" y="3024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Line 11"/>
            <p:cNvSpPr>
              <a:spLocks noChangeShapeType="1"/>
            </p:cNvSpPr>
            <p:nvPr/>
          </p:nvSpPr>
          <p:spPr bwMode="auto">
            <a:xfrm>
              <a:off x="528" y="321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1" name="Line 12"/>
            <p:cNvSpPr>
              <a:spLocks noChangeShapeType="1"/>
            </p:cNvSpPr>
            <p:nvPr/>
          </p:nvSpPr>
          <p:spPr bwMode="auto">
            <a:xfrm>
              <a:off x="1680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2" name="Line 13"/>
            <p:cNvSpPr>
              <a:spLocks noChangeShapeType="1"/>
            </p:cNvSpPr>
            <p:nvPr/>
          </p:nvSpPr>
          <p:spPr bwMode="auto">
            <a:xfrm>
              <a:off x="4032" y="321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Text Box 14"/>
            <p:cNvSpPr txBox="1">
              <a:spLocks noChangeArrowheads="1"/>
            </p:cNvSpPr>
            <p:nvPr/>
          </p:nvSpPr>
          <p:spPr bwMode="auto">
            <a:xfrm>
              <a:off x="4608" y="3044"/>
              <a:ext cx="500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10000"/>
                </a:spcBef>
              </a:pPr>
              <a:r>
                <a:rPr lang="en-US" sz="20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7184" name="Text Box 15"/>
            <p:cNvSpPr txBox="1">
              <a:spLocks noChangeArrowheads="1"/>
            </p:cNvSpPr>
            <p:nvPr/>
          </p:nvSpPr>
          <p:spPr bwMode="auto">
            <a:xfrm>
              <a:off x="193" y="3456"/>
              <a:ext cx="543" cy="4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/>
                <a:t>list</a:t>
              </a:r>
            </a:p>
            <a:p>
              <a:pPr algn="ctr">
                <a:lnSpc>
                  <a:spcPct val="80000"/>
                </a:lnSpc>
              </a:pPr>
              <a:r>
                <a:rPr lang="en-US"/>
                <a:t>head</a:t>
              </a:r>
            </a:p>
          </p:txBody>
        </p:sp>
        <p:sp>
          <p:nvSpPr>
            <p:cNvPr id="7185" name="Rectangle 16"/>
            <p:cNvSpPr>
              <a:spLocks noChangeArrowheads="1"/>
            </p:cNvSpPr>
            <p:nvPr/>
          </p:nvSpPr>
          <p:spPr bwMode="auto">
            <a:xfrm>
              <a:off x="2784" y="3648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6" name="Rectangle 17"/>
            <p:cNvSpPr>
              <a:spLocks noChangeArrowheads="1"/>
            </p:cNvSpPr>
            <p:nvPr/>
          </p:nvSpPr>
          <p:spPr bwMode="auto">
            <a:xfrm>
              <a:off x="3264" y="3648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7" name="Line 18"/>
            <p:cNvSpPr>
              <a:spLocks noChangeShapeType="1"/>
            </p:cNvSpPr>
            <p:nvPr/>
          </p:nvSpPr>
          <p:spPr bwMode="auto">
            <a:xfrm>
              <a:off x="2736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" name="Line 19"/>
            <p:cNvSpPr>
              <a:spLocks noChangeShapeType="1"/>
            </p:cNvSpPr>
            <p:nvPr/>
          </p:nvSpPr>
          <p:spPr bwMode="auto">
            <a:xfrm>
              <a:off x="3024" y="32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" name="Line 20"/>
            <p:cNvSpPr>
              <a:spLocks noChangeShapeType="1"/>
            </p:cNvSpPr>
            <p:nvPr/>
          </p:nvSpPr>
          <p:spPr bwMode="auto">
            <a:xfrm flipH="1">
              <a:off x="2544" y="34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0" name="Line 21"/>
            <p:cNvSpPr>
              <a:spLocks noChangeShapeType="1"/>
            </p:cNvSpPr>
            <p:nvPr/>
          </p:nvSpPr>
          <p:spPr bwMode="auto">
            <a:xfrm>
              <a:off x="2544" y="345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1" name="Line 22"/>
            <p:cNvSpPr>
              <a:spLocks noChangeShapeType="1"/>
            </p:cNvSpPr>
            <p:nvPr/>
          </p:nvSpPr>
          <p:spPr bwMode="auto">
            <a:xfrm flipV="1">
              <a:off x="2544" y="38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2" name="Line 23"/>
            <p:cNvSpPr>
              <a:spLocks noChangeShapeType="1"/>
            </p:cNvSpPr>
            <p:nvPr/>
          </p:nvSpPr>
          <p:spPr bwMode="auto">
            <a:xfrm>
              <a:off x="3408" y="38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3" name="Line 24"/>
            <p:cNvSpPr>
              <a:spLocks noChangeShapeType="1"/>
            </p:cNvSpPr>
            <p:nvPr/>
          </p:nvSpPr>
          <p:spPr bwMode="auto">
            <a:xfrm flipV="1">
              <a:off x="3600" y="355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4" name="Line 25"/>
            <p:cNvSpPr>
              <a:spLocks noChangeShapeType="1"/>
            </p:cNvSpPr>
            <p:nvPr/>
          </p:nvSpPr>
          <p:spPr bwMode="auto">
            <a:xfrm flipH="1">
              <a:off x="3216" y="355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5" name="Line 26"/>
            <p:cNvSpPr>
              <a:spLocks noChangeShapeType="1"/>
            </p:cNvSpPr>
            <p:nvPr/>
          </p:nvSpPr>
          <p:spPr bwMode="auto">
            <a:xfrm flipV="1">
              <a:off x="3216" y="32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6" name="Line 27"/>
            <p:cNvSpPr>
              <a:spLocks noChangeShapeType="1"/>
            </p:cNvSpPr>
            <p:nvPr/>
          </p:nvSpPr>
          <p:spPr bwMode="auto">
            <a:xfrm>
              <a:off x="3216" y="32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2285</TotalTime>
  <Words>904</Words>
  <Application>Microsoft Office PowerPoint</Application>
  <PresentationFormat>On-screen Show (4:3)</PresentationFormat>
  <Paragraphs>352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Courier</vt:lpstr>
      <vt:lpstr>Courier New</vt:lpstr>
      <vt:lpstr>Office Theme</vt:lpstr>
      <vt:lpstr>Linked Lists</vt:lpstr>
      <vt:lpstr>Arrays vs. Linked Lists</vt:lpstr>
      <vt:lpstr>Inserting an Element at Beginning</vt:lpstr>
      <vt:lpstr>Inserting an Element In the Middle</vt:lpstr>
      <vt:lpstr>Inserting an Element at the End</vt:lpstr>
      <vt:lpstr>Inserting an Element Anywhere</vt:lpstr>
      <vt:lpstr>Questions</vt:lpstr>
      <vt:lpstr>Linked Lists</vt:lpstr>
      <vt:lpstr>Linked Lists vs. Arrays and Vectors</vt:lpstr>
      <vt:lpstr>Data Structures for a Linked List</vt:lpstr>
      <vt:lpstr>Linked Lists with Structures</vt:lpstr>
      <vt:lpstr>Adding a Node</vt:lpstr>
      <vt:lpstr>Adding a Node (contd.)</vt:lpstr>
      <vt:lpstr>Adding a Node (cont)</vt:lpstr>
      <vt:lpstr>Adding a Node (cont.)</vt:lpstr>
      <vt:lpstr>What to do with the Pointers</vt:lpstr>
      <vt:lpstr>What to do with the Pointers</vt:lpstr>
      <vt:lpstr>What to do with the Pointers</vt:lpstr>
      <vt:lpstr>What to do with the Pointers</vt:lpstr>
      <vt:lpstr>What to do with the Pointers</vt:lpstr>
      <vt:lpstr>What to do with the Pointers</vt:lpstr>
      <vt:lpstr>What to do with the Pointers</vt:lpstr>
      <vt:lpstr>What to do with the Pointers</vt:lpstr>
      <vt:lpstr>What to do with the Pointers</vt:lpstr>
      <vt:lpstr>What to do with the Pointers</vt:lpstr>
      <vt:lpstr>Linked List Operations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Lists</dc:title>
  <dc:creator>Ado</dc:creator>
  <cp:lastModifiedBy>Adnan Zejnilovic</cp:lastModifiedBy>
  <cp:revision>23</cp:revision>
  <dcterms:created xsi:type="dcterms:W3CDTF">2011-02-07T07:07:37Z</dcterms:created>
  <dcterms:modified xsi:type="dcterms:W3CDTF">2015-04-03T21:58:29Z</dcterms:modified>
</cp:coreProperties>
</file>