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a1ba6c4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a1ba6c4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5f44a0c8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5f44a0c8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5f44a0c8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5f44a0c8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5f44a0c8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5f44a0c8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8b23c85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8b23c85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88fc2de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88fc2de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Overleaf </a:t>
            </a:r>
            <a:r>
              <a:rPr lang="en"/>
              <a:t>早開始學早享受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現在 Typora 要錢，可以 google 搜尋 typora alternative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5f44a0c8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5f44a0c8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5f44a0c8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5f44a0c8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5f44a0c8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5f44a0c8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5f44a0c8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5f44a0c8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3f9d0ca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3f9d0ca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3027a2c8096ae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3027a2c8096ae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-d xxx.zip __MACOSX/\* \*/.DS_Store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5f44a0c8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5f44a0c8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5f44a0c8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5f44a0c8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pwntools.com/en/latest/intro.html#making-connection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python-requests.org/en/latest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CSIE 7190 Cryptography and Network Security, Spring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lang="en" sz="1500">
                <a:solidFill>
                  <a:srgbClr val="1D1C1D"/>
                </a:solidFill>
              </a:rPr>
              <a:t>Multi-prime RSA - 周楷翔</a:t>
            </a:r>
            <a:endParaRPr sz="1500">
              <a:solidFill>
                <a:srgbClr val="1D1C1D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lang="en" sz="1500">
                <a:solidFill>
                  <a:srgbClr val="1D1C1D"/>
                </a:solidFill>
              </a:rPr>
              <a:t>Fun With Semantic Security - 蔡奇夆</a:t>
            </a:r>
            <a:endParaRPr sz="1500">
              <a:solidFill>
                <a:srgbClr val="1D1C1D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lang="en" sz="1500">
                <a:solidFill>
                  <a:srgbClr val="1D1C1D"/>
                </a:solidFill>
              </a:rPr>
              <a:t>Simple Crypto - 林郁敏</a:t>
            </a:r>
            <a:endParaRPr sz="1500">
              <a:solidFill>
                <a:srgbClr val="1D1C1D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lang="en" sz="1500">
                <a:solidFill>
                  <a:srgbClr val="1D1C1D"/>
                </a:solidFill>
              </a:rPr>
              <a:t>ElGamal Cryptosystem - 李安傑</a:t>
            </a:r>
            <a:endParaRPr sz="1500">
              <a:solidFill>
                <a:srgbClr val="1D1C1D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lang="en" sz="1500">
                <a:solidFill>
                  <a:srgbClr val="1D1C1D"/>
                </a:solidFill>
              </a:rPr>
              <a:t>Bank - 陳正康</a:t>
            </a:r>
            <a:endParaRPr sz="1500">
              <a:solidFill>
                <a:srgbClr val="1D1C1D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lang="en" sz="1500">
                <a:solidFill>
                  <a:srgbClr val="1D1C1D"/>
                </a:solidFill>
              </a:rPr>
              <a:t>Clandestine Operation - 林郁敏</a:t>
            </a:r>
            <a:endParaRPr sz="1500">
              <a:solidFill>
                <a:srgbClr val="1D1C1D"/>
              </a:solidFill>
            </a:endParaRPr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TAs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Tools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command -- nc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Consolas"/>
              <a:buChar char="●"/>
            </a:pPr>
            <a:r>
              <a:rPr lang="en" sz="1800">
                <a:solidFill>
                  <a:srgbClr val="737373"/>
                </a:solidFill>
                <a:latin typeface="Consolas"/>
                <a:ea typeface="Consolas"/>
                <a:cs typeface="Consolas"/>
                <a:sym typeface="Consolas"/>
              </a:rPr>
              <a:t>$ nc [server-ip] [port]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Pwntools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5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Try it out by yourself in Python shell!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from pwn import *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 = remote(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'cns.csie.org'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44398)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r.recvuntil('[?] ')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txt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r.recvline()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rint(txt)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r.sendlineafter(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'&gt;&gt;&gt; 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'10')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r.interactive()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5722250" y="2129875"/>
            <a:ext cx="26058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Installation: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pip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install pwntools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Reference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Requests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5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import requests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cookies_dict = {"my_cookie": "cookie_value"}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response = requests.get("http://example.org/", cookies=cookies_dict)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response.text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5812350" y="780525"/>
            <a:ext cx="2605800" cy="14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Installation: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pip install requests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Reference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Write Math Equations With LaTeX</a:t>
            </a:r>
            <a:endParaRPr sz="2540"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Overleaf (recommended)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Typora (recommended before 2022)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HackMD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737373"/>
                </a:solidFill>
              </a:rPr>
              <a:t>4 handwriting problems and 4 programming problems.</a:t>
            </a:r>
            <a:endParaRPr sz="2000">
              <a:solidFill>
                <a:srgbClr val="737373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737373"/>
                </a:solidFill>
              </a:rPr>
              <a:t>For programming problem, any programming language is acceptable.</a:t>
            </a:r>
            <a:endParaRPr sz="1600">
              <a:solidFill>
                <a:srgbClr val="737373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737373"/>
                </a:solidFill>
              </a:rPr>
              <a:t>Topic includes: </a:t>
            </a:r>
            <a:endParaRPr sz="2000">
              <a:solidFill>
                <a:srgbClr val="737373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737373"/>
                </a:solidFill>
              </a:rPr>
              <a:t>Security requirements, basic cryptography knowledges, hash functions, symmetric and asymmetric cryptography, and other related topics.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Guidelines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Submit your homework to NTU COOL.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 need to put all of them in </a:t>
            </a:r>
            <a:r>
              <a:rPr b="1" lang="en" sz="2000"/>
              <a:t>a single folder</a:t>
            </a:r>
            <a:r>
              <a:rPr lang="en" sz="2000"/>
              <a:t> named by your student ID, and then </a:t>
            </a:r>
            <a:r>
              <a:rPr b="1" lang="en" sz="2000"/>
              <a:t>zip</a:t>
            </a:r>
            <a:r>
              <a:rPr lang="en" sz="2000"/>
              <a:t> them before upload to Cool.</a:t>
            </a:r>
            <a:endParaRPr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Be careful on the folder structure (see later slides)</a:t>
            </a:r>
            <a:endParaRPr sz="16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example: </a:t>
            </a:r>
            <a:r>
              <a:rPr b="1" lang="en" sz="2000"/>
              <a:t>hw1_r11922xxx.zip.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Guidelines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6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The folder should include all the contents listed below.</a:t>
            </a:r>
            <a:endParaRPr sz="1600"/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Your report (must be a </a:t>
            </a:r>
            <a:r>
              <a:rPr b="1" lang="en" sz="1500"/>
              <a:t>PDF</a:t>
            </a:r>
            <a:r>
              <a:rPr lang="en" sz="1500"/>
              <a:t>), including:</a:t>
            </a:r>
            <a:endParaRPr sz="1500"/>
          </a:p>
          <a:p>
            <a:pPr indent="-316706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500"/>
              <a:t>your </a:t>
            </a:r>
            <a:r>
              <a:rPr b="1" lang="en" sz="1500"/>
              <a:t>answers</a:t>
            </a:r>
            <a:r>
              <a:rPr lang="en" sz="1500"/>
              <a:t> for handwriting problems.</a:t>
            </a:r>
            <a:endParaRPr sz="1500"/>
          </a:p>
          <a:p>
            <a:pPr indent="-316706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500"/>
              <a:t>your </a:t>
            </a:r>
            <a:r>
              <a:rPr b="1" lang="en" sz="1500"/>
              <a:t>write-up</a:t>
            </a:r>
            <a:r>
              <a:rPr lang="en" sz="1500"/>
              <a:t> for programming problems to explain how you solve them, also </a:t>
            </a:r>
            <a:r>
              <a:rPr b="1" lang="en" sz="1500"/>
              <a:t>the flag</a:t>
            </a:r>
            <a:r>
              <a:rPr lang="en" sz="1500"/>
              <a:t> for each problem if required.</a:t>
            </a:r>
            <a:endParaRPr sz="1500"/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Your codes for programming problems if required.</a:t>
            </a:r>
            <a:endParaRPr sz="1500"/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A </a:t>
            </a:r>
            <a:r>
              <a:rPr b="1" lang="en" sz="1500"/>
              <a:t>readme.txt</a:t>
            </a:r>
            <a:r>
              <a:rPr lang="en" sz="1500"/>
              <a:t> file to provide a brief usage of your code. (e.g., how to compile, if needed, and execute)</a:t>
            </a:r>
            <a:endParaRPr sz="1500"/>
          </a:p>
          <a:p>
            <a:pPr indent="-316706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500"/>
              <a:t>You may lose points if TAs can’t run your code.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Guidelines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4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example, the file layout in your folder should look like this: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r11922xxx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├── report.pdf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├── code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│   ├── code{problem_number}.ext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│   └── readme.txt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└── (other necessary files)</a:t>
            </a:r>
            <a:endParaRPr sz="1500"/>
          </a:p>
        </p:txBody>
      </p:sp>
      <p:sp>
        <p:nvSpPr>
          <p:cNvPr id="112" name="Google Shape;112;p17"/>
          <p:cNvSpPr txBox="1"/>
          <p:nvPr/>
        </p:nvSpPr>
        <p:spPr>
          <a:xfrm>
            <a:off x="1281750" y="4451650"/>
            <a:ext cx="65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Be sure to unzip and double check your hw1_r11922xxx.zip before uploading!!!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Correct!</a:t>
            </a:r>
            <a:endParaRPr/>
          </a:p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Wrong!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113" y="2531975"/>
            <a:ext cx="334327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475" y="2531975"/>
            <a:ext cx="3098012" cy="17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1281750" y="4451650"/>
            <a:ext cx="65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Be sure to unzip and double check your hw1_r11922xxx.zip before uploading!!!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Guidelines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Reminder: Double Check Your Zip File</a:t>
            </a:r>
            <a:endParaRPr sz="2540"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Your zip file may accidentally include some system-specific files such as __MACOSX folder or other hidden files.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Your files should be inside a folder after it is unzipped. If not, the files will be scattered across the folder and TA will be very confused. </a:t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Guidelines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b="1" lang="en" sz="2000">
                <a:solidFill>
                  <a:srgbClr val="FF0000"/>
                </a:solidFill>
              </a:rPr>
              <a:t>Submission deadline: 2023/04/09  23:59</a:t>
            </a:r>
            <a:endParaRPr b="1" sz="2000">
              <a:solidFill>
                <a:srgbClr val="FF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" sz="2000">
                <a:solidFill>
                  <a:srgbClr val="FF0000"/>
                </a:solidFill>
              </a:rPr>
              <a:t>Late penalty: 10% penalty per day, up to two days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 Hours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Char char="●"/>
            </a:pPr>
            <a:r>
              <a:rPr lang="en" sz="2000">
                <a:solidFill>
                  <a:srgbClr val="1D1C1D"/>
                </a:solidFill>
              </a:rPr>
              <a:t>蔡奇夆: </a:t>
            </a:r>
            <a:r>
              <a:rPr lang="en" sz="2000">
                <a:solidFill>
                  <a:srgbClr val="1D1C1D"/>
                </a:solidFill>
                <a:latin typeface="Consolas"/>
                <a:ea typeface="Consolas"/>
                <a:cs typeface="Consolas"/>
                <a:sym typeface="Consolas"/>
              </a:rPr>
              <a:t>Mon. 13:20 ~ 14:20</a:t>
            </a:r>
            <a:r>
              <a:rPr lang="en" sz="2000">
                <a:solidFill>
                  <a:srgbClr val="1D1C1D"/>
                </a:solidFill>
              </a:rPr>
              <a:t>, 地下室中柱</a:t>
            </a:r>
            <a:endParaRPr sz="2000">
              <a:solidFill>
                <a:srgbClr val="1D1C1D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Char char="●"/>
            </a:pPr>
            <a:r>
              <a:rPr lang="en" sz="2000">
                <a:solidFill>
                  <a:srgbClr val="1D1C1D"/>
                </a:solidFill>
              </a:rPr>
              <a:t>陳正康: </a:t>
            </a:r>
            <a:r>
              <a:rPr lang="en" sz="2000">
                <a:solidFill>
                  <a:srgbClr val="1D1C1D"/>
                </a:solidFill>
                <a:latin typeface="Consolas"/>
                <a:ea typeface="Consolas"/>
                <a:cs typeface="Consolas"/>
                <a:sym typeface="Consolas"/>
              </a:rPr>
              <a:t>Tue. 17:30 ~ 18:30</a:t>
            </a:r>
            <a:r>
              <a:rPr lang="en" sz="2000">
                <a:solidFill>
                  <a:srgbClr val="1D1C1D"/>
                </a:solidFill>
              </a:rPr>
              <a:t>, 地下室中柱</a:t>
            </a:r>
            <a:endParaRPr sz="2000">
              <a:solidFill>
                <a:srgbClr val="1D1C1D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Char char="●"/>
            </a:pPr>
            <a:r>
              <a:rPr lang="en" sz="2000">
                <a:solidFill>
                  <a:srgbClr val="1D1C1D"/>
                </a:solidFill>
              </a:rPr>
              <a:t>林郁敏: </a:t>
            </a:r>
            <a:r>
              <a:rPr lang="en" sz="2000">
                <a:solidFill>
                  <a:srgbClr val="1D1C1D"/>
                </a:solidFill>
                <a:latin typeface="Consolas"/>
                <a:ea typeface="Consolas"/>
                <a:cs typeface="Consolas"/>
                <a:sym typeface="Consolas"/>
              </a:rPr>
              <a:t>Wed. 14:00 ~ 15:00</a:t>
            </a:r>
            <a:r>
              <a:rPr lang="en" sz="2000">
                <a:solidFill>
                  <a:srgbClr val="1D1C1D"/>
                </a:solidFill>
              </a:rPr>
              <a:t>, 博理館地下室</a:t>
            </a:r>
            <a:endParaRPr sz="2000">
              <a:solidFill>
                <a:srgbClr val="1D1C1D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Char char="●"/>
            </a:pPr>
            <a:r>
              <a:rPr lang="en" sz="2000">
                <a:solidFill>
                  <a:srgbClr val="1D1C1D"/>
                </a:solidFill>
              </a:rPr>
              <a:t>李安傑: </a:t>
            </a:r>
            <a:r>
              <a:rPr lang="en" sz="2000">
                <a:solidFill>
                  <a:srgbClr val="1D1C1D"/>
                </a:solidFill>
                <a:latin typeface="Consolas"/>
                <a:ea typeface="Consolas"/>
                <a:cs typeface="Consolas"/>
                <a:sym typeface="Consolas"/>
              </a:rPr>
              <a:t>Thu. 13:30 ~ 14:30</a:t>
            </a:r>
            <a:r>
              <a:rPr lang="en" sz="2000">
                <a:solidFill>
                  <a:srgbClr val="1D1C1D"/>
                </a:solidFill>
              </a:rPr>
              <a:t>, 地下室中柱</a:t>
            </a:r>
            <a:endParaRPr sz="2000">
              <a:solidFill>
                <a:srgbClr val="1D1C1D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Char char="●"/>
            </a:pPr>
            <a:r>
              <a:rPr lang="en" sz="2000">
                <a:solidFill>
                  <a:srgbClr val="1D1C1D"/>
                </a:solidFill>
              </a:rPr>
              <a:t>周楷翔: </a:t>
            </a:r>
            <a:r>
              <a:rPr lang="en" sz="2000">
                <a:solidFill>
                  <a:srgbClr val="1D1C1D"/>
                </a:solidFill>
                <a:latin typeface="Consolas"/>
                <a:ea typeface="Consolas"/>
                <a:cs typeface="Consolas"/>
                <a:sym typeface="Consolas"/>
              </a:rPr>
              <a:t>Fri. 18:00 ~ 19:00</a:t>
            </a:r>
            <a:r>
              <a:rPr lang="en" sz="2000">
                <a:solidFill>
                  <a:srgbClr val="1D1C1D"/>
                </a:solidFill>
              </a:rPr>
              <a:t>, 地下室中柱</a:t>
            </a:r>
            <a:endParaRPr sz="2000">
              <a:solidFill>
                <a:srgbClr val="1D1C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D1C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❏"/>
            </a:pPr>
            <a:r>
              <a:rPr lang="en" sz="1800">
                <a:solidFill>
                  <a:srgbClr val="1D1C1D"/>
                </a:solidFill>
              </a:rPr>
              <a:t>Recommend to send email first, so every TA can see your problems.</a:t>
            </a:r>
            <a:endParaRPr sz="1800">
              <a:solidFill>
                <a:srgbClr val="1D1C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❏"/>
            </a:pPr>
            <a:r>
              <a:rPr lang="en" sz="1800">
                <a:solidFill>
                  <a:srgbClr val="1D1C1D"/>
                </a:solidFill>
              </a:rPr>
              <a:t>Don’t ask TA to debug for you 😓</a:t>
            </a:r>
            <a:endParaRPr sz="1800">
              <a:solidFill>
                <a:srgbClr val="1D1C1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