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97" r:id="rId3"/>
    <p:sldId id="271" r:id="rId4"/>
    <p:sldId id="318" r:id="rId5"/>
    <p:sldId id="320" r:id="rId6"/>
    <p:sldId id="319" r:id="rId7"/>
    <p:sldId id="329" r:id="rId8"/>
    <p:sldId id="332" r:id="rId9"/>
    <p:sldId id="324" r:id="rId10"/>
    <p:sldId id="328" r:id="rId11"/>
    <p:sldId id="325" r:id="rId12"/>
    <p:sldId id="351" r:id="rId13"/>
    <p:sldId id="352" r:id="rId14"/>
    <p:sldId id="353" r:id="rId15"/>
    <p:sldId id="354" r:id="rId16"/>
    <p:sldId id="355" r:id="rId17"/>
    <p:sldId id="356" r:id="rId18"/>
    <p:sldId id="359" r:id="rId19"/>
    <p:sldId id="360" r:id="rId20"/>
    <p:sldId id="331" r:id="rId21"/>
    <p:sldId id="333" r:id="rId22"/>
    <p:sldId id="330" r:id="rId23"/>
    <p:sldId id="343" r:id="rId24"/>
    <p:sldId id="302" r:id="rId25"/>
    <p:sldId id="304" r:id="rId26"/>
    <p:sldId id="299" r:id="rId27"/>
    <p:sldId id="344" r:id="rId28"/>
    <p:sldId id="357" r:id="rId29"/>
    <p:sldId id="349" r:id="rId30"/>
    <p:sldId id="350" r:id="rId31"/>
    <p:sldId id="358" r:id="rId32"/>
    <p:sldId id="28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271"/>
            <p14:sldId id="318"/>
            <p14:sldId id="320"/>
            <p14:sldId id="319"/>
            <p14:sldId id="329"/>
            <p14:sldId id="332"/>
            <p14:sldId id="324"/>
            <p14:sldId id="328"/>
            <p14:sldId id="325"/>
            <p14:sldId id="351"/>
            <p14:sldId id="352"/>
            <p14:sldId id="353"/>
            <p14:sldId id="354"/>
            <p14:sldId id="355"/>
            <p14:sldId id="356"/>
            <p14:sldId id="359"/>
            <p14:sldId id="360"/>
            <p14:sldId id="331"/>
            <p14:sldId id="333"/>
            <p14:sldId id="330"/>
            <p14:sldId id="343"/>
            <p14:sldId id="302"/>
            <p14:sldId id="304"/>
            <p14:sldId id="299"/>
            <p14:sldId id="344"/>
            <p14:sldId id="357"/>
            <p14:sldId id="349"/>
            <p14:sldId id="350"/>
            <p14:sldId id="358"/>
            <p14:sldId id="288"/>
          </p14:sldIdLst>
        </p14:section>
      </p14:sectionLst>
    </p:ext>
    <p:ext uri="{EFAFB233-063F-42B5-8137-9DF3F51BA10A}">
      <p15:sldGuideLst xmlns:p15="http://schemas.microsoft.com/office/powerpoint/2012/main">
        <p15:guide id="1" orient="horz" pos="1094" userDrawn="1">
          <p15:clr>
            <a:srgbClr val="A4A3A4"/>
          </p15:clr>
        </p15:guide>
        <p15:guide id="2" pos="5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2509" autoAdjust="0"/>
  </p:normalViewPr>
  <p:slideViewPr>
    <p:cSldViewPr snapToGrid="0">
      <p:cViewPr varScale="1">
        <p:scale>
          <a:sx n="80" d="100"/>
          <a:sy n="80" d="100"/>
        </p:scale>
        <p:origin x="1075" y="53"/>
      </p:cViewPr>
      <p:guideLst>
        <p:guide orient="horz" pos="1094"/>
        <p:guide pos="506"/>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6/11/2023</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2023/6/11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a:t>
            </a:fld>
            <a:endParaRPr lang="zh-TW" altLang="en-US"/>
          </a:p>
        </p:txBody>
      </p:sp>
    </p:spTree>
    <p:extLst>
      <p:ext uri="{BB962C8B-B14F-4D97-AF65-F5344CB8AC3E}">
        <p14:creationId xmlns:p14="http://schemas.microsoft.com/office/powerpoint/2010/main" val="78449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安全性是最直觀的</a:t>
            </a:r>
            <a:r>
              <a:rPr lang="en-US" altLang="zh-TW" dirty="0"/>
              <a:t>pros</a:t>
            </a:r>
          </a:p>
          <a:p>
            <a:pPr marL="171450" indent="-171450">
              <a:buFont typeface="Arial" panose="020B0604020202020204" pitchFamily="34" charset="0"/>
              <a:buChar char="•"/>
            </a:pPr>
            <a:r>
              <a:rPr lang="zh-TW" altLang="en-US" dirty="0"/>
              <a:t>閾值同態加密支持廣泛的運算，包括加法、乘法以及排序和搜索等更複雜的計算。 這種靈活性使其適用於需要隱私保護計算的各種應用程序。</a:t>
            </a:r>
            <a:endParaRPr lang="en-US" altLang="zh-TW" dirty="0"/>
          </a:p>
          <a:p>
            <a:pPr marL="171450" indent="-171450">
              <a:buFont typeface="Arial" panose="020B0604020202020204" pitchFamily="34" charset="0"/>
              <a:buChar char="•"/>
            </a:pPr>
            <a:r>
              <a:rPr lang="zh-TW" altLang="en-US" dirty="0"/>
              <a:t>分散是運算允許高效的並行處理並實現安全的多方計算。</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11</a:t>
            </a:fld>
            <a:endParaRPr lang="zh-TW" altLang="en-US"/>
          </a:p>
        </p:txBody>
      </p:sp>
    </p:spTree>
    <p:extLst>
      <p:ext uri="{BB962C8B-B14F-4D97-AF65-F5344CB8AC3E}">
        <p14:creationId xmlns:p14="http://schemas.microsoft.com/office/powerpoint/2010/main" val="32069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rgbClr val="333333"/>
                </a:solidFill>
                <a:latin typeface="-apple-system"/>
              </a:rPr>
              <a:t>H</a:t>
            </a:r>
            <a:r>
              <a:rPr lang="en-US" b="0" i="0" u="none" strike="noStrike" dirty="0">
                <a:solidFill>
                  <a:srgbClr val="333333"/>
                </a:solidFill>
                <a:effectLst/>
                <a:latin typeface="-apple-system"/>
              </a:rPr>
              <a:t>omomorphic evaluations can only be performed on the ciphertext encrypted under the same key. Participants must establish a common HE key and use it for encryption.</a:t>
            </a:r>
            <a:r>
              <a:rPr lang="en-TW" b="0" i="0" u="none" strike="noStrike" dirty="0">
                <a:solidFill>
                  <a:srgbClr val="333333"/>
                </a:solidFill>
                <a:effectLst/>
                <a:latin typeface="-apple-system"/>
              </a:rPr>
              <a:t> </a:t>
            </a:r>
            <a:r>
              <a:rPr lang="en-US" b="0" i="0" u="none" strike="noStrike" dirty="0">
                <a:solidFill>
                  <a:srgbClr val="333333"/>
                </a:solidFill>
                <a:effectLst/>
                <a:latin typeface="-apple-system"/>
              </a:rPr>
              <a:t> In such a situation, privacy can be compromised at the input because each participant can also use the same key to reveal the local model of the other party. </a:t>
            </a:r>
            <a:endParaRPr lang="en-TW" b="0" i="0" u="none" strike="noStrike" dirty="0">
              <a:solidFill>
                <a:srgbClr val="333333"/>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strike="noStrike" dirty="0">
                <a:solidFill>
                  <a:srgbClr val="333333"/>
                </a:solidFill>
                <a:effectLst/>
                <a:latin typeface="-apple-system"/>
              </a:rPr>
              <a:t>the data provider who has the corresponding private key should either share its key with others or interactively decrypt the evaluated ciphertext us- </a:t>
            </a:r>
            <a:r>
              <a:rPr lang="en-US" b="0" i="0" u="none" strike="noStrike" dirty="0" err="1">
                <a:solidFill>
                  <a:srgbClr val="333333"/>
                </a:solidFill>
                <a:effectLst/>
                <a:latin typeface="-apple-system"/>
              </a:rPr>
              <a:t>ing</a:t>
            </a:r>
            <a:r>
              <a:rPr lang="en-US" b="0" i="0" u="none" strike="noStrike" dirty="0">
                <a:solidFill>
                  <a:srgbClr val="333333"/>
                </a:solidFill>
                <a:effectLst/>
                <a:latin typeface="-apple-system"/>
              </a:rPr>
              <a:t> SMPC. However, this results in considerable communication overhead among users. Further- more, the sharing of secret keys with other receivers is undesirable because it enables receivers to decrypt the input ciphertexts before homomorphic evaluation.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strike="noStrike" dirty="0">
                <a:solidFill>
                  <a:srgbClr val="333333"/>
                </a:solidFill>
                <a:effectLst/>
                <a:latin typeface="-apple-system"/>
              </a:rPr>
              <a:t>proxy re-encryption (PRE) [4] enables a third party to re-encrypt the ciphertext of one key to the ciphertext of another key without decrypting the ciphertext.</a:t>
            </a:r>
            <a:endParaRPr lang="zh-TW" altLang="en-US" dirty="0"/>
          </a:p>
        </p:txBody>
      </p:sp>
      <p:sp>
        <p:nvSpPr>
          <p:cNvPr id="4" name="Slide Number Placeholder 3"/>
          <p:cNvSpPr>
            <a:spLocks noGrp="1"/>
          </p:cNvSpPr>
          <p:nvPr>
            <p:ph type="sldNum" sz="quarter" idx="5"/>
          </p:nvPr>
        </p:nvSpPr>
        <p:spPr/>
        <p:txBody>
          <a:bodyPr/>
          <a:lstStyle/>
          <a:p>
            <a:fld id="{CA802C15-8439-4650-9275-89E8E467F89F}" type="slidenum">
              <a:rPr lang="zh-TW" altLang="en-US" smtClean="0"/>
              <a:t>13</a:t>
            </a:fld>
            <a:endParaRPr lang="zh-TW" altLang="en-US"/>
          </a:p>
        </p:txBody>
      </p:sp>
    </p:spTree>
    <p:extLst>
      <p:ext uri="{BB962C8B-B14F-4D97-AF65-F5344CB8AC3E}">
        <p14:creationId xmlns:p14="http://schemas.microsoft.com/office/powerpoint/2010/main" val="2428659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en-US" altLang="zh-TW" sz="1800" dirty="0"/>
                  <a:t>MPHE: </a:t>
                </a:r>
                <a:r>
                  <a:rPr lang="zh-TW" altLang="en-US" sz="1800" b="0" i="0" u="none" strike="noStrike" baseline="0" dirty="0">
                    <a:latin typeface="CMR10"/>
                  </a:rPr>
                  <a:t>多個</a:t>
                </a:r>
                <a:r>
                  <a:rPr lang="es-ES" altLang="zh-TW" sz="1800" b="0" i="0" u="none" strike="noStrike" baseline="0" dirty="0">
                    <a:latin typeface="CMR10"/>
                  </a:rPr>
                  <a:t> </a:t>
                </a:r>
                <a:r>
                  <a:rPr lang="es-ES" altLang="zh-TW" sz="1800" b="0" i="0" u="none" strike="noStrike" baseline="0" dirty="0" err="1">
                    <a:latin typeface="CMR10"/>
                  </a:rPr>
                  <a:t>parties</a:t>
                </a:r>
                <a:r>
                  <a:rPr lang="zh-TW" altLang="en-US" sz="1800" b="0" i="0" u="none" strike="noStrike" baseline="0" dirty="0">
                    <a:latin typeface="CMR10"/>
                  </a:rPr>
                  <a:t> 協同生成 </a:t>
                </a:r>
                <a:r>
                  <a:rPr lang="en-US" altLang="zh-TW" sz="1800" b="0" i="0" u="none" strike="noStrike" baseline="0" dirty="0">
                    <a:latin typeface="CMR10"/>
                  </a:rPr>
                  <a:t>joint public key and joint secret key</a:t>
                </a:r>
                <a:r>
                  <a:rPr lang="zh-TW" altLang="en-US" sz="1800" b="0" i="0" u="none" strike="noStrike" baseline="0" dirty="0">
                    <a:latin typeface="CMR10"/>
                  </a:rPr>
                  <a:t>，</a:t>
                </a:r>
                <a:r>
                  <a:rPr lang="en-US" altLang="zh-TW" sz="1800" b="0" i="0" u="none" strike="noStrike" baseline="0" dirty="0">
                    <a:latin typeface="CMR10"/>
                  </a:rPr>
                  <a:t>party </a:t>
                </a:r>
                <a:r>
                  <a:rPr lang="zh-TW" altLang="en-US" sz="1800" b="0" i="0" u="none" strike="noStrike" baseline="0" dirty="0">
                    <a:latin typeface="CMR10"/>
                  </a:rPr>
                  <a:t>數要在 </a:t>
                </a:r>
                <a:r>
                  <a:rPr lang="en-US" altLang="zh-TW" sz="1800" b="0" i="0" u="none" strike="noStrike" baseline="0" dirty="0">
                    <a:latin typeface="CMR10"/>
                  </a:rPr>
                  <a:t>key gen </a:t>
                </a:r>
                <a:r>
                  <a:rPr lang="zh-TW" altLang="en-US" sz="1800" b="0" i="0" u="none" strike="noStrike" baseline="0" dirty="0">
                    <a:latin typeface="CMR10"/>
                  </a:rPr>
                  <a:t>前決定，且在運算過程中固定</a:t>
                </a:r>
                <a:endParaRPr lang="en-US" altLang="zh-TW" sz="1800" b="0" i="0" u="none" strike="noStrike" baseline="0" dirty="0">
                  <a:latin typeface="CMR10"/>
                </a:endParaRPr>
              </a:p>
              <a:p>
                <a:pPr marL="285750" indent="-285750" algn="l">
                  <a:buFont typeface="Arial" panose="020B0604020202020204" pitchFamily="34" charset="0"/>
                  <a:buChar char="•"/>
                </a:pPr>
                <a:r>
                  <a:rPr lang="en-US" altLang="zh-TW" sz="1800" b="0" i="0" u="none" strike="noStrike" baseline="0" dirty="0">
                    <a:latin typeface="CMR10"/>
                  </a:rPr>
                  <a:t>MKHE:</a:t>
                </a:r>
                <a:r>
                  <a:rPr lang="zh-TW" altLang="en-US" sz="1800" b="0" i="0" u="none" strike="noStrike" baseline="0" dirty="0">
                    <a:latin typeface="CMR10"/>
                  </a:rPr>
                  <a:t> 有彈性，但 </a:t>
                </a:r>
                <a:r>
                  <a:rPr lang="en-US" altLang="zh-TW" sz="1800" b="0" i="0" u="none" strike="noStrike" baseline="0" dirty="0">
                    <a:latin typeface="CMR10"/>
                  </a:rPr>
                  <a:t>ciphertext </a:t>
                </a:r>
                <a:r>
                  <a:rPr lang="zh-TW" altLang="en-US" sz="1800" b="0" i="0" u="none" strike="noStrike" baseline="0" dirty="0">
                    <a:latin typeface="CMR10"/>
                  </a:rPr>
                  <a:t>與運算複雜度都會隨著 </a:t>
                </a:r>
                <a:r>
                  <a:rPr lang="en-US" altLang="zh-TW" sz="1800" b="0" i="0" u="none" strike="noStrike" baseline="0" dirty="0">
                    <a:latin typeface="CMR10"/>
                  </a:rPr>
                  <a:t>party </a:t>
                </a:r>
                <a:r>
                  <a:rPr lang="zh-TW" altLang="en-US" sz="1800" b="0" i="0" u="none" strike="noStrike" baseline="0" dirty="0">
                    <a:latin typeface="CMR10"/>
                  </a:rPr>
                  <a:t>變多而上升</a:t>
                </a:r>
                <a:endParaRPr lang="en-US" altLang="zh-TW" sz="1800" b="0" i="0" u="none" strike="noStrike" baseline="0" dirty="0">
                  <a:latin typeface="CMR10"/>
                </a:endParaRPr>
              </a:p>
              <a:p>
                <a:pPr marL="285750" indent="-285750" algn="l">
                  <a:buFont typeface="Arial" panose="020B0604020202020204" pitchFamily="34" charset="0"/>
                  <a:buChar char="•"/>
                </a:pPr>
                <a:r>
                  <a:rPr lang="zh-TW" altLang="en-US" sz="1800" b="0" i="0" u="none" strike="noStrike" baseline="0" dirty="0">
                    <a:latin typeface="CMR10"/>
                  </a:rPr>
                  <a:t>在 </a:t>
                </a:r>
                <a:r>
                  <a:rPr lang="en-US" altLang="zh-TW" sz="1800" b="0" i="0" u="none" strike="noStrike" baseline="0" dirty="0">
                    <a:latin typeface="CMR10"/>
                  </a:rPr>
                  <a:t>group </a:t>
                </a:r>
                <a:r>
                  <a:rPr lang="zh-TW" altLang="en-US" sz="1800" b="0" i="0" u="none" strike="noStrike" baseline="0" dirty="0">
                    <a:latin typeface="CMR10"/>
                  </a:rPr>
                  <a:t>中：</a:t>
                </a:r>
                <a:r>
                  <a:rPr lang="en-US" altLang="zh-TW" sz="1800" b="0" i="0" u="none" strike="noStrike" baseline="0" dirty="0">
                    <a:latin typeface="CMR10"/>
                  </a:rPr>
                  <a:t>MPHE</a:t>
                </a:r>
                <a:r>
                  <a:rPr lang="zh-TW" altLang="en-US" sz="1800" b="0" i="0" u="none" strike="noStrike" baseline="0" dirty="0">
                    <a:latin typeface="CMR10"/>
                  </a:rPr>
                  <a:t>，每一個 </a:t>
                </a:r>
                <a:r>
                  <a:rPr lang="en-US" altLang="zh-TW" sz="1800" b="0" i="0" u="none" strike="noStrike" baseline="0" dirty="0">
                    <a:latin typeface="CMR10"/>
                  </a:rPr>
                  <a:t>group</a:t>
                </a:r>
                <a:r>
                  <a:rPr lang="zh-TW" altLang="en-US" sz="1800" b="0" i="0" u="none" strike="noStrike" baseline="0" dirty="0">
                    <a:latin typeface="CMR10"/>
                  </a:rPr>
                  <a:t>：</a:t>
                </a:r>
                <a:r>
                  <a:rPr lang="en-US" altLang="zh-TW" sz="1800" b="0" i="0" u="none" strike="noStrike" baseline="0" dirty="0">
                    <a:latin typeface="CMR10"/>
                  </a:rPr>
                  <a:t>MKHE</a:t>
                </a:r>
              </a:p>
              <a:p>
                <a:pPr marL="0" indent="0">
                  <a:buFont typeface="Arial" panose="020B0604020202020204" pitchFamily="34" charset="0"/>
                  <a:buNone/>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36562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en-US" altLang="zh-TW" sz="1800" dirty="0"/>
                  <a:t>MPHE: </a:t>
                </a:r>
                <a:r>
                  <a:rPr lang="zh-TW" altLang="en-US" sz="1800" b="0" i="0" u="none" strike="noStrike" baseline="0" dirty="0">
                    <a:latin typeface="CMR10"/>
                  </a:rPr>
                  <a:t>多個</a:t>
                </a:r>
                <a:r>
                  <a:rPr lang="es-ES" altLang="zh-TW" sz="1800" b="0" i="0" u="none" strike="noStrike" baseline="0" dirty="0">
                    <a:latin typeface="CMR10"/>
                  </a:rPr>
                  <a:t> </a:t>
                </a:r>
                <a:r>
                  <a:rPr lang="es-ES" altLang="zh-TW" sz="1800" b="0" i="0" u="none" strike="noStrike" baseline="0" dirty="0" err="1">
                    <a:latin typeface="CMR10"/>
                  </a:rPr>
                  <a:t>parties</a:t>
                </a:r>
                <a:r>
                  <a:rPr lang="zh-TW" altLang="en-US" sz="1800" b="0" i="0" u="none" strike="noStrike" baseline="0" dirty="0">
                    <a:latin typeface="CMR10"/>
                  </a:rPr>
                  <a:t> 協同生成 </a:t>
                </a:r>
                <a:r>
                  <a:rPr lang="en-US" altLang="zh-TW" sz="1800" b="0" i="0" u="none" strike="noStrike" baseline="0" dirty="0">
                    <a:latin typeface="CMR10"/>
                  </a:rPr>
                  <a:t>joint public key and joint secret key</a:t>
                </a:r>
                <a:r>
                  <a:rPr lang="zh-TW" altLang="en-US" sz="1800" b="0" i="0" u="none" strike="noStrike" baseline="0" dirty="0">
                    <a:latin typeface="CMR10"/>
                  </a:rPr>
                  <a:t>，</a:t>
                </a:r>
                <a:r>
                  <a:rPr lang="en-US" altLang="zh-TW" sz="1800" b="0" i="0" u="none" strike="noStrike" baseline="0" dirty="0">
                    <a:latin typeface="CMR10"/>
                  </a:rPr>
                  <a:t>party </a:t>
                </a:r>
                <a:r>
                  <a:rPr lang="zh-TW" altLang="en-US" sz="1800" b="0" i="0" u="none" strike="noStrike" baseline="0" dirty="0">
                    <a:latin typeface="CMR10"/>
                  </a:rPr>
                  <a:t>數要在 </a:t>
                </a:r>
                <a:r>
                  <a:rPr lang="en-US" altLang="zh-TW" sz="1800" b="0" i="0" u="none" strike="noStrike" baseline="0" dirty="0">
                    <a:latin typeface="CMR10"/>
                  </a:rPr>
                  <a:t>key gen </a:t>
                </a:r>
                <a:r>
                  <a:rPr lang="zh-TW" altLang="en-US" sz="1800" b="0" i="0" u="none" strike="noStrike" baseline="0" dirty="0">
                    <a:latin typeface="CMR10"/>
                  </a:rPr>
                  <a:t>前決定，且在運算過程中固定</a:t>
                </a:r>
                <a:endParaRPr lang="en-US" altLang="zh-TW" sz="1800" b="0" i="0" u="none" strike="noStrike" baseline="0" dirty="0">
                  <a:latin typeface="CMR10"/>
                </a:endParaRPr>
              </a:p>
              <a:p>
                <a:pPr marL="285750" indent="-285750" algn="l">
                  <a:buFont typeface="Arial" panose="020B0604020202020204" pitchFamily="34" charset="0"/>
                  <a:buChar char="•"/>
                </a:pPr>
                <a:r>
                  <a:rPr lang="en-US" altLang="zh-TW" sz="1800" b="0" i="0" u="none" strike="noStrike" baseline="0" dirty="0">
                    <a:latin typeface="CMR10"/>
                  </a:rPr>
                  <a:t>MKHE:</a:t>
                </a:r>
                <a:r>
                  <a:rPr lang="zh-TW" altLang="en-US" sz="1800" b="0" i="0" u="none" strike="noStrike" baseline="0" dirty="0">
                    <a:latin typeface="CMR10"/>
                  </a:rPr>
                  <a:t> 有彈性，但 </a:t>
                </a:r>
                <a:r>
                  <a:rPr lang="en-US" altLang="zh-TW" sz="1800" b="0" i="0" u="none" strike="noStrike" baseline="0" dirty="0">
                    <a:latin typeface="CMR10"/>
                  </a:rPr>
                  <a:t>ciphertext </a:t>
                </a:r>
                <a:r>
                  <a:rPr lang="zh-TW" altLang="en-US" sz="1800" b="0" i="0" u="none" strike="noStrike" baseline="0" dirty="0">
                    <a:latin typeface="CMR10"/>
                  </a:rPr>
                  <a:t>與運算複雜度都會隨著 </a:t>
                </a:r>
                <a:r>
                  <a:rPr lang="en-US" altLang="zh-TW" sz="1800" b="0" i="0" u="none" strike="noStrike" baseline="0" dirty="0">
                    <a:latin typeface="CMR10"/>
                  </a:rPr>
                  <a:t>party </a:t>
                </a:r>
                <a:r>
                  <a:rPr lang="zh-TW" altLang="en-US" sz="1800" b="0" i="0" u="none" strike="noStrike" baseline="0" dirty="0">
                    <a:latin typeface="CMR10"/>
                  </a:rPr>
                  <a:t>變多而上升</a:t>
                </a:r>
                <a:endParaRPr lang="en-US" altLang="zh-TW" sz="1800" b="0" i="0" u="none" strike="noStrike" baseline="0" dirty="0">
                  <a:latin typeface="CMR10"/>
                </a:endParaRPr>
              </a:p>
              <a:p>
                <a:pPr marL="285750" indent="-285750" algn="l">
                  <a:buFont typeface="Arial" panose="020B0604020202020204" pitchFamily="34" charset="0"/>
                  <a:buChar char="•"/>
                </a:pPr>
                <a:r>
                  <a:rPr lang="zh-TW" altLang="en-US" sz="1800" b="0" i="0" u="none" strike="noStrike" baseline="0" dirty="0">
                    <a:latin typeface="CMR10"/>
                  </a:rPr>
                  <a:t>在 </a:t>
                </a:r>
                <a:r>
                  <a:rPr lang="en-US" altLang="zh-TW" sz="1800" b="0" i="0" u="none" strike="noStrike" baseline="0" dirty="0">
                    <a:latin typeface="CMR10"/>
                  </a:rPr>
                  <a:t>group </a:t>
                </a:r>
                <a:r>
                  <a:rPr lang="zh-TW" altLang="en-US" sz="1800" b="0" i="0" u="none" strike="noStrike" baseline="0" dirty="0">
                    <a:latin typeface="CMR10"/>
                  </a:rPr>
                  <a:t>中：</a:t>
                </a:r>
                <a:r>
                  <a:rPr lang="en-US" altLang="zh-TW" sz="1800" b="0" i="0" u="none" strike="noStrike" baseline="0" dirty="0">
                    <a:latin typeface="CMR10"/>
                  </a:rPr>
                  <a:t>MPHE</a:t>
                </a:r>
                <a:r>
                  <a:rPr lang="zh-TW" altLang="en-US" sz="1800" b="0" i="0" u="none" strike="noStrike" baseline="0" dirty="0">
                    <a:latin typeface="CMR10"/>
                  </a:rPr>
                  <a:t>，每一個 </a:t>
                </a:r>
                <a:r>
                  <a:rPr lang="en-US" altLang="zh-TW" sz="1800" b="0" i="0" u="none" strike="noStrike" baseline="0" dirty="0">
                    <a:latin typeface="CMR10"/>
                  </a:rPr>
                  <a:t>group</a:t>
                </a:r>
                <a:r>
                  <a:rPr lang="zh-TW" altLang="en-US" sz="1800" b="0" i="0" u="none" strike="noStrike" baseline="0" dirty="0">
                    <a:latin typeface="CMR10"/>
                  </a:rPr>
                  <a:t>：</a:t>
                </a:r>
                <a:r>
                  <a:rPr lang="en-US" altLang="zh-TW" sz="1800" b="0" i="0" u="none" strike="noStrike" baseline="0" dirty="0">
                    <a:latin typeface="CMR10"/>
                  </a:rPr>
                  <a:t>MKHE</a:t>
                </a:r>
              </a:p>
              <a:p>
                <a:pPr marL="0" indent="0">
                  <a:buFont typeface="Arial" panose="020B0604020202020204" pitchFamily="34" charset="0"/>
                  <a:buNone/>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79375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466507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897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7408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Keep personal data on clients. Instead of uploading data to the server for centralized training,</a:t>
                </a:r>
              </a:p>
              <a:p>
                <a:pPr marL="171450" indent="-171450">
                  <a:buFont typeface="Arial" panose="020B0604020202020204" pitchFamily="34" charset="0"/>
                  <a:buChar char="•"/>
                </a:pPr>
                <a:r>
                  <a:rPr lang="en-US" dirty="0"/>
                  <a:t>clients process their local data and share updated local models with the server.</a:t>
                </a:r>
              </a:p>
              <a:p>
                <a:pPr marL="171450" indent="-171450">
                  <a:buFont typeface="Arial" panose="020B0604020202020204" pitchFamily="34" charset="0"/>
                  <a:buChar char="•"/>
                </a:pPr>
                <a:r>
                  <a:rPr lang="en-US" dirty="0" err="1"/>
                  <a:t>FedAvg</a:t>
                </a:r>
                <a:r>
                  <a:rPr lang="en-US" dirty="0"/>
                  <a:t> is commonly used on the server to combine client updates and produce a new global model.</a:t>
                </a:r>
              </a:p>
              <a:p>
                <a:pPr marL="171450" indent="-171450">
                  <a:buFont typeface="Arial" panose="020B0604020202020204" pitchFamily="34" charset="0"/>
                  <a:buChar char="•"/>
                </a:pPr>
                <a:r>
                  <a:rPr lang="en-US" dirty="0"/>
                  <a:t>At each round, a global model </a:t>
                </a:r>
                <a14:m>
                  <m:oMath xmlns:m="http://schemas.openxmlformats.org/officeDocument/2006/math">
                    <m:sSub>
                      <m:sSubPr>
                        <m:ctrlPr>
                          <a:rPr lang="en-US" altLang="zh-HK" sz="1200" b="0" i="1" smtClean="0">
                            <a:latin typeface="Cambria Math" panose="02040503050406030204" pitchFamily="18" charset="0"/>
                          </a:rPr>
                        </m:ctrlPr>
                      </m:sSubPr>
                      <m:e>
                        <m:r>
                          <a:rPr lang="en-US" altLang="zh-HK" sz="1200" b="0" i="1" smtClean="0">
                            <a:latin typeface="Cambria Math" panose="02040503050406030204" pitchFamily="18" charset="0"/>
                          </a:rPr>
                          <m:t>𝑊</m:t>
                        </m:r>
                      </m:e>
                      <m:sub>
                        <m:r>
                          <a:rPr lang="en-US" altLang="zh-HK" sz="1200" b="0" i="1" smtClean="0">
                            <a:latin typeface="Cambria Math" panose="02040503050406030204" pitchFamily="18" charset="0"/>
                          </a:rPr>
                          <m:t>𝑔𝑙𝑜𝑏</m:t>
                        </m:r>
                      </m:sub>
                    </m:sSub>
                  </m:oMath>
                </a14:m>
                <a:r>
                  <a:rPr lang="en-US" dirty="0"/>
                  <a:t> is sent to N client devices. Each client </a:t>
                </a:r>
                <a:r>
                  <a:rPr lang="en-US" dirty="0" err="1"/>
                  <a:t>i</a:t>
                </a:r>
                <a:r>
                  <a:rPr lang="en-US" dirty="0"/>
                  <a:t> performs gradient descent on its local data with E local iterations to update the model Wi. The server then does a weighted aggregation of the local models to obtain a new global model, where </a:t>
                </a:r>
                <a14:m>
                  <m:oMath xmlns:m="http://schemas.openxmlformats.org/officeDocument/2006/math">
                    <m:sSub>
                      <m:sSubPr>
                        <m:ctrlPr>
                          <a:rPr lang="pt-BR" altLang="zh-HK" sz="1200" i="1" smtClean="0">
                            <a:latin typeface="Cambria Math" panose="02040503050406030204" pitchFamily="18" charset="0"/>
                          </a:rPr>
                        </m:ctrlPr>
                      </m:sSubPr>
                      <m:e>
                        <m:r>
                          <a:rPr lang="zh-HK" altLang="pt-BR" sz="1200" i="1">
                            <a:latin typeface="Cambria Math" panose="02040503050406030204" pitchFamily="18" charset="0"/>
                          </a:rPr>
                          <m:t>𝛼</m:t>
                        </m:r>
                      </m:e>
                      <m:sub>
                        <m:r>
                          <a:rPr lang="en-US" altLang="zh-HK" sz="1200" i="1">
                            <a:latin typeface="Cambria Math" panose="02040503050406030204" pitchFamily="18" charset="0"/>
                          </a:rPr>
                          <m:t>𝑖</m:t>
                        </m:r>
                      </m:sub>
                    </m:sSub>
                  </m:oMath>
                </a14:m>
                <a:r>
                  <a:rPr lang="en-US" altLang="zh-HK" sz="800" b="0" i="0" u="none" strike="noStrike" baseline="0" dirty="0">
                    <a:latin typeface="LinLibertineT"/>
                  </a:rPr>
                  <a:t> </a:t>
                </a:r>
                <a:r>
                  <a:rPr lang="en-US" dirty="0"/>
                  <a:t>is the weighting factor for client </a:t>
                </a:r>
                <a:r>
                  <a:rPr lang="en-US" dirty="0" err="1"/>
                  <a:t>i</a:t>
                </a:r>
                <a:r>
                  <a:rPr lang="en-US" dirty="0"/>
                  <a:t>.</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zh-TW" altLang="en-US" dirty="0"/>
                  <a:t>這邊是介紹甚麼是</a:t>
                </a:r>
                <a:r>
                  <a:rPr lang="en-US" dirty="0"/>
                  <a:t>FL</a:t>
                </a:r>
                <a:r>
                  <a:rPr lang="zh-TW" altLang="en-US" dirty="0"/>
                  <a:t>，可以想像一個情境，如果是一個大型的醫學研究中心，想要利用病人的病歷資料做訓練，那全台灣有這麼多個醫學中心，我要怎麼做整合和訓練，</a:t>
                </a:r>
                <a:endParaRPr lang="en-US" dirty="0"/>
              </a:p>
              <a:p>
                <a:pPr marL="171450" indent="-171450">
                  <a:buFont typeface="Arial" panose="020B0604020202020204" pitchFamily="34" charset="0"/>
                  <a:buChar char="•"/>
                </a:pPr>
                <a:r>
                  <a:rPr lang="zh-TW" altLang="en-US" dirty="0"/>
                  <a:t>傳輸上去的東西是</a:t>
                </a:r>
                <a:r>
                  <a:rPr lang="en-US" dirty="0"/>
                  <a:t>model</a:t>
                </a:r>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Keep personal data on clients. Instead of uploading data to the server for centralized training,</a:t>
                </a:r>
              </a:p>
              <a:p>
                <a:pPr marL="171450" indent="-171450">
                  <a:buFont typeface="Arial" panose="020B0604020202020204" pitchFamily="34" charset="0"/>
                  <a:buChar char="•"/>
                </a:pPr>
                <a:r>
                  <a:rPr lang="en-US" dirty="0"/>
                  <a:t>clients process their local data and share updated local models with the server.</a:t>
                </a:r>
              </a:p>
              <a:p>
                <a:pPr marL="171450" indent="-171450">
                  <a:buFont typeface="Arial" panose="020B0604020202020204" pitchFamily="34" charset="0"/>
                  <a:buChar char="•"/>
                </a:pPr>
                <a:r>
                  <a:rPr lang="en-US" dirty="0" err="1"/>
                  <a:t>FedAvg</a:t>
                </a:r>
                <a:r>
                  <a:rPr lang="en-US" dirty="0"/>
                  <a:t> is commonly used on the server to combine client updates and produce a new global model.</a:t>
                </a:r>
              </a:p>
              <a:p>
                <a:pPr marL="171450" indent="-171450">
                  <a:buFont typeface="Arial" panose="020B0604020202020204" pitchFamily="34" charset="0"/>
                  <a:buChar char="•"/>
                </a:pPr>
                <a:r>
                  <a:rPr lang="en-US" dirty="0"/>
                  <a:t>At each round, a global model </a:t>
                </a:r>
                <a:r>
                  <a:rPr lang="en-US" altLang="zh-HK" sz="1200" b="0" i="0">
                    <a:latin typeface="Cambria Math" panose="02040503050406030204" pitchFamily="18" charset="0"/>
                  </a:rPr>
                  <a:t>𝑊_𝑔𝑙𝑜𝑏</a:t>
                </a:r>
                <a:r>
                  <a:rPr lang="en-US" dirty="0"/>
                  <a:t> is sent to N client devices. Each client </a:t>
                </a:r>
                <a:r>
                  <a:rPr lang="en-US" dirty="0" err="1"/>
                  <a:t>i</a:t>
                </a:r>
                <a:r>
                  <a:rPr lang="en-US" dirty="0"/>
                  <a:t> performs gradient descent on its local data with E local iterations to update the model Wi. The server then does a weighted aggregation of the local models to obtain a new global model, where </a:t>
                </a:r>
                <a:r>
                  <a:rPr lang="zh-HK" altLang="pt-BR" sz="1200" i="0">
                    <a:latin typeface="Cambria Math" panose="02040503050406030204" pitchFamily="18" charset="0"/>
                  </a:rPr>
                  <a:t>𝛼</a:t>
                </a:r>
                <a:r>
                  <a:rPr lang="pt-BR" altLang="zh-HK" sz="1200" i="0">
                    <a:latin typeface="Cambria Math" panose="02040503050406030204" pitchFamily="18" charset="0"/>
                  </a:rPr>
                  <a:t>_</a:t>
                </a:r>
                <a:r>
                  <a:rPr lang="en-US" altLang="zh-HK" sz="1200" i="0">
                    <a:latin typeface="Cambria Math" panose="02040503050406030204" pitchFamily="18" charset="0"/>
                  </a:rPr>
                  <a:t>𝑖</a:t>
                </a:r>
                <a:r>
                  <a:rPr lang="en-US" altLang="zh-HK" sz="800" b="0" i="0" u="none" strike="noStrike" baseline="0" dirty="0">
                    <a:latin typeface="LinLibertineT"/>
                  </a:rPr>
                  <a:t> </a:t>
                </a:r>
                <a:r>
                  <a:rPr lang="en-US" dirty="0"/>
                  <a:t>is the weighting factor for client </a:t>
                </a:r>
                <a:r>
                  <a:rPr lang="en-US" dirty="0" err="1"/>
                  <a:t>i</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zh-TW" altLang="en-US" dirty="0"/>
                  <a:t>這邊是介紹甚麼是</a:t>
                </a:r>
                <a:r>
                  <a:rPr lang="en-US" dirty="0"/>
                  <a:t>FL</a:t>
                </a:r>
              </a:p>
              <a:p>
                <a:pPr marL="171450" indent="-171450">
                  <a:buFont typeface="Arial" panose="020B0604020202020204" pitchFamily="34" charset="0"/>
                  <a:buChar char="•"/>
                </a:pPr>
                <a:r>
                  <a:rPr lang="zh-TW" altLang="en-US" dirty="0"/>
                  <a:t>傳輸上去的東西</a:t>
                </a:r>
                <a:r>
                  <a:rPr lang="en-US" dirty="0"/>
                  <a:t>backpropagation</a:t>
                </a:r>
                <a:r>
                  <a:rPr lang="zh-TW" altLang="en-US" dirty="0"/>
                  <a:t>的</a:t>
                </a:r>
                <a:r>
                  <a:rPr lang="en-US" dirty="0"/>
                  <a:t>weight</a:t>
                </a:r>
                <a:r>
                  <a:rPr lang="zh-TW" altLang="en-US" dirty="0"/>
                  <a:t>還是完整的</a:t>
                </a:r>
                <a:r>
                  <a:rPr lang="en-US" dirty="0"/>
                  <a:t>model</a:t>
                </a:r>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135581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Membership Inference Attacks: </a:t>
            </a:r>
            <a:r>
              <a:rPr lang="zh-TW" altLang="en-US" dirty="0"/>
              <a:t>給定一筆資料，測試它是否在 </a:t>
            </a:r>
            <a:r>
              <a:rPr lang="en-US" dirty="0"/>
              <a:t>training dataset </a:t>
            </a:r>
            <a:r>
              <a:rPr lang="zh-TW" altLang="en-US" dirty="0"/>
              <a:t>之中。</a:t>
            </a:r>
          </a:p>
          <a:p>
            <a:pPr marL="171450" indent="-171450">
              <a:buFont typeface="Arial" panose="020B0604020202020204" pitchFamily="34" charset="0"/>
              <a:buChar char="•"/>
            </a:pPr>
            <a:r>
              <a:rPr lang="en-US" dirty="0"/>
              <a:t>Sensitive User Data Recovery Attacks: </a:t>
            </a:r>
            <a:r>
              <a:rPr lang="zh-TW" altLang="en-US" dirty="0"/>
              <a:t>恢復已刪除的文件、備份數據、利用未加密的數據、竊取敏感數據。</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23113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 remains a powerful but complex cryptographic foundation with impractical overheads for most real-world applications.</a:t>
            </a:r>
          </a:p>
          <a:p>
            <a:pPr marL="171450" indent="-171450">
              <a:buFont typeface="Arial" panose="020B0604020202020204" pitchFamily="34" charset="0"/>
              <a:buChar char="•"/>
            </a:pPr>
            <a:r>
              <a:rPr lang="en-US" altLang="zh-TW" dirty="0"/>
              <a:t>The scalability of encrypted computation and communication during federated training then becomes a bottleneck, restricting its feasibility for real-world edge computing scenarios.</a:t>
            </a:r>
          </a:p>
          <a:p>
            <a:pPr marL="171450" indent="-171450">
              <a:buFont typeface="Arial" panose="020B0604020202020204" pitchFamily="34" charset="0"/>
              <a:buChar char="•"/>
            </a:pPr>
            <a:r>
              <a:rPr lang="en-US" altLang="zh-TW" dirty="0"/>
              <a:t>Encrypted computing and communication of large models might take considerably longer than the actual model training (without encryption).</a:t>
            </a:r>
            <a:endParaRPr lang="zh-TW" alt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5</a:t>
            </a:fld>
            <a:endParaRPr lang="zh-TW" altLang="en-US"/>
          </a:p>
        </p:txBody>
      </p:sp>
    </p:spTree>
    <p:extLst>
      <p:ext uri="{BB962C8B-B14F-4D97-AF65-F5344CB8AC3E}">
        <p14:creationId xmlns:p14="http://schemas.microsoft.com/office/powerpoint/2010/main" val="216716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 remains a powerful but complex cryptographic foundation with impractical overheads for most real-world applications.</a:t>
            </a:r>
          </a:p>
          <a:p>
            <a:pPr marL="171450" indent="-171450">
              <a:buFont typeface="Arial" panose="020B0604020202020204" pitchFamily="34" charset="0"/>
              <a:buChar char="•"/>
            </a:pPr>
            <a:r>
              <a:rPr lang="en-US" altLang="zh-TW" dirty="0"/>
              <a:t>The scalability of encrypted computation and communication during federated training then becomes a bottleneck, restricting its feasibility for real-world edge computing scenarios.</a:t>
            </a:r>
          </a:p>
          <a:p>
            <a:pPr marL="171450" indent="-171450">
              <a:buFont typeface="Arial" panose="020B0604020202020204" pitchFamily="34" charset="0"/>
              <a:buChar char="•"/>
            </a:pPr>
            <a:r>
              <a:rPr lang="en-US" altLang="zh-TW" dirty="0"/>
              <a:t>Encrypted computing and communication of large models might take considerably longer than the actual model training (without encryption).</a:t>
            </a:r>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en-US" altLang="zh-TW" dirty="0"/>
              <a:t>HE </a:t>
            </a:r>
            <a:r>
              <a:rPr lang="zh-TW" altLang="en-US" dirty="0"/>
              <a:t>仍然是一個強大但複雜的密碼學基礎，對於大多數現實世界的應用程序來說具有不切實際的開銷。聯邦訓練期間加密計算和通信的可擴展性成為瓶頸，限制了其在現實世界邊緣計算場景中的可行性。大型模型的加密計算和通信可能比實際模型訓練（不加密）花費更長的時間。</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45443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7</a:t>
            </a:fld>
            <a:endParaRPr lang="zh-TW" altLang="en-US"/>
          </a:p>
        </p:txBody>
      </p:sp>
    </p:spTree>
    <p:extLst>
      <p:ext uri="{BB962C8B-B14F-4D97-AF65-F5344CB8AC3E}">
        <p14:creationId xmlns:p14="http://schemas.microsoft.com/office/powerpoint/2010/main" val="3356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Times New Roman" panose="02020603050405020304" pitchFamily="18" charset="0"/>
                <a:cs typeface="Times New Roman" panose="02020603050405020304" pitchFamily="18" charset="0"/>
              </a:rPr>
              <a:t>僅選擇和加密模型中更重要且更容易受到攻擊的部分，以減少 </a:t>
            </a:r>
            <a:r>
              <a:rPr lang="en-US" altLang="zh-TW" dirty="0">
                <a:latin typeface="Times New Roman" panose="02020603050405020304" pitchFamily="18" charset="0"/>
                <a:cs typeface="Times New Roman" panose="02020603050405020304" pitchFamily="18" charset="0"/>
              </a:rPr>
              <a:t>HE </a:t>
            </a:r>
            <a:r>
              <a:rPr lang="zh-TW" altLang="en-US" dirty="0">
                <a:latin typeface="Times New Roman" panose="02020603050405020304" pitchFamily="18" charset="0"/>
                <a:cs typeface="Times New Roman" panose="02020603050405020304" pitchFamily="18" charset="0"/>
              </a:rPr>
              <a:t>開銷，同時保持隱私保證。 我們使用加密遮罩 </a:t>
            </a:r>
            <a:r>
              <a:rPr lang="en-US" altLang="zh-TW" dirty="0">
                <a:latin typeface="Times New Roman" panose="02020603050405020304" pitchFamily="18" charset="0"/>
                <a:cs typeface="Times New Roman" panose="02020603050405020304" pitchFamily="18" charset="0"/>
              </a:rPr>
              <a:t>(EM) </a:t>
            </a:r>
            <a:r>
              <a:rPr lang="zh-TW" altLang="en-US" dirty="0">
                <a:latin typeface="Times New Roman" panose="02020603050405020304" pitchFamily="18" charset="0"/>
                <a:cs typeface="Times New Roman" panose="02020603050405020304" pitchFamily="18" charset="0"/>
              </a:rPr>
              <a:t>來有效地選擇加密參數。 </a:t>
            </a:r>
            <a:r>
              <a:rPr lang="en-US" altLang="zh-TW" dirty="0">
                <a:latin typeface="Times New Roman" panose="02020603050405020304" pitchFamily="18" charset="0"/>
                <a:cs typeface="Times New Roman" panose="02020603050405020304" pitchFamily="18" charset="0"/>
              </a:rPr>
              <a:t>EM </a:t>
            </a:r>
            <a:r>
              <a:rPr lang="zh-TW" altLang="en-US" dirty="0">
                <a:latin typeface="Times New Roman" panose="02020603050405020304" pitchFamily="18" charset="0"/>
                <a:cs typeface="Times New Roman" panose="02020603050405020304" pitchFamily="18" charset="0"/>
              </a:rPr>
              <a:t>的工作原理是首先通過隱私敏感度預先計算模型參數隱私圖，然後應用具有設定隱私閾值的遮罩來選擇參數進行加密，以滿足特定的開銷預期。</a:t>
            </a: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參數選擇：在初始化階段，客戶端首先使用自己的數據集計算模型的隱私敏感度，並將局部敏感度安全地聚合到全局模型隱私地圖中。 然後，加密遮罩將由隱私映射和根據開銷要求和隱私保證設置的選擇值 𝑠 確定。 只有屏蔽的參數將以加密形式聚合。</a:t>
            </a: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TW"/>
          </a:p>
          <a:p>
            <a:pPr marL="171450" indent="-171450">
              <a:buFont typeface="Arial" panose="020B0604020202020204" pitchFamily="34" charset="0"/>
              <a:buChar char="•"/>
            </a:pPr>
            <a:r>
              <a:rPr lang="zh-TW" altLang="zh-TW"/>
              <a:t>由於</a:t>
            </a:r>
            <a:r>
              <a:rPr lang="zh-TW" altLang="zh-TW" dirty="0"/>
              <a:t>每個客戶端的數據分佈可能不同，要讓所有客戶端在不洩露的情況下就某個全局加密掩碼達成一致是一項挑戰 </a:t>
            </a:r>
            <a:endParaRPr lang="en-US" altLang="zh-TW" dirty="0"/>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zh-TW" altLang="zh-TW" dirty="0"/>
              <a:t>本地數據集，因為本地隱私地圖包含有關客戶端數據的信息。 為了解決這個問題，我們在服務器上對聚合本地隱私地圖進行了加密，這樣就不會洩露有關本地數據的更多私人信息。 </a:t>
            </a:r>
            <a:endParaRPr lang="en-US" altLang="zh-TW" dirty="0"/>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zh-TW" altLang="zh-TW" dirty="0"/>
              <a:t>在初始化期間，客戶端首先使用自己的本地數據計算本地隱私敏感度，然後服務器將本地敏感度圖聚合為全局隱私圖。 加密掩碼使用隱私開銷閾值 𝑠 配置，然後作為聯邦學習配置的一部分在客戶端之間共享全局隱私圖。</a:t>
            </a: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49207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為了保證聯邦學習的正確性，所有的本地模型都應該使用相同的密鑰對進行加密，這很容易導緻密鑰洩露並危及整個系統。</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9</a:t>
            </a:fld>
            <a:endParaRPr lang="zh-TW" altLang="en-US"/>
          </a:p>
        </p:txBody>
      </p:sp>
    </p:spTree>
    <p:extLst>
      <p:ext uri="{BB962C8B-B14F-4D97-AF65-F5344CB8AC3E}">
        <p14:creationId xmlns:p14="http://schemas.microsoft.com/office/powerpoint/2010/main" val="343264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14:m>
                  <m:oMath xmlns:m="http://schemas.openxmlformats.org/officeDocument/2006/math">
                    <m:r>
                      <a:rPr lang="zh-TW" altLang="en-US" sz="4000" b="0" i="1" smtClean="0">
                        <a:latin typeface="Cambria Math" panose="02040503050406030204" pitchFamily="18" charset="0"/>
                      </a:rPr>
                      <m:t>𝜆</m:t>
                    </m:r>
                  </m:oMath>
                </a14:m>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478636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2023/6/11</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2023/6/11</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2023/6/11</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a:xfrm>
            <a:off x="838200" y="1690688"/>
            <a:ext cx="10515600" cy="4486275"/>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2023/6/11</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2023/6/11</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2023/6/11</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2023/6/11</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2023/6/11</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2023/6/11</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2023/6/11</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2023/6/11</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2023/6/11</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9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510.png"/><Relationship Id="rId4" Type="http://schemas.openxmlformats.org/officeDocument/2006/relationships/image" Target="../media/image410.pn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39.png"/><Relationship Id="rId3" Type="http://schemas.openxmlformats.org/officeDocument/2006/relationships/image" Target="../media/image20.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160.png"/><Relationship Id="rId15" Type="http://schemas.openxmlformats.org/officeDocument/2006/relationships/image" Target="../media/image26.png"/><Relationship Id="rId19" Type="http://schemas.openxmlformats.org/officeDocument/2006/relationships/image" Target="../media/image21.png"/><Relationship Id="rId4" Type="http://schemas.openxmlformats.org/officeDocument/2006/relationships/image" Target="../media/image150.png"/><Relationship Id="rId9" Type="http://schemas.openxmlformats.org/officeDocument/2006/relationships/image" Target="../media/image33.png"/><Relationship Id="rId1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4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1.png"/><Relationship Id="rId5" Type="http://schemas.openxmlformats.org/officeDocument/2006/relationships/image" Target="../media/image24.png"/><Relationship Id="rId10" Type="http://schemas.openxmlformats.org/officeDocument/2006/relationships/image" Target="../media/image40.png"/><Relationship Id="rId4" Type="http://schemas.openxmlformats.org/officeDocument/2006/relationships/image" Target="../media/image23.png"/><Relationship Id="rId9" Type="http://schemas.openxmlformats.org/officeDocument/2006/relationships/image" Target="../media/image34.png"/><Relationship Id="rId1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1.png"/><Relationship Id="rId17" Type="http://schemas.openxmlformats.org/officeDocument/2006/relationships/image" Target="../media/image48.png"/><Relationship Id="rId2" Type="http://schemas.openxmlformats.org/officeDocument/2006/relationships/image" Target="../media/image19.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2.png"/><Relationship Id="rId5" Type="http://schemas.openxmlformats.org/officeDocument/2006/relationships/image" Target="../media/image24.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23.png"/><Relationship Id="rId9" Type="http://schemas.openxmlformats.org/officeDocument/2006/relationships/image" Target="../media/image34.png"/><Relationship Id="rId14"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24.png"/><Relationship Id="rId2" Type="http://schemas.openxmlformats.org/officeDocument/2006/relationships/image" Target="../media/image19.png"/><Relationship Id="rId16" Type="http://schemas.openxmlformats.org/officeDocument/2006/relationships/image" Target="../media/image23.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7.png"/><Relationship Id="rId5" Type="http://schemas.openxmlformats.org/officeDocument/2006/relationships/image" Target="../media/image41.png"/><Relationship Id="rId15" Type="http://schemas.openxmlformats.org/officeDocument/2006/relationships/image" Target="../media/image22.png"/><Relationship Id="rId10" Type="http://schemas.openxmlformats.org/officeDocument/2006/relationships/image" Target="../media/image56.png"/><Relationship Id="rId19" Type="http://schemas.openxmlformats.org/officeDocument/2006/relationships/image" Target="../media/image29.png"/><Relationship Id="rId4" Type="http://schemas.openxmlformats.org/officeDocument/2006/relationships/image" Target="../media/image52.png"/><Relationship Id="rId9" Type="http://schemas.openxmlformats.org/officeDocument/2006/relationships/image" Target="../media/image55.pn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60.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9.png"/><Relationship Id="rId5" Type="http://schemas.openxmlformats.org/officeDocument/2006/relationships/image" Target="../media/image42.png"/><Relationship Id="rId10" Type="http://schemas.openxmlformats.org/officeDocument/2006/relationships/image" Target="../media/image28.png"/><Relationship Id="rId4" Type="http://schemas.openxmlformats.org/officeDocument/2006/relationships/image" Target="../media/image41.png"/><Relationship Id="rId9" Type="http://schemas.openxmlformats.org/officeDocument/2006/relationships/image" Target="../media/image24.png"/><Relationship Id="rId14" Type="http://schemas.openxmlformats.org/officeDocument/2006/relationships/image" Target="../media/image61.png"/></Relationships>
</file>

<file path=ppt/slides/_rels/slide3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0.png"/><Relationship Id="rId7" Type="http://schemas.openxmlformats.org/officeDocument/2006/relationships/image" Target="../media/image55.png"/><Relationship Id="rId12" Type="http://schemas.openxmlformats.org/officeDocument/2006/relationships/image" Target="../media/image6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24.png"/><Relationship Id="rId5" Type="http://schemas.openxmlformats.org/officeDocument/2006/relationships/image" Target="../media/image41.png"/><Relationship Id="rId10" Type="http://schemas.openxmlformats.org/officeDocument/2006/relationships/image" Target="../media/image23.png"/><Relationship Id="rId4" Type="http://schemas.openxmlformats.org/officeDocument/2006/relationships/image" Target="../media/image52.png"/><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1415325" y="4079204"/>
            <a:ext cx="3298915" cy="2118396"/>
          </a:xfrm>
        </p:spPr>
        <p:txBody>
          <a:bodyPr>
            <a:noAutofit/>
          </a:bodyPr>
          <a:lstStyle/>
          <a:p>
            <a:pPr algn="just">
              <a:lnSpc>
                <a:spcPct val="100000"/>
              </a:lnSpc>
            </a:pPr>
            <a:r>
              <a:rPr lang="en-US" altLang="zh-TW" sz="2000" dirty="0">
                <a:latin typeface="Times New Roman" panose="02020603050405020304" pitchFamily="18" charset="0"/>
                <a:cs typeface="Times New Roman" panose="02020603050405020304" pitchFamily="18" charset="0"/>
              </a:rPr>
              <a:t>Reporter: </a:t>
            </a:r>
          </a:p>
          <a:p>
            <a:pPr algn="just">
              <a:lnSpc>
                <a:spcPct val="100000"/>
              </a:lnSpc>
            </a:pPr>
            <a:r>
              <a:rPr lang="en-US" altLang="zh-TW" sz="2000" dirty="0">
                <a:latin typeface="Times New Roman" panose="02020603050405020304" pitchFamily="18" charset="0"/>
                <a:cs typeface="Times New Roman" panose="02020603050405020304" pitchFamily="18" charset="0"/>
              </a:rPr>
              <a:t>R11921A16 </a:t>
            </a:r>
            <a:r>
              <a:rPr lang="zh-TW" altLang="en-US" sz="2000" dirty="0">
                <a:latin typeface="Times New Roman" panose="02020603050405020304" pitchFamily="18" charset="0"/>
                <a:cs typeface="Times New Roman" panose="02020603050405020304" pitchFamily="18" charset="0"/>
              </a:rPr>
              <a:t>何秉學</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latin typeface="Times New Roman" panose="02020603050405020304" pitchFamily="18" charset="0"/>
                <a:cs typeface="Times New Roman" panose="02020603050405020304" pitchFamily="18" charset="0"/>
              </a:rPr>
              <a:t>R11922193 </a:t>
            </a:r>
            <a:r>
              <a:rPr lang="zh-TW" altLang="en-US" sz="2000" dirty="0">
                <a:latin typeface="Times New Roman" panose="02020603050405020304" pitchFamily="18" charset="0"/>
                <a:cs typeface="Times New Roman" panose="02020603050405020304" pitchFamily="18" charset="0"/>
              </a:rPr>
              <a:t>張歐華</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cs typeface="Times New Roman" panose="02020603050405020304" pitchFamily="18" charset="0"/>
              </a:rPr>
              <a:t>R</a:t>
            </a:r>
            <a:r>
              <a:rPr lang="en-US" altLang="zh-TW" sz="2000" dirty="0">
                <a:latin typeface="Times New Roman" panose="02020603050405020304" pitchFamily="18" charset="0"/>
                <a:cs typeface="Times New Roman" panose="02020603050405020304" pitchFamily="18" charset="0"/>
              </a:rPr>
              <a:t>11944034 </a:t>
            </a:r>
            <a:r>
              <a:rPr lang="zh-TW" altLang="en-US" sz="2000" dirty="0">
                <a:latin typeface="Times New Roman" panose="02020603050405020304" pitchFamily="18" charset="0"/>
                <a:cs typeface="Times New Roman" panose="02020603050405020304" pitchFamily="18" charset="0"/>
              </a:rPr>
              <a:t>許智翔</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cs typeface="Times New Roman" panose="02020603050405020304" pitchFamily="18" charset="0"/>
              </a:rPr>
              <a:t>B</a:t>
            </a:r>
            <a:r>
              <a:rPr lang="en-US" altLang="zh-TW" sz="2000" dirty="0">
                <a:latin typeface="Times New Roman" panose="02020603050405020304" pitchFamily="18" charset="0"/>
                <a:cs typeface="Times New Roman" panose="02020603050405020304" pitchFamily="18" charset="0"/>
              </a:rPr>
              <a:t>09902060 </a:t>
            </a:r>
            <a:r>
              <a:rPr lang="zh-TW" altLang="en-US" sz="2000" dirty="0">
                <a:latin typeface="Times New Roman" panose="02020603050405020304" pitchFamily="18" charset="0"/>
                <a:cs typeface="Times New Roman" panose="02020603050405020304" pitchFamily="18" charset="0"/>
              </a:rPr>
              <a:t>馮楷</a:t>
            </a: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1310577"/>
          </a:xfrm>
        </p:spPr>
        <p:txBody>
          <a:bodyPr>
            <a:noAutofit/>
          </a:bodyPr>
          <a:lstStyle/>
          <a:p>
            <a:r>
              <a:rPr lang="en-US" altLang="zh-TW" sz="3600" dirty="0">
                <a:latin typeface="Times New Roman" panose="02020603050405020304" pitchFamily="18" charset="0"/>
                <a:cs typeface="Times New Roman" panose="02020603050405020304" pitchFamily="18" charset="0"/>
              </a:rPr>
              <a:t>A Comprehensive Scheme for Homomorphic-Encryption-Based Federated Learning System</a:t>
            </a:r>
            <a:endParaRPr lang="zh-TW"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1 – Threshold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8"/>
                <a:ext cx="10515600" cy="5030787"/>
              </a:xfrm>
            </p:spPr>
            <p:txBody>
              <a:bodyPr/>
              <a:lstStyle/>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𝐾𝑒𝑦𝐺𝑒𝑛</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1</m:t>
                        </m:r>
                      </m:e>
                      <m:sup>
                        <m:r>
                          <a:rPr lang="zh-TW" altLang="en-US" b="0" i="1" smtClean="0">
                            <a:latin typeface="Cambria Math" panose="02040503050406030204" pitchFamily="18" charset="0"/>
                          </a:rPr>
                          <m:t>𝜆</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1</m:t>
                        </m:r>
                      </m:e>
                      <m:sup>
                        <m:r>
                          <a:rPr lang="en-US" altLang="zh-TW" b="0" i="1" smtClean="0">
                            <a:latin typeface="Cambria Math" panose="02040503050406030204" pitchFamily="18" charset="0"/>
                          </a:rPr>
                          <m:t>𝐿</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𝑝𝑝</m:t>
                    </m:r>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𝑝𝑘</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𝑒𝑣𝑘</m:t>
                    </m:r>
                    <m:r>
                      <a:rPr lang="en-US" altLang="zh-TW" b="0" i="1" smtClean="0">
                        <a:latin typeface="Cambria Math" panose="02040503050406030204" pitchFamily="18" charset="0"/>
                        <a:ea typeface="Cambria Math" panose="02040503050406030204" pitchFamily="18" charset="0"/>
                      </a:rPr>
                      <m:t>, </m:t>
                    </m:r>
                    <m:sSub>
                      <m:sSubPr>
                        <m:ctrlPr>
                          <a:rPr lang="en-US" altLang="zh-TW" b="0" i="1" smtClean="0">
                            <a:solidFill>
                              <a:srgbClr val="FF0000"/>
                            </a:solidFill>
                            <a:latin typeface="Cambria Math" panose="02040503050406030204" pitchFamily="18" charset="0"/>
                            <a:ea typeface="Cambria Math" panose="02040503050406030204" pitchFamily="18" charset="0"/>
                          </a:rPr>
                        </m:ctrlPr>
                      </m:sSubPr>
                      <m:e>
                        <m:r>
                          <a:rPr lang="en-US" altLang="zh-TW" i="1">
                            <a:solidFill>
                              <a:srgbClr val="FF0000"/>
                            </a:solidFill>
                            <a:latin typeface="Cambria Math" panose="02040503050406030204" pitchFamily="18" charset="0"/>
                            <a:ea typeface="Cambria Math" panose="02040503050406030204" pitchFamily="18" charset="0"/>
                          </a:rPr>
                          <m:t>{</m:t>
                        </m:r>
                        <m:sSub>
                          <m:sSubPr>
                            <m:ctrlPr>
                              <a:rPr lang="en-US" altLang="zh-TW" i="1">
                                <a:solidFill>
                                  <a:srgbClr val="FF0000"/>
                                </a:solidFill>
                                <a:latin typeface="Cambria Math" panose="02040503050406030204" pitchFamily="18" charset="0"/>
                                <a:ea typeface="Cambria Math" panose="02040503050406030204" pitchFamily="18" charset="0"/>
                              </a:rPr>
                            </m:ctrlPr>
                          </m:sSubPr>
                          <m:e>
                            <m:r>
                              <a:rPr lang="en-US" altLang="zh-TW" i="1">
                                <a:solidFill>
                                  <a:srgbClr val="FF0000"/>
                                </a:solidFill>
                                <a:latin typeface="Cambria Math" panose="02040503050406030204" pitchFamily="18" charset="0"/>
                                <a:ea typeface="Cambria Math" panose="02040503050406030204" pitchFamily="18" charset="0"/>
                              </a:rPr>
                              <m:t>𝑠𝑘</m:t>
                            </m:r>
                          </m:e>
                          <m:sub>
                            <m:r>
                              <a:rPr lang="en-US" altLang="zh-TW" i="1">
                                <a:solidFill>
                                  <a:srgbClr val="FF0000"/>
                                </a:solidFill>
                                <a:latin typeface="Cambria Math" panose="02040503050406030204" pitchFamily="18" charset="0"/>
                                <a:ea typeface="Cambria Math" panose="02040503050406030204" pitchFamily="18" charset="0"/>
                              </a:rPr>
                              <m:t>𝑖</m:t>
                            </m:r>
                          </m:sub>
                        </m:sSub>
                        <m:r>
                          <a:rPr lang="en-US" altLang="zh-TW" i="1">
                            <a:solidFill>
                              <a:srgbClr val="FF0000"/>
                            </a:solidFill>
                            <a:latin typeface="Cambria Math" panose="02040503050406030204" pitchFamily="18" charset="0"/>
                            <a:ea typeface="Cambria Math" panose="02040503050406030204" pitchFamily="18" charset="0"/>
                          </a:rPr>
                          <m:t>}</m:t>
                        </m:r>
                      </m:e>
                      <m:sub>
                        <m:r>
                          <a:rPr lang="en-US" altLang="zh-TW" b="0" i="1" smtClean="0">
                            <a:solidFill>
                              <a:srgbClr val="FF0000"/>
                            </a:solidFill>
                            <a:latin typeface="Cambria Math" panose="02040503050406030204" pitchFamily="18" charset="0"/>
                            <a:ea typeface="Cambria Math" panose="02040503050406030204" pitchFamily="18" charset="0"/>
                          </a:rPr>
                          <m:t>𝑖</m:t>
                        </m:r>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𝑛</m:t>
                        </m:r>
                        <m:r>
                          <a:rPr lang="en-US" altLang="zh-TW" b="0" i="1" smtClean="0">
                            <a:solidFill>
                              <a:srgbClr val="FF0000"/>
                            </a:solidFill>
                            <a:latin typeface="Cambria Math" panose="02040503050406030204" pitchFamily="18" charset="0"/>
                            <a:ea typeface="Cambria Math" panose="02040503050406030204" pitchFamily="18" charset="0"/>
                          </a:rPr>
                          <m:t>]</m:t>
                        </m:r>
                      </m:sub>
                    </m:sSub>
                    <m:r>
                      <a:rPr lang="en-US" altLang="zh-TW" b="0" i="1" smtClean="0">
                        <a:latin typeface="Cambria Math" panose="02040503050406030204" pitchFamily="18" charset="0"/>
                        <a:ea typeface="Cambria Math" panose="02040503050406030204" pitchFamily="18" charset="0"/>
                      </a:rPr>
                      <m:t>)</m:t>
                    </m:r>
                  </m:oMath>
                </a14:m>
                <a:endParaRPr lang="en-US" altLang="zh-TW" dirty="0"/>
              </a:p>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𝐸𝑛𝑐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𝑝𝑘</m:t>
                        </m:r>
                        <m:r>
                          <a:rPr lang="en-US" altLang="zh-TW" b="0" i="1" smtClean="0">
                            <a:latin typeface="Cambria Math" panose="02040503050406030204" pitchFamily="18" charset="0"/>
                          </a:rPr>
                          <m:t>, </m:t>
                        </m:r>
                        <m:r>
                          <a:rPr lang="en-US" altLang="zh-TW" b="0" i="1" smtClean="0">
                            <a:latin typeface="Cambria Math" panose="02040503050406030204" pitchFamily="18" charset="0"/>
                          </a:rPr>
                          <m:t>𝑚</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oMath>
                </a14:m>
                <a:endParaRPr lang="en-US" altLang="zh-TW" b="0" dirty="0">
                  <a:ea typeface="Cambria Math" panose="02040503050406030204" pitchFamily="18" charset="0"/>
                </a:endParaRPr>
              </a:p>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𝐸𝑣𝑎𝑙</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𝑒𝑣𝑎𝑙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d>
                              <m:dPr>
                                <m:begChr m:val="{"/>
                                <m:endChr m:val="}"/>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𝑐</m:t>
                                    </m:r>
                                  </m:e>
                                  <m:sub>
                                    <m:r>
                                      <a:rPr lang="en-US" altLang="zh-TW" i="1">
                                        <a:latin typeface="Cambria Math" panose="02040503050406030204" pitchFamily="18" charset="0"/>
                                        <a:ea typeface="Cambria Math" panose="02040503050406030204" pitchFamily="18" charset="0"/>
                                      </a:rPr>
                                      <m:t>𝑖</m:t>
                                    </m:r>
                                  </m:sub>
                                </m:sSub>
                              </m:e>
                            </m:d>
                          </m:e>
                          <m:sub>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d>
                              <m:dPr>
                                <m:begChr m:val="["/>
                                <m:endChr m:val="]"/>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𝑘</m:t>
                                </m:r>
                              </m:e>
                            </m:d>
                          </m:sub>
                        </m:sSub>
                      </m:e>
                    </m:d>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𝑐</m:t>
                        </m:r>
                      </m:e>
                      <m:sup>
                        <m:r>
                          <a:rPr lang="en-US" altLang="zh-TW" b="0" i="1" smtClean="0">
                            <a:latin typeface="Cambria Math" panose="02040503050406030204" pitchFamily="18" charset="0"/>
                          </a:rPr>
                          <m:t>∗</m:t>
                        </m:r>
                      </m:sup>
                    </m:sSup>
                  </m:oMath>
                </a14:m>
                <a:endParaRPr lang="en-US" altLang="zh-TW" dirty="0"/>
              </a:p>
              <a:p>
                <a14:m>
                  <m:oMath xmlns:m="http://schemas.openxmlformats.org/officeDocument/2006/math">
                    <m:r>
                      <a:rPr lang="en-US" altLang="zh-TW" b="0" i="1" smtClean="0">
                        <a:latin typeface="Cambria Math" panose="02040503050406030204" pitchFamily="18" charset="0"/>
                      </a:rPr>
                      <m:t>𝑇𝐻𝐸</m:t>
                    </m:r>
                    <m:r>
                      <a:rPr lang="en-US" altLang="zh-TW" b="0" i="1" smtClean="0">
                        <a:latin typeface="Cambria Math" panose="02040503050406030204" pitchFamily="18" charset="0"/>
                      </a:rPr>
                      <m:t>.</m:t>
                    </m:r>
                    <m:r>
                      <a:rPr lang="en-US" altLang="zh-TW" b="0" i="1" smtClean="0">
                        <a:latin typeface="Cambria Math" panose="02040503050406030204" pitchFamily="18" charset="0"/>
                      </a:rPr>
                      <m:t>𝐷𝑒𝑐</m:t>
                    </m:r>
                    <m:d>
                      <m:dPr>
                        <m:ctrlPr>
                          <a:rPr lang="en-US" altLang="zh-TW" b="0" i="1" smtClean="0">
                            <a:latin typeface="Cambria Math" panose="02040503050406030204" pitchFamily="18" charset="0"/>
                          </a:rPr>
                        </m:ctrlPr>
                      </m:dPr>
                      <m:e>
                        <m:sSub>
                          <m:sSubPr>
                            <m:ctrlPr>
                              <a:rPr lang="en-US" altLang="zh-TW" i="1" smtClean="0">
                                <a:solidFill>
                                  <a:srgbClr val="FF0000"/>
                                </a:solidFill>
                                <a:latin typeface="Cambria Math" panose="02040503050406030204" pitchFamily="18" charset="0"/>
                                <a:ea typeface="Cambria Math" panose="02040503050406030204" pitchFamily="18" charset="0"/>
                              </a:rPr>
                            </m:ctrlPr>
                          </m:sSubPr>
                          <m:e>
                            <m:d>
                              <m:dPr>
                                <m:begChr m:val="{"/>
                                <m:endChr m:val="}"/>
                                <m:ctrlPr>
                                  <a:rPr lang="en-US" altLang="zh-TW" i="1">
                                    <a:solidFill>
                                      <a:srgbClr val="FF0000"/>
                                    </a:solidFill>
                                    <a:latin typeface="Cambria Math" panose="02040503050406030204" pitchFamily="18" charset="0"/>
                                    <a:ea typeface="Cambria Math" panose="02040503050406030204" pitchFamily="18" charset="0"/>
                                  </a:rPr>
                                </m:ctrlPr>
                              </m:dPr>
                              <m:e>
                                <m:sSub>
                                  <m:sSubPr>
                                    <m:ctrlPr>
                                      <a:rPr lang="en-US" altLang="zh-TW" i="1">
                                        <a:solidFill>
                                          <a:srgbClr val="FF0000"/>
                                        </a:solidFill>
                                        <a:latin typeface="Cambria Math" panose="02040503050406030204" pitchFamily="18" charset="0"/>
                                        <a:ea typeface="Cambria Math" panose="02040503050406030204" pitchFamily="18" charset="0"/>
                                      </a:rPr>
                                    </m:ctrlPr>
                                  </m:sSubPr>
                                  <m:e>
                                    <m:r>
                                      <a:rPr lang="en-US" altLang="zh-TW" i="1">
                                        <a:solidFill>
                                          <a:srgbClr val="FF0000"/>
                                        </a:solidFill>
                                        <a:latin typeface="Cambria Math" panose="02040503050406030204" pitchFamily="18" charset="0"/>
                                        <a:ea typeface="Cambria Math" panose="02040503050406030204" pitchFamily="18" charset="0"/>
                                      </a:rPr>
                                      <m:t>𝑠𝑘</m:t>
                                    </m:r>
                                  </m:e>
                                  <m:sub>
                                    <m:r>
                                      <a:rPr lang="en-US" altLang="zh-TW" i="1">
                                        <a:solidFill>
                                          <a:srgbClr val="FF0000"/>
                                        </a:solidFill>
                                        <a:latin typeface="Cambria Math" panose="02040503050406030204" pitchFamily="18" charset="0"/>
                                        <a:ea typeface="Cambria Math" panose="02040503050406030204" pitchFamily="18" charset="0"/>
                                      </a:rPr>
                                      <m:t>𝑖</m:t>
                                    </m:r>
                                  </m:sub>
                                </m:sSub>
                              </m:e>
                            </m:d>
                          </m:e>
                          <m:sub>
                            <m:r>
                              <a:rPr lang="en-US" altLang="zh-TW" i="1">
                                <a:solidFill>
                                  <a:srgbClr val="FF0000"/>
                                </a:solidFill>
                                <a:latin typeface="Cambria Math" panose="02040503050406030204" pitchFamily="18" charset="0"/>
                                <a:ea typeface="Cambria Math" panose="02040503050406030204" pitchFamily="18" charset="0"/>
                              </a:rPr>
                              <m:t>𝑖</m:t>
                            </m:r>
                            <m:r>
                              <a:rPr lang="en-US" altLang="zh-TW" i="1">
                                <a:solidFill>
                                  <a:srgbClr val="FF0000"/>
                                </a:solidFill>
                                <a:latin typeface="Cambria Math" panose="02040503050406030204" pitchFamily="18" charset="0"/>
                                <a:ea typeface="Cambria Math" panose="02040503050406030204" pitchFamily="18" charset="0"/>
                              </a:rPr>
                              <m:t>∈</m:t>
                            </m:r>
                            <m:d>
                              <m:dPr>
                                <m:begChr m:val="["/>
                                <m:endChr m:val="]"/>
                                <m:ctrlPr>
                                  <a:rPr lang="en-US" altLang="zh-TW" i="1">
                                    <a:solidFill>
                                      <a:srgbClr val="FF0000"/>
                                    </a:solidFill>
                                    <a:latin typeface="Cambria Math" panose="02040503050406030204" pitchFamily="18" charset="0"/>
                                    <a:ea typeface="Cambria Math" panose="02040503050406030204" pitchFamily="18" charset="0"/>
                                  </a:rPr>
                                </m:ctrlPr>
                              </m:dPr>
                              <m:e>
                                <m:r>
                                  <a:rPr lang="en-US" altLang="zh-TW" b="0" i="1" smtClean="0">
                                    <a:solidFill>
                                      <a:srgbClr val="FF0000"/>
                                    </a:solidFill>
                                    <a:latin typeface="Cambria Math" panose="02040503050406030204" pitchFamily="18" charset="0"/>
                                    <a:ea typeface="Cambria Math" panose="02040503050406030204" pitchFamily="18" charset="0"/>
                                  </a:rPr>
                                  <m:t>𝐼</m:t>
                                </m:r>
                              </m:e>
                            </m:d>
                          </m:sub>
                        </m:sSub>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𝑐</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𝑚</m:t>
                    </m:r>
                  </m:oMath>
                </a14:m>
                <a:endParaRPr lang="en-US" altLang="zh-TW" dirty="0"/>
              </a:p>
              <a:p>
                <a14:m>
                  <m:oMath xmlns:m="http://schemas.openxmlformats.org/officeDocument/2006/math">
                    <m:r>
                      <a:rPr lang="en-US" altLang="zh-TW" b="0" i="1" smtClean="0">
                        <a:solidFill>
                          <a:srgbClr val="FF0000"/>
                        </a:solidFill>
                        <a:latin typeface="Cambria Math" panose="02040503050406030204" pitchFamily="18" charset="0"/>
                        <a:ea typeface="Cambria Math" panose="02040503050406030204" pitchFamily="18" charset="0"/>
                      </a:rPr>
                      <m:t>𝐼</m:t>
                    </m:r>
                    <m:r>
                      <a:rPr lang="en-US" altLang="zh-TW" b="0" i="1" smtClean="0">
                        <a:solidFill>
                          <a:srgbClr val="FF0000"/>
                        </a:solidFill>
                        <a:latin typeface="Cambria Math" panose="02040503050406030204" pitchFamily="18" charset="0"/>
                        <a:ea typeface="Cambria Math" panose="02040503050406030204" pitchFamily="18" charset="0"/>
                      </a:rPr>
                      <m:t>⊆</m:t>
                    </m:r>
                    <m:d>
                      <m:dPr>
                        <m:begChr m:val="["/>
                        <m:endChr m:val="]"/>
                        <m:ctrlPr>
                          <a:rPr lang="en-US" altLang="zh-TW" b="0" i="1" smtClean="0">
                            <a:solidFill>
                              <a:srgbClr val="FF0000"/>
                            </a:solidFill>
                            <a:latin typeface="Cambria Math" panose="02040503050406030204" pitchFamily="18" charset="0"/>
                            <a:ea typeface="Cambria Math" panose="02040503050406030204" pitchFamily="18" charset="0"/>
                          </a:rPr>
                        </m:ctrlPr>
                      </m:dPr>
                      <m:e>
                        <m:r>
                          <a:rPr lang="en-US" altLang="zh-TW" b="0" i="1" smtClean="0">
                            <a:solidFill>
                              <a:srgbClr val="FF0000"/>
                            </a:solidFill>
                            <a:latin typeface="Cambria Math" panose="02040503050406030204" pitchFamily="18" charset="0"/>
                            <a:ea typeface="Cambria Math" panose="02040503050406030204" pitchFamily="18" charset="0"/>
                          </a:rPr>
                          <m:t>𝑛</m:t>
                        </m:r>
                      </m:e>
                    </m:d>
                    <m:r>
                      <a:rPr lang="en-US" altLang="zh-TW" b="0" i="1" smtClean="0">
                        <a:solidFill>
                          <a:srgbClr val="FF0000"/>
                        </a:solidFill>
                        <a:latin typeface="Cambria Math" panose="02040503050406030204" pitchFamily="18" charset="0"/>
                        <a:ea typeface="Cambria Math" panose="02040503050406030204" pitchFamily="18" charset="0"/>
                      </a:rPr>
                      <m:t> </m:t>
                    </m:r>
                    <m:r>
                      <a:rPr lang="en-US" altLang="zh-TW" b="0" i="1" smtClean="0">
                        <a:solidFill>
                          <a:srgbClr val="FF0000"/>
                        </a:solidFill>
                        <a:latin typeface="Cambria Math" panose="02040503050406030204" pitchFamily="18" charset="0"/>
                        <a:ea typeface="Cambria Math" panose="02040503050406030204" pitchFamily="18" charset="0"/>
                      </a:rPr>
                      <m:t>𝑤𝑖𝑡h</m:t>
                    </m:r>
                    <m:r>
                      <a:rPr lang="en-US" altLang="zh-TW" b="0" i="1" smtClean="0">
                        <a:solidFill>
                          <a:srgbClr val="FF0000"/>
                        </a:solidFill>
                        <a:latin typeface="Cambria Math" panose="02040503050406030204" pitchFamily="18" charset="0"/>
                        <a:ea typeface="Cambria Math" panose="02040503050406030204" pitchFamily="18" charset="0"/>
                      </a:rPr>
                      <m:t> |</m:t>
                    </m:r>
                    <m:r>
                      <a:rPr lang="en-US" altLang="zh-TW" b="0" i="1" smtClean="0">
                        <a:solidFill>
                          <a:srgbClr val="FF0000"/>
                        </a:solidFill>
                        <a:latin typeface="Cambria Math" panose="02040503050406030204" pitchFamily="18" charset="0"/>
                        <a:ea typeface="Cambria Math" panose="02040503050406030204" pitchFamily="18" charset="0"/>
                      </a:rPr>
                      <m:t>𝐼</m:t>
                    </m:r>
                    <m:r>
                      <a:rPr lang="en-US" altLang="zh-TW" b="0"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𝑡</m:t>
                    </m:r>
                  </m:oMath>
                </a14:m>
                <a:endParaRPr lang="zh-TW" altLang="en-US" dirty="0">
                  <a:solidFill>
                    <a:srgbClr val="FF0000"/>
                  </a:solidFill>
                </a:endParaRPr>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90688"/>
                <a:ext cx="10515600" cy="5030787"/>
              </a:xfrm>
              <a:blipFill>
                <a:blip r:embed="rId3"/>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10</a:t>
            </a:fld>
            <a:endParaRPr lang="zh-TW" altLang="en-US"/>
          </a:p>
        </p:txBody>
      </p:sp>
    </p:spTree>
    <p:extLst>
      <p:ext uri="{BB962C8B-B14F-4D97-AF65-F5344CB8AC3E}">
        <p14:creationId xmlns:p14="http://schemas.microsoft.com/office/powerpoint/2010/main" val="32789966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1 – Threshold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8"/>
                <a:ext cx="11247120" cy="5167312"/>
              </a:xfrm>
            </p:spPr>
            <p:txBody>
              <a:bodyPr>
                <a:normAutofit/>
              </a:bodyPr>
              <a:lstStyle/>
              <a:p>
                <a:pPr>
                  <a:lnSpc>
                    <a:spcPct val="110000"/>
                  </a:lnSpc>
                </a:pPr>
                <a:r>
                  <a:rPr lang="en-US" altLang="zh-TW" sz="2400" dirty="0"/>
                  <a:t>(n, n)-threshold HE VS. (t, n)-threshold HE</a:t>
                </a:r>
                <a:endParaRPr lang="en-US" altLang="zh-TW" sz="2200" dirty="0"/>
              </a:p>
              <a:p>
                <a:pPr>
                  <a:lnSpc>
                    <a:spcPct val="110000"/>
                  </a:lnSpc>
                </a:pPr>
                <a:r>
                  <a:rPr lang="en-US" altLang="zh-TW" sz="2200" dirty="0"/>
                  <a:t>Pros</a:t>
                </a:r>
              </a:p>
              <a:p>
                <a:pPr lvl="1">
                  <a:lnSpc>
                    <a:spcPct val="110000"/>
                  </a:lnSpc>
                </a:pPr>
                <a:r>
                  <a:rPr lang="en-US" altLang="zh-TW" sz="2200" dirty="0"/>
                  <a:t>Security</a:t>
                </a:r>
              </a:p>
              <a:p>
                <a:pPr lvl="1">
                  <a:lnSpc>
                    <a:spcPct val="110000"/>
                  </a:lnSpc>
                </a:pPr>
                <a:r>
                  <a:rPr lang="en-US" altLang="zh-TW" sz="2200" dirty="0"/>
                  <a:t>Flexibility:</a:t>
                </a:r>
                <a:r>
                  <a:rPr lang="zh-TW" altLang="en-US" sz="2200" dirty="0"/>
                  <a:t> </a:t>
                </a:r>
                <a:r>
                  <a:rPr lang="en-US" altLang="zh-TW" sz="2200" dirty="0"/>
                  <a:t>addition / multiplication, etc.</a:t>
                </a:r>
              </a:p>
              <a:p>
                <a:pPr lvl="1">
                  <a:lnSpc>
                    <a:spcPct val="110000"/>
                  </a:lnSpc>
                </a:pPr>
                <a:r>
                  <a:rPr lang="en-US" altLang="zh-TW" sz="2200" dirty="0"/>
                  <a:t>Distributed computation:</a:t>
                </a:r>
                <a:r>
                  <a:rPr lang="zh-TW" altLang="en-US" sz="2200" dirty="0"/>
                  <a:t> </a:t>
                </a:r>
                <a:r>
                  <a:rPr lang="en-US" altLang="zh-TW" sz="2200" dirty="0"/>
                  <a:t>secure multi-party computations</a:t>
                </a:r>
              </a:p>
              <a:p>
                <a:pPr>
                  <a:lnSpc>
                    <a:spcPct val="110000"/>
                  </a:lnSpc>
                </a:pPr>
                <a:r>
                  <a:rPr lang="en-US" altLang="zh-TW" sz="2200" dirty="0"/>
                  <a:t>Cons</a:t>
                </a:r>
              </a:p>
              <a:p>
                <a:pPr lvl="1">
                  <a:lnSpc>
                    <a:spcPct val="110000"/>
                  </a:lnSpc>
                </a:pPr>
                <a:r>
                  <a:rPr lang="en-US" altLang="zh-TW" sz="2200" dirty="0"/>
                  <a:t>Complexity: lots of stuff to prove </a:t>
                </a:r>
                <a:r>
                  <a:rPr lang="en-US" altLang="zh-TW" sz="2200" dirty="0">
                    <a:solidFill>
                      <a:srgbClr val="FF0000"/>
                    </a:solidFill>
                  </a:rPr>
                  <a:t>[3]</a:t>
                </a:r>
              </a:p>
              <a:p>
                <a:pPr lvl="1">
                  <a:lnSpc>
                    <a:spcPct val="110000"/>
                  </a:lnSpc>
                </a:pPr>
                <a:r>
                  <a:rPr lang="en-US" altLang="zh-TW" sz="2200" dirty="0"/>
                  <a:t>Performance overhead: communication and computation costs </a:t>
                </a:r>
                <a14:m>
                  <m:oMath xmlns:m="http://schemas.openxmlformats.org/officeDocument/2006/math">
                    <m:r>
                      <a:rPr lang="en-US" altLang="zh-TW" sz="2200" b="1" i="1" smtClean="0">
                        <a:solidFill>
                          <a:srgbClr val="FF0000"/>
                        </a:solidFill>
                        <a:latin typeface="Cambria Math" panose="02040503050406030204" pitchFamily="18" charset="0"/>
                        <a:ea typeface="Cambria Math" panose="02040503050406030204" pitchFamily="18" charset="0"/>
                      </a:rPr>
                      <m:t>↑</m:t>
                    </m:r>
                  </m:oMath>
                </a14:m>
                <a:endParaRPr lang="en-US" altLang="zh-TW" sz="2200" b="1" dirty="0">
                  <a:solidFill>
                    <a:srgbClr val="FF0000"/>
                  </a:solidFill>
                </a:endParaRPr>
              </a:p>
              <a:p>
                <a:pPr lvl="1">
                  <a:lnSpc>
                    <a:spcPct val="110000"/>
                  </a:lnSpc>
                </a:pPr>
                <a:r>
                  <a:rPr lang="en-US" altLang="zh-TW" sz="2200" dirty="0"/>
                  <a:t>Key management:</a:t>
                </a:r>
                <a:r>
                  <a:rPr lang="zh-TW" altLang="en-US" sz="2200" dirty="0"/>
                  <a:t> </a:t>
                </a:r>
                <a:r>
                  <a:rPr lang="en-US" altLang="zh-TW" sz="2200" dirty="0"/>
                  <a:t>How to revoke or generate a new key? </a:t>
                </a:r>
                <a:r>
                  <a:rPr lang="en-US" altLang="zh-TW" sz="2200" dirty="0">
                    <a:solidFill>
                      <a:srgbClr val="FF0000"/>
                    </a:solidFill>
                  </a:rPr>
                  <a:t>Forward secrecy?</a:t>
                </a:r>
                <a:endParaRPr lang="zh-TW" altLang="en-US" sz="2200" dirty="0">
                  <a:solidFill>
                    <a:srgbClr val="FF0000"/>
                  </a:solidFill>
                </a:endParaRPr>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90688"/>
                <a:ext cx="11247120" cy="5167312"/>
              </a:xfrm>
              <a:blipFill>
                <a:blip r:embed="rId3"/>
                <a:stretch>
                  <a:fillRect l="-759" t="-70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11</a:t>
            </a:fld>
            <a:endParaRPr lang="zh-TW" altLang="en-US"/>
          </a:p>
        </p:txBody>
      </p:sp>
      <p:sp>
        <p:nvSpPr>
          <p:cNvPr id="5" name="文字方塊 4">
            <a:extLst>
              <a:ext uri="{FF2B5EF4-FFF2-40B4-BE49-F238E27FC236}">
                <a16:creationId xmlns:a16="http://schemas.microsoft.com/office/drawing/2014/main" id="{D198AD05-5637-45C0-AC1B-9F1685E24B90}"/>
              </a:ext>
            </a:extLst>
          </p:cNvPr>
          <p:cNvSpPr txBox="1"/>
          <p:nvPr/>
        </p:nvSpPr>
        <p:spPr>
          <a:xfrm>
            <a:off x="838200" y="6231265"/>
            <a:ext cx="10363200" cy="523220"/>
          </a:xfrm>
          <a:prstGeom prst="rect">
            <a:avLst/>
          </a:prstGeom>
          <a:noFill/>
        </p:spPr>
        <p:txBody>
          <a:bodyPr wrap="square" rtlCol="0">
            <a:spAutoFit/>
          </a:bodyPr>
          <a:lstStyle/>
          <a:p>
            <a:r>
              <a:rPr lang="en-US" altLang="zh-TW" sz="1400" b="1" dirty="0">
                <a:solidFill>
                  <a:srgbClr val="FF0000"/>
                </a:solidFill>
                <a:latin typeface="Times New Roman" panose="02020603050405020304" pitchFamily="18" charset="0"/>
                <a:cs typeface="Times New Roman" panose="02020603050405020304" pitchFamily="18" charset="0"/>
              </a:rPr>
              <a:t>[3] </a:t>
            </a:r>
            <a:r>
              <a:rPr lang="en-US" altLang="zh-TW" sz="1400" dirty="0">
                <a:latin typeface="Times New Roman" panose="02020603050405020304" pitchFamily="18" charset="0"/>
                <a:cs typeface="Times New Roman" panose="02020603050405020304" pitchFamily="18" charset="0"/>
              </a:rPr>
              <a:t>Kim, E., </a:t>
            </a:r>
            <a:r>
              <a:rPr lang="en-US" altLang="zh-TW" sz="1400" dirty="0" err="1">
                <a:latin typeface="Times New Roman" panose="02020603050405020304" pitchFamily="18" charset="0"/>
                <a:cs typeface="Times New Roman" panose="02020603050405020304" pitchFamily="18" charset="0"/>
              </a:rPr>
              <a:t>Jeong</a:t>
            </a:r>
            <a:r>
              <a:rPr lang="en-US" altLang="zh-TW" sz="1400" dirty="0">
                <a:latin typeface="Times New Roman" panose="02020603050405020304" pitchFamily="18" charset="0"/>
                <a:cs typeface="Times New Roman" panose="02020603050405020304" pitchFamily="18" charset="0"/>
              </a:rPr>
              <a:t>, J., Yoon, H., Kim, Y., Cho, J., &amp; </a:t>
            </a:r>
            <a:r>
              <a:rPr lang="en-US" altLang="zh-TW" sz="1400" dirty="0" err="1">
                <a:latin typeface="Times New Roman" panose="02020603050405020304" pitchFamily="18" charset="0"/>
                <a:cs typeface="Times New Roman" panose="02020603050405020304" pitchFamily="18" charset="0"/>
              </a:rPr>
              <a:t>Cheon</a:t>
            </a:r>
            <a:r>
              <a:rPr lang="en-US" altLang="zh-TW" sz="1400" dirty="0">
                <a:latin typeface="Times New Roman" panose="02020603050405020304" pitchFamily="18" charset="0"/>
                <a:cs typeface="Times New Roman" panose="02020603050405020304" pitchFamily="18" charset="0"/>
              </a:rPr>
              <a:t>, J. H. (2020). How to securely collaborate on data: Decentralized threshold he and secure key update. </a:t>
            </a:r>
            <a:r>
              <a:rPr lang="en-US" altLang="zh-TW" sz="1400" i="1" dirty="0">
                <a:latin typeface="Times New Roman" panose="02020603050405020304" pitchFamily="18" charset="0"/>
                <a:cs typeface="Times New Roman" panose="02020603050405020304" pitchFamily="18" charset="0"/>
              </a:rPr>
              <a:t>IEEE Access</a:t>
            </a:r>
            <a:r>
              <a:rPr lang="en-US" altLang="zh-TW" sz="1400" dirty="0">
                <a:latin typeface="Times New Roman" panose="02020603050405020304" pitchFamily="18" charset="0"/>
                <a:cs typeface="Times New Roman" panose="02020603050405020304" pitchFamily="18" charset="0"/>
              </a:rPr>
              <a:t>, </a:t>
            </a:r>
            <a:r>
              <a:rPr lang="en-US" altLang="zh-TW" sz="1400" i="1" dirty="0">
                <a:latin typeface="Times New Roman" panose="02020603050405020304" pitchFamily="18" charset="0"/>
                <a:cs typeface="Times New Roman" panose="02020603050405020304" pitchFamily="18" charset="0"/>
              </a:rPr>
              <a:t>8</a:t>
            </a:r>
            <a:r>
              <a:rPr lang="en-US" altLang="zh-TW" sz="1400" dirty="0">
                <a:latin typeface="Times New Roman" panose="02020603050405020304" pitchFamily="18" charset="0"/>
                <a:cs typeface="Times New Roman" panose="02020603050405020304" pitchFamily="18" charset="0"/>
              </a:rPr>
              <a:t>, 191319-191329.</a:t>
            </a:r>
            <a:endParaRPr lang="zh-TW" altLang="en-US" sz="1400"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C75B6F7C-B5D6-41B3-B5D0-E2142BAE31C8}"/>
              </a:ext>
            </a:extLst>
          </p:cNvPr>
          <p:cNvPicPr>
            <a:picLocks noChangeAspect="1"/>
          </p:cNvPicPr>
          <p:nvPr/>
        </p:nvPicPr>
        <p:blipFill>
          <a:blip r:embed="rId4"/>
          <a:stretch>
            <a:fillRect/>
          </a:stretch>
        </p:blipFill>
        <p:spPr>
          <a:xfrm>
            <a:off x="9077875" y="1552644"/>
            <a:ext cx="2856685" cy="3752711"/>
          </a:xfrm>
          <a:prstGeom prst="rect">
            <a:avLst/>
          </a:prstGeom>
        </p:spPr>
      </p:pic>
    </p:spTree>
    <p:extLst>
      <p:ext uri="{BB962C8B-B14F-4D97-AF65-F5344CB8AC3E}">
        <p14:creationId xmlns:p14="http://schemas.microsoft.com/office/powerpoint/2010/main" val="4313880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2C06-2B7D-74C6-F61A-0CB9E6EDAF76}"/>
              </a:ext>
            </a:extLst>
          </p:cNvPr>
          <p:cNvSpPr>
            <a:spLocks noGrp="1"/>
          </p:cNvSpPr>
          <p:nvPr>
            <p:ph type="title"/>
          </p:nvPr>
        </p:nvSpPr>
        <p:spPr/>
        <p:txBody>
          <a:bodyPr/>
          <a:lstStyle/>
          <a:p>
            <a:r>
              <a:rPr lang="en-US" altLang="zh-TW" dirty="0"/>
              <a:t>Candidate 2 – </a:t>
            </a:r>
            <a:r>
              <a:rPr lang="en-US" altLang="zh-TW" sz="3600" dirty="0"/>
              <a:t>Proxy Re-Encryption</a:t>
            </a:r>
            <a:endParaRPr lang="en-TW" dirty="0"/>
          </a:p>
        </p:txBody>
      </p:sp>
      <p:sp>
        <p:nvSpPr>
          <p:cNvPr id="3" name="Content Placeholder 2">
            <a:extLst>
              <a:ext uri="{FF2B5EF4-FFF2-40B4-BE49-F238E27FC236}">
                <a16:creationId xmlns:a16="http://schemas.microsoft.com/office/drawing/2014/main" id="{A711306E-4E09-9CBE-CE9A-1402028C1695}"/>
              </a:ext>
            </a:extLst>
          </p:cNvPr>
          <p:cNvSpPr>
            <a:spLocks noGrp="1"/>
          </p:cNvSpPr>
          <p:nvPr>
            <p:ph idx="1"/>
          </p:nvPr>
        </p:nvSpPr>
        <p:spPr/>
        <p:txBody>
          <a:bodyPr/>
          <a:lstStyle/>
          <a:p>
            <a:r>
              <a:rPr lang="en-TW" altLang="zh-TW" dirty="0"/>
              <a:t>Limitation</a:t>
            </a:r>
            <a:endParaRPr lang="en-US" dirty="0">
              <a:solidFill>
                <a:srgbClr val="333333"/>
              </a:solidFill>
              <a:cs typeface="Times New Roman" panose="02020603050405020304" pitchFamily="18" charset="0"/>
            </a:endParaRPr>
          </a:p>
          <a:p>
            <a:pPr lvl="1"/>
            <a:r>
              <a:rPr lang="en-US" dirty="0">
                <a:solidFill>
                  <a:srgbClr val="333333"/>
                </a:solidFill>
                <a:cs typeface="Times New Roman" panose="02020603050405020304" pitchFamily="18" charset="0"/>
              </a:rPr>
              <a:t>R</a:t>
            </a:r>
            <a:r>
              <a:rPr lang="en-US" b="0" i="0" u="none" strike="noStrike" dirty="0">
                <a:solidFill>
                  <a:srgbClr val="333333"/>
                </a:solidFill>
                <a:effectLst/>
                <a:cs typeface="Times New Roman" panose="02020603050405020304" pitchFamily="18" charset="0"/>
              </a:rPr>
              <a:t>equires sharing a key for different local sides to perform computations on its encrypted data</a:t>
            </a:r>
            <a:endParaRPr lang="en-TW"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D3793A-2C18-6664-2841-CD269A64E11B}"/>
              </a:ext>
            </a:extLst>
          </p:cNvPr>
          <p:cNvSpPr>
            <a:spLocks noGrp="1"/>
          </p:cNvSpPr>
          <p:nvPr>
            <p:ph type="sldNum" sz="quarter" idx="12"/>
          </p:nvPr>
        </p:nvSpPr>
        <p:spPr/>
        <p:txBody>
          <a:bodyPr/>
          <a:lstStyle/>
          <a:p>
            <a:fld id="{D2B5BE26-702C-4921-81E7-8AF275EDA2CC}" type="slidenum">
              <a:rPr lang="zh-TW" altLang="en-US" smtClean="0"/>
              <a:pPr/>
              <a:t>12</a:t>
            </a:fld>
            <a:endParaRPr lang="zh-TW" altLang="en-US"/>
          </a:p>
        </p:txBody>
      </p:sp>
      <p:pic>
        <p:nvPicPr>
          <p:cNvPr id="5" name="Content Placeholder 5" descr="A picture containing text, screenshot, font, diagram&#10;&#10;Description automatically generated">
            <a:extLst>
              <a:ext uri="{FF2B5EF4-FFF2-40B4-BE49-F238E27FC236}">
                <a16:creationId xmlns:a16="http://schemas.microsoft.com/office/drawing/2014/main" id="{C1765949-1436-99A0-BF09-A0772D5E9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331" y="3016251"/>
            <a:ext cx="5334537" cy="3160712"/>
          </a:xfrm>
          <a:prstGeom prst="rect">
            <a:avLst/>
          </a:prstGeom>
        </p:spPr>
      </p:pic>
    </p:spTree>
    <p:extLst>
      <p:ext uri="{BB962C8B-B14F-4D97-AF65-F5344CB8AC3E}">
        <p14:creationId xmlns:p14="http://schemas.microsoft.com/office/powerpoint/2010/main" val="186329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2 – </a:t>
            </a:r>
            <a:r>
              <a:rPr lang="en-US" altLang="zh-TW" sz="3600" dirty="0"/>
              <a:t>Proxy Re-Encryption</a:t>
            </a:r>
            <a:endParaRPr lang="zh-TW" altLang="en-US" dirty="0"/>
          </a:p>
        </p:txBody>
      </p:sp>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p:txBody>
          <a:bodyPr>
            <a:normAutofit/>
          </a:bodyPr>
          <a:lstStyle/>
          <a:p>
            <a:pPr marL="0" indent="0">
              <a:buNone/>
            </a:pPr>
            <a:br>
              <a:rPr lang="en-US" altLang="zh-TW" dirty="0"/>
            </a:b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13</a:t>
            </a:fld>
            <a:endParaRPr lang="zh-TW" altLang="en-US"/>
          </a:p>
        </p:txBody>
      </p:sp>
      <p:pic>
        <p:nvPicPr>
          <p:cNvPr id="6" name="Picture 5" descr="A picture containing text, screenshot, diagram, font&#10;&#10;Description automatically generated">
            <a:extLst>
              <a:ext uri="{FF2B5EF4-FFF2-40B4-BE49-F238E27FC236}">
                <a16:creationId xmlns:a16="http://schemas.microsoft.com/office/drawing/2014/main" id="{DC24159E-F13D-5658-77D3-88FDCB047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442" y="1690688"/>
            <a:ext cx="7772400" cy="4424471"/>
          </a:xfrm>
          <a:prstGeom prst="rect">
            <a:avLst/>
          </a:prstGeom>
        </p:spPr>
      </p:pic>
      <p:sp>
        <p:nvSpPr>
          <p:cNvPr id="5" name="TextBox 4">
            <a:extLst>
              <a:ext uri="{FF2B5EF4-FFF2-40B4-BE49-F238E27FC236}">
                <a16:creationId xmlns:a16="http://schemas.microsoft.com/office/drawing/2014/main" id="{78926DF6-CFD2-036E-79E8-84A9865BE18F}"/>
              </a:ext>
            </a:extLst>
          </p:cNvPr>
          <p:cNvSpPr txBox="1"/>
          <p:nvPr/>
        </p:nvSpPr>
        <p:spPr>
          <a:xfrm>
            <a:off x="3189515" y="6077247"/>
            <a:ext cx="783771" cy="461665"/>
          </a:xfrm>
          <a:prstGeom prst="rect">
            <a:avLst/>
          </a:prstGeom>
          <a:noFill/>
        </p:spPr>
        <p:txBody>
          <a:bodyPr wrap="square" rtlCol="0">
            <a:spAutoFit/>
          </a:bodyPr>
          <a:lstStyle/>
          <a:p>
            <a:r>
              <a:rPr lang="en-TW" sz="2400" dirty="0"/>
              <a:t>Alice</a:t>
            </a:r>
          </a:p>
        </p:txBody>
      </p:sp>
      <p:sp>
        <p:nvSpPr>
          <p:cNvPr id="7" name="TextBox 6">
            <a:extLst>
              <a:ext uri="{FF2B5EF4-FFF2-40B4-BE49-F238E27FC236}">
                <a16:creationId xmlns:a16="http://schemas.microsoft.com/office/drawing/2014/main" id="{C7A64058-09DD-D667-5DB5-C897B9345CB6}"/>
              </a:ext>
            </a:extLst>
          </p:cNvPr>
          <p:cNvSpPr txBox="1"/>
          <p:nvPr/>
        </p:nvSpPr>
        <p:spPr>
          <a:xfrm>
            <a:off x="7750629" y="6115159"/>
            <a:ext cx="783771" cy="461665"/>
          </a:xfrm>
          <a:prstGeom prst="rect">
            <a:avLst/>
          </a:prstGeom>
          <a:noFill/>
        </p:spPr>
        <p:txBody>
          <a:bodyPr wrap="square" rtlCol="0">
            <a:spAutoFit/>
          </a:bodyPr>
          <a:lstStyle/>
          <a:p>
            <a:r>
              <a:rPr lang="en-TW" sz="2400" dirty="0"/>
              <a:t>Bob</a:t>
            </a:r>
          </a:p>
        </p:txBody>
      </p:sp>
    </p:spTree>
    <p:extLst>
      <p:ext uri="{BB962C8B-B14F-4D97-AF65-F5344CB8AC3E}">
        <p14:creationId xmlns:p14="http://schemas.microsoft.com/office/powerpoint/2010/main" val="311715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9D4B-444D-69A5-B496-364115B565DE}"/>
              </a:ext>
            </a:extLst>
          </p:cNvPr>
          <p:cNvSpPr>
            <a:spLocks noGrp="1"/>
          </p:cNvSpPr>
          <p:nvPr>
            <p:ph type="title"/>
          </p:nvPr>
        </p:nvSpPr>
        <p:spPr/>
        <p:txBody>
          <a:bodyPr/>
          <a:lstStyle/>
          <a:p>
            <a:r>
              <a:rPr lang="en-US" altLang="zh-TW" dirty="0"/>
              <a:t>Candidate 2 – </a:t>
            </a:r>
            <a:r>
              <a:rPr lang="en-US" altLang="zh-TW" sz="3600" dirty="0"/>
              <a:t>Proxy Re-Encryption</a:t>
            </a:r>
            <a:endParaRPr lang="en-TW"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E499BEA-C84B-52EA-8AF6-C1F0027B38C4}"/>
              </a:ext>
            </a:extLst>
          </p:cNvPr>
          <p:cNvSpPr>
            <a:spLocks noGrp="1"/>
          </p:cNvSpPr>
          <p:nvPr>
            <p:ph idx="1"/>
          </p:nvPr>
        </p:nvSpPr>
        <p:spPr/>
        <p:txBody>
          <a:bodyPr/>
          <a:lstStyle/>
          <a:p>
            <a:r>
              <a:rPr lang="en-US" altLang="zh-TW" sz="2800" i="0" u="none" strike="noStrike" dirty="0">
                <a:solidFill>
                  <a:srgbClr val="333333"/>
                </a:solidFill>
                <a:effectLst/>
                <a:cs typeface="Times New Roman" panose="02020603050405020304" pitchFamily="18" charset="0"/>
              </a:rPr>
              <a:t>Homomorphic Proxy </a:t>
            </a:r>
            <a:r>
              <a:rPr lang="en-US" altLang="zh-TW" sz="2800" dirty="0">
                <a:solidFill>
                  <a:srgbClr val="333333"/>
                </a:solidFill>
                <a:cs typeface="Times New Roman" panose="02020603050405020304" pitchFamily="18" charset="0"/>
              </a:rPr>
              <a:t>R</a:t>
            </a:r>
            <a:r>
              <a:rPr lang="en-US" altLang="zh-TW" sz="2800" i="0" u="none" strike="noStrike" dirty="0">
                <a:solidFill>
                  <a:srgbClr val="333333"/>
                </a:solidFill>
                <a:effectLst/>
                <a:cs typeface="Times New Roman" panose="02020603050405020304" pitchFamily="18" charset="0"/>
              </a:rPr>
              <a:t>e-Encryption</a:t>
            </a:r>
            <a:endParaRPr lang="en-US" dirty="0">
              <a:cs typeface="Times New Roman" panose="02020603050405020304" pitchFamily="18" charset="0"/>
            </a:endParaRPr>
          </a:p>
          <a:p>
            <a:pPr lvl="1"/>
            <a:r>
              <a:rPr lang="en-TW" dirty="0">
                <a:cs typeface="Times New Roman" panose="02020603050405020304" pitchFamily="18" charset="0"/>
              </a:rPr>
              <a:t>Support </a:t>
            </a:r>
            <a:r>
              <a:rPr lang="en-US" b="0" i="0" u="none" strike="noStrike" dirty="0">
                <a:solidFill>
                  <a:srgbClr val="333333"/>
                </a:solidFill>
                <a:effectLst/>
                <a:cs typeface="Times New Roman" panose="02020603050405020304" pitchFamily="18" charset="0"/>
              </a:rPr>
              <a:t>multi-key homomorphic encryption</a:t>
            </a:r>
          </a:p>
          <a:p>
            <a:pPr lvl="1"/>
            <a:r>
              <a:rPr lang="en-US" dirty="0">
                <a:solidFill>
                  <a:srgbClr val="FF0000"/>
                </a:solidFill>
                <a:cs typeface="Times New Roman" panose="02020603050405020304" pitchFamily="18" charset="0"/>
              </a:rPr>
              <a:t>C</a:t>
            </a:r>
            <a:r>
              <a:rPr lang="en-US" b="0" i="0" u="none" strike="noStrike" dirty="0">
                <a:solidFill>
                  <a:srgbClr val="FF0000"/>
                </a:solidFill>
                <a:effectLst/>
                <a:cs typeface="Times New Roman" panose="02020603050405020304" pitchFamily="18" charset="0"/>
              </a:rPr>
              <a:t>an only re-encrypt ciphertext for one receiver at a time, inflexible in FL applications</a:t>
            </a:r>
            <a:endParaRPr lang="en-TW"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49E19E-6EDB-F2C6-B29D-6751F2FA881D}"/>
              </a:ext>
            </a:extLst>
          </p:cNvPr>
          <p:cNvSpPr>
            <a:spLocks noGrp="1"/>
          </p:cNvSpPr>
          <p:nvPr>
            <p:ph type="sldNum" sz="quarter" idx="12"/>
          </p:nvPr>
        </p:nvSpPr>
        <p:spPr/>
        <p:txBody>
          <a:bodyPr/>
          <a:lstStyle/>
          <a:p>
            <a:fld id="{D2B5BE26-702C-4921-81E7-8AF275EDA2CC}" type="slidenum">
              <a:rPr lang="zh-TW" altLang="en-US" smtClean="0"/>
              <a:pPr/>
              <a:t>14</a:t>
            </a:fld>
            <a:endParaRPr lang="zh-TW" altLang="en-US"/>
          </a:p>
        </p:txBody>
      </p:sp>
    </p:spTree>
    <p:extLst>
      <p:ext uri="{BB962C8B-B14F-4D97-AF65-F5344CB8AC3E}">
        <p14:creationId xmlns:p14="http://schemas.microsoft.com/office/powerpoint/2010/main" val="312378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15</a:t>
            </a:fld>
            <a:endParaRPr lang="zh-TW" altLang="en-US"/>
          </a:p>
        </p:txBody>
      </p:sp>
      <p:sp>
        <p:nvSpPr>
          <p:cNvPr id="8" name="Content Placeholder 7">
            <a:extLst>
              <a:ext uri="{FF2B5EF4-FFF2-40B4-BE49-F238E27FC236}">
                <a16:creationId xmlns:a16="http://schemas.microsoft.com/office/drawing/2014/main" id="{298AAF72-D386-EE06-EC73-0D31DDD3821A}"/>
              </a:ext>
            </a:extLst>
          </p:cNvPr>
          <p:cNvSpPr>
            <a:spLocks noGrp="1"/>
          </p:cNvSpPr>
          <p:nvPr>
            <p:ph idx="1"/>
          </p:nvPr>
        </p:nvSpPr>
        <p:spPr/>
        <p:txBody>
          <a:bodyPr/>
          <a:lstStyle/>
          <a:p>
            <a:r>
              <a:rPr lang="en-US" altLang="zh-TW" dirty="0"/>
              <a:t>Identity-Based Proxy Re-Encryption</a:t>
            </a:r>
            <a:endParaRPr lang="en-US" dirty="0">
              <a:cs typeface="Times New Roman" panose="02020603050405020304" pitchFamily="18" charset="0"/>
            </a:endParaRPr>
          </a:p>
          <a:p>
            <a:pPr lvl="1"/>
            <a:r>
              <a:rPr lang="en-TW" dirty="0">
                <a:cs typeface="Times New Roman" panose="02020603050405020304" pitchFamily="18" charset="0"/>
              </a:rPr>
              <a:t>Support </a:t>
            </a:r>
            <a:r>
              <a:rPr lang="en-US" b="0" i="0" u="none" strike="noStrike" dirty="0">
                <a:solidFill>
                  <a:srgbClr val="333333"/>
                </a:solidFill>
                <a:effectLst/>
                <a:cs typeface="Times New Roman" panose="02020603050405020304" pitchFamily="18" charset="0"/>
              </a:rPr>
              <a:t>multi-key homomorphic encryption</a:t>
            </a:r>
          </a:p>
          <a:p>
            <a:pPr lvl="1"/>
            <a:r>
              <a:rPr lang="en-US" dirty="0">
                <a:solidFill>
                  <a:srgbClr val="333333"/>
                </a:solidFill>
                <a:cs typeface="Times New Roman" panose="02020603050405020304" pitchFamily="18" charset="0"/>
              </a:rPr>
              <a:t>Re-Encryption and homomorphic evaluations only performed once</a:t>
            </a:r>
          </a:p>
          <a:p>
            <a:pPr lvl="1"/>
            <a:r>
              <a:rPr lang="en-US" dirty="0">
                <a:solidFill>
                  <a:srgbClr val="333333"/>
                </a:solidFill>
                <a:cs typeface="Times New Roman" panose="02020603050405020304" pitchFamily="18" charset="0"/>
              </a:rPr>
              <a:t>The participants can obtain global model via their private key</a:t>
            </a:r>
            <a:endParaRPr lang="en-TW" dirty="0">
              <a:cs typeface="Times New Roman" panose="02020603050405020304" pitchFamily="18" charset="0"/>
            </a:endParaRPr>
          </a:p>
        </p:txBody>
      </p:sp>
      <p:sp>
        <p:nvSpPr>
          <p:cNvPr id="5" name="Title 1">
            <a:extLst>
              <a:ext uri="{FF2B5EF4-FFF2-40B4-BE49-F238E27FC236}">
                <a16:creationId xmlns:a16="http://schemas.microsoft.com/office/drawing/2014/main" id="{025884FE-1B23-46C4-ACC4-BB8EE4277B1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dirty="0"/>
              <a:t>Candidate 2 – </a:t>
            </a:r>
            <a:r>
              <a:rPr lang="en-US" altLang="zh-TW" sz="3600" dirty="0"/>
              <a:t>Proxy Re-Encryption</a:t>
            </a:r>
            <a:endParaRPr lang="en-TW" dirty="0">
              <a:cs typeface="Times New Roman" panose="02020603050405020304" pitchFamily="18" charset="0"/>
            </a:endParaRPr>
          </a:p>
        </p:txBody>
      </p:sp>
    </p:spTree>
    <p:extLst>
      <p:ext uri="{BB962C8B-B14F-4D97-AF65-F5344CB8AC3E}">
        <p14:creationId xmlns:p14="http://schemas.microsoft.com/office/powerpoint/2010/main" val="187112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2 – Identity-Based</a:t>
            </a:r>
            <a:endParaRPr lang="en-TW" altLang="zh-TW" dirty="0">
              <a:cs typeface="Times New Roman" panose="02020603050405020304" pitchFamily="18" charset="0"/>
            </a:endParaRPr>
          </a:p>
        </p:txBody>
      </p:sp>
      <p:pic>
        <p:nvPicPr>
          <p:cNvPr id="6" name="Content Placeholder 5" descr="A picture containing text, screenshot, diagram, line&#10;&#10;Description automatically generated">
            <a:extLst>
              <a:ext uri="{FF2B5EF4-FFF2-40B4-BE49-F238E27FC236}">
                <a16:creationId xmlns:a16="http://schemas.microsoft.com/office/drawing/2014/main" id="{8AA2AE06-F3AD-DCA6-E218-52AFECEAC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49" y="1690688"/>
            <a:ext cx="8454902" cy="4486275"/>
          </a:xfrm>
        </p:spPr>
      </p:pic>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16</a:t>
            </a:fld>
            <a:endParaRPr lang="zh-TW" altLang="en-US"/>
          </a:p>
        </p:txBody>
      </p:sp>
    </p:spTree>
    <p:extLst>
      <p:ext uri="{BB962C8B-B14F-4D97-AF65-F5344CB8AC3E}">
        <p14:creationId xmlns:p14="http://schemas.microsoft.com/office/powerpoint/2010/main" val="192322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line, plot, diagram&#10;&#10;Description automatically generated">
            <a:extLst>
              <a:ext uri="{FF2B5EF4-FFF2-40B4-BE49-F238E27FC236}">
                <a16:creationId xmlns:a16="http://schemas.microsoft.com/office/drawing/2014/main" id="{895A1F79-23D5-A882-82F7-FB6652B83A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905066" cy="4634650"/>
          </a:xfrm>
          <a:prstGeom prst="rect">
            <a:avLst/>
          </a:prstGeom>
        </p:spPr>
      </p:pic>
      <p:sp>
        <p:nvSpPr>
          <p:cNvPr id="4" name="Slide Number Placeholder 3">
            <a:extLst>
              <a:ext uri="{FF2B5EF4-FFF2-40B4-BE49-F238E27FC236}">
                <a16:creationId xmlns:a16="http://schemas.microsoft.com/office/drawing/2014/main" id="{5E1F225F-A976-D745-7ED1-B073B3471ED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2B5BE26-702C-4921-81E7-8AF275EDA2CC}" type="slidenum">
              <a:rPr lang="en-US" altLang="zh-TW" smtClean="0">
                <a:latin typeface="+mn-lt"/>
                <a:ea typeface="+mn-ea"/>
              </a:rPr>
              <a:pPr>
                <a:spcAft>
                  <a:spcPts val="600"/>
                </a:spcAft>
              </a:pPr>
              <a:t>17</a:t>
            </a:fld>
            <a:endParaRPr lang="en-US" altLang="zh-TW">
              <a:latin typeface="+mn-lt"/>
              <a:ea typeface="+mn-ea"/>
            </a:endParaRPr>
          </a:p>
        </p:txBody>
      </p:sp>
      <p:sp>
        <p:nvSpPr>
          <p:cNvPr id="5" name="標題 1">
            <a:extLst>
              <a:ext uri="{FF2B5EF4-FFF2-40B4-BE49-F238E27FC236}">
                <a16:creationId xmlns:a16="http://schemas.microsoft.com/office/drawing/2014/main" id="{6A71A219-916A-4AF1-9F78-73001D4819DA}"/>
              </a:ext>
            </a:extLst>
          </p:cNvPr>
          <p:cNvSpPr>
            <a:spLocks noGrp="1"/>
          </p:cNvSpPr>
          <p:nvPr>
            <p:ph type="title"/>
          </p:nvPr>
        </p:nvSpPr>
        <p:spPr>
          <a:xfrm>
            <a:off x="838200" y="365125"/>
            <a:ext cx="10515600" cy="1325563"/>
          </a:xfrm>
        </p:spPr>
        <p:txBody>
          <a:bodyPr/>
          <a:lstStyle/>
          <a:p>
            <a:r>
              <a:rPr lang="en-US" altLang="zh-TW" dirty="0"/>
              <a:t>Candidate 2 – Identity-Based</a:t>
            </a:r>
            <a:endParaRPr lang="en-TW" altLang="zh-TW" dirty="0">
              <a:cs typeface="Times New Roman" panose="02020603050405020304" pitchFamily="18" charset="0"/>
            </a:endParaRPr>
          </a:p>
        </p:txBody>
      </p:sp>
    </p:spTree>
    <p:extLst>
      <p:ext uri="{BB962C8B-B14F-4D97-AF65-F5344CB8AC3E}">
        <p14:creationId xmlns:p14="http://schemas.microsoft.com/office/powerpoint/2010/main" val="2150413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9"/>
            <a:ext cx="10515600" cy="4315000"/>
          </a:xfrm>
        </p:spPr>
        <p:txBody>
          <a:bodyPr>
            <a:normAutofit/>
          </a:bodyPr>
          <a:lstStyle/>
          <a:p>
            <a:r>
              <a:rPr lang="en-US" altLang="zh-TW" dirty="0"/>
              <a:t>Multi-key homomorphic encryption (MKHE):</a:t>
            </a:r>
          </a:p>
          <a:p>
            <a:pPr marL="457200" lvl="1" indent="0">
              <a:buNone/>
            </a:pPr>
            <a:r>
              <a:rPr lang="en-US" altLang="zh-TW" dirty="0"/>
              <a:t>N parties(clients) each with its own key pair</a:t>
            </a:r>
          </a:p>
          <a:p>
            <a:r>
              <a:rPr lang="en-US" altLang="zh-TW" dirty="0"/>
              <a:t>Multi-party homomorphic encryption (MPHE):</a:t>
            </a:r>
          </a:p>
          <a:p>
            <a:pPr marL="457200" lvl="1" indent="0">
              <a:buNone/>
            </a:pPr>
            <a:r>
              <a:rPr lang="en-US" altLang="zh-TW" dirty="0"/>
              <a:t>N key shares → One joint key pair</a:t>
            </a:r>
          </a:p>
          <a:p>
            <a:r>
              <a:rPr lang="en-US" altLang="zh-TW" dirty="0"/>
              <a:t>Multi-group homomorphic encryption (MGHE):</a:t>
            </a:r>
          </a:p>
          <a:p>
            <a:pPr marL="457200" lvl="1" indent="0">
              <a:buNone/>
            </a:pPr>
            <a:r>
              <a:rPr lang="en-US" altLang="zh-TW" dirty="0"/>
              <a:t>MPHE+MKHE</a:t>
            </a:r>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9673889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pic>
        <p:nvPicPr>
          <p:cNvPr id="6" name="圖片 5">
            <a:extLst>
              <a:ext uri="{FF2B5EF4-FFF2-40B4-BE49-F238E27FC236}">
                <a16:creationId xmlns:a16="http://schemas.microsoft.com/office/drawing/2014/main" id="{9C664B5B-CAC1-4F07-D31C-049CB56BF73B}"/>
              </a:ext>
            </a:extLst>
          </p:cNvPr>
          <p:cNvPicPr>
            <a:picLocks noChangeAspect="1"/>
          </p:cNvPicPr>
          <p:nvPr/>
        </p:nvPicPr>
        <p:blipFill>
          <a:blip r:embed="rId3"/>
          <a:stretch>
            <a:fillRect/>
          </a:stretch>
        </p:blipFill>
        <p:spPr>
          <a:xfrm>
            <a:off x="6330525" y="2113491"/>
            <a:ext cx="5023275" cy="2631017"/>
          </a:xfrm>
          <a:prstGeom prst="rect">
            <a:avLst/>
          </a:prstGeom>
        </p:spPr>
      </p:pic>
      <p:pic>
        <p:nvPicPr>
          <p:cNvPr id="7" name="圖片 6" descr="一張含有 文字, 圖表, 字型, 螢幕擷取畫面 的圖片&#10;&#10;自動產生的描述">
            <a:extLst>
              <a:ext uri="{FF2B5EF4-FFF2-40B4-BE49-F238E27FC236}">
                <a16:creationId xmlns:a16="http://schemas.microsoft.com/office/drawing/2014/main" id="{5B256C27-427F-971C-FA54-83855E41E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252" y="643355"/>
            <a:ext cx="5650273" cy="2048224"/>
          </a:xfrm>
          <a:prstGeom prst="rect">
            <a:avLst/>
          </a:prstGeom>
        </p:spPr>
      </p:pic>
      <p:pic>
        <p:nvPicPr>
          <p:cNvPr id="12" name="圖片 11">
            <a:extLst>
              <a:ext uri="{FF2B5EF4-FFF2-40B4-BE49-F238E27FC236}">
                <a16:creationId xmlns:a16="http://schemas.microsoft.com/office/drawing/2014/main" id="{E3A2C020-00D0-AEB5-E8B1-B3FE8C46C575}"/>
              </a:ext>
            </a:extLst>
          </p:cNvPr>
          <p:cNvPicPr>
            <a:picLocks noChangeAspect="1"/>
          </p:cNvPicPr>
          <p:nvPr/>
        </p:nvPicPr>
        <p:blipFill>
          <a:blip r:embed="rId5"/>
          <a:stretch>
            <a:fillRect/>
          </a:stretch>
        </p:blipFill>
        <p:spPr>
          <a:xfrm>
            <a:off x="1566325" y="3044441"/>
            <a:ext cx="3878130" cy="3247696"/>
          </a:xfrm>
          <a:prstGeom prst="rect">
            <a:avLst/>
          </a:prstGeom>
        </p:spPr>
      </p:pic>
      <p:sp>
        <p:nvSpPr>
          <p:cNvPr id="13" name="文字方塊 12">
            <a:extLst>
              <a:ext uri="{FF2B5EF4-FFF2-40B4-BE49-F238E27FC236}">
                <a16:creationId xmlns:a16="http://schemas.microsoft.com/office/drawing/2014/main" id="{30010F7C-4495-09CF-0331-78D299FB76C4}"/>
              </a:ext>
            </a:extLst>
          </p:cNvPr>
          <p:cNvSpPr txBox="1"/>
          <p:nvPr/>
        </p:nvSpPr>
        <p:spPr>
          <a:xfrm>
            <a:off x="2816766" y="2691579"/>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MPHE</a:t>
            </a:r>
            <a:endParaRPr lang="zh-TW" altLang="en-US" sz="2200" dirty="0">
              <a:latin typeface="Times New Roman" panose="02020603050405020304" pitchFamily="18" charset="0"/>
              <a:cs typeface="Times New Roman" panose="02020603050405020304" pitchFamily="18" charset="0"/>
            </a:endParaRPr>
          </a:p>
        </p:txBody>
      </p:sp>
      <p:sp>
        <p:nvSpPr>
          <p:cNvPr id="14" name="文字方塊 13">
            <a:extLst>
              <a:ext uri="{FF2B5EF4-FFF2-40B4-BE49-F238E27FC236}">
                <a16:creationId xmlns:a16="http://schemas.microsoft.com/office/drawing/2014/main" id="{2B3B4D81-853E-B7E7-94E2-CD7DED4E02FA}"/>
              </a:ext>
            </a:extLst>
          </p:cNvPr>
          <p:cNvSpPr txBox="1"/>
          <p:nvPr/>
        </p:nvSpPr>
        <p:spPr>
          <a:xfrm>
            <a:off x="2816765" y="6140906"/>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MKHE</a:t>
            </a:r>
            <a:endParaRPr lang="zh-TW" altLang="en-US" sz="2200"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4DBED6C6-729A-9C73-5154-2B052F9EB09C}"/>
              </a:ext>
            </a:extLst>
          </p:cNvPr>
          <p:cNvSpPr txBox="1"/>
          <p:nvPr/>
        </p:nvSpPr>
        <p:spPr>
          <a:xfrm>
            <a:off x="8153539" y="4744508"/>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MGHE</a:t>
            </a:r>
            <a:endParaRPr lang="zh-TW"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356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700214"/>
            <a:ext cx="10515600" cy="5157786"/>
          </a:xfrm>
        </p:spPr>
        <p:txBody>
          <a:bodyPr>
            <a:normAutofit/>
          </a:bodyPr>
          <a:lstStyle/>
          <a:p>
            <a:r>
              <a:rPr lang="en-US" altLang="zh-TW" dirty="0"/>
              <a:t>Background &amp; Motivation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Analysis and Discussion</a:t>
            </a:r>
          </a:p>
          <a:p>
            <a:r>
              <a:rPr lang="en-US" dirty="0">
                <a:cs typeface="Times New Roman" panose="02020603050405020304" pitchFamily="18" charset="0"/>
              </a:rPr>
              <a:t>Conclusion</a:t>
            </a:r>
          </a:p>
          <a:p>
            <a:r>
              <a:rPr lang="en-US" altLang="zh-TW" dirty="0">
                <a:cs typeface="Times New Roman" panose="02020603050405020304" pitchFamily="18" charset="0"/>
              </a:rPr>
              <a:t>Implementation</a:t>
            </a:r>
            <a:endParaRPr lang="en-US" dirty="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pic>
        <p:nvPicPr>
          <p:cNvPr id="6" name="圖片 5">
            <a:extLst>
              <a:ext uri="{FF2B5EF4-FFF2-40B4-BE49-F238E27FC236}">
                <a16:creationId xmlns:a16="http://schemas.microsoft.com/office/drawing/2014/main" id="{8F57DE9C-1633-BF66-D130-4FBC40045471}"/>
              </a:ext>
            </a:extLst>
          </p:cNvPr>
          <p:cNvPicPr>
            <a:picLocks noChangeAspect="1"/>
          </p:cNvPicPr>
          <p:nvPr/>
        </p:nvPicPr>
        <p:blipFill>
          <a:blip r:embed="rId3"/>
          <a:stretch>
            <a:fillRect/>
          </a:stretch>
        </p:blipFill>
        <p:spPr>
          <a:xfrm>
            <a:off x="485421" y="2125956"/>
            <a:ext cx="2660589" cy="3595093"/>
          </a:xfrm>
          <a:prstGeom prst="rect">
            <a:avLst/>
          </a:prstGeom>
        </p:spPr>
      </p:pic>
      <p:sp>
        <p:nvSpPr>
          <p:cNvPr id="7" name="橢圓 6">
            <a:extLst>
              <a:ext uri="{FF2B5EF4-FFF2-40B4-BE49-F238E27FC236}">
                <a16:creationId xmlns:a16="http://schemas.microsoft.com/office/drawing/2014/main" id="{4E7BF4EF-7E9D-BD19-9FE5-3ECC6869075A}"/>
              </a:ext>
            </a:extLst>
          </p:cNvPr>
          <p:cNvSpPr/>
          <p:nvPr/>
        </p:nvSpPr>
        <p:spPr>
          <a:xfrm>
            <a:off x="2116666" y="4002524"/>
            <a:ext cx="564444" cy="8128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7" name="群組 26">
            <a:extLst>
              <a:ext uri="{FF2B5EF4-FFF2-40B4-BE49-F238E27FC236}">
                <a16:creationId xmlns:a16="http://schemas.microsoft.com/office/drawing/2014/main" id="{8CA77EF1-DC99-93EB-07F7-BE2CF9635078}"/>
              </a:ext>
            </a:extLst>
          </p:cNvPr>
          <p:cNvGrpSpPr/>
          <p:nvPr/>
        </p:nvGrpSpPr>
        <p:grpSpPr>
          <a:xfrm>
            <a:off x="2606013" y="3333044"/>
            <a:ext cx="4257631" cy="812800"/>
            <a:chOff x="3010495" y="2607733"/>
            <a:chExt cx="5331994" cy="1456766"/>
          </a:xfrm>
        </p:grpSpPr>
        <p:cxnSp>
          <p:nvCxnSpPr>
            <p:cNvPr id="22" name="直線接點 21">
              <a:extLst>
                <a:ext uri="{FF2B5EF4-FFF2-40B4-BE49-F238E27FC236}">
                  <a16:creationId xmlns:a16="http://schemas.microsoft.com/office/drawing/2014/main" id="{7D10B570-E0C2-7B0F-DEB4-BD3A0FD865AE}"/>
                </a:ext>
              </a:extLst>
            </p:cNvPr>
            <p:cNvCxnSpPr>
              <a:cxnSpLocks/>
            </p:cNvCxnSpPr>
            <p:nvPr/>
          </p:nvCxnSpPr>
          <p:spPr>
            <a:xfrm flipV="1">
              <a:off x="3010495" y="2607733"/>
              <a:ext cx="1301861" cy="1456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5D748D5-C494-BB1E-5336-41F0D549ED2F}"/>
                </a:ext>
              </a:extLst>
            </p:cNvPr>
            <p:cNvCxnSpPr>
              <a:cxnSpLocks/>
            </p:cNvCxnSpPr>
            <p:nvPr/>
          </p:nvCxnSpPr>
          <p:spPr>
            <a:xfrm>
              <a:off x="4312356" y="2607733"/>
              <a:ext cx="40301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4398FF07-765D-D000-75A7-8194D244E4F2}"/>
                  </a:ext>
                </a:extLst>
              </p:cNvPr>
              <p:cNvSpPr txBox="1"/>
              <p:nvPr/>
            </p:nvSpPr>
            <p:spPr>
              <a:xfrm>
                <a:off x="3798832" y="2779046"/>
                <a:ext cx="2911536" cy="553998"/>
              </a:xfrm>
              <a:prstGeom prst="rect">
                <a:avLst/>
              </a:prstGeom>
              <a:noFill/>
            </p:spPr>
            <p:txBody>
              <a:bodyPr wrap="square" rtlCol="0">
                <a:spAutoFit/>
              </a:bodyPr>
              <a:lstStyle/>
              <a:p>
                <a:pPr marR="0" lvl="0" algn="l" defTabSz="914400" rtl="0" eaLnBrk="1" fontAlgn="auto" latinLnBrk="0" hangingPunct="1">
                  <a:lnSpc>
                    <a:spcPct val="150000"/>
                  </a:lnSpc>
                  <a:spcBef>
                    <a:spcPts val="1000"/>
                  </a:spcBef>
                  <a:spcAft>
                    <a:spcPts val="0"/>
                  </a:spcAft>
                  <a:buClrTx/>
                  <a:buSzTx/>
                  <a:tabLst/>
                  <a:defRPr/>
                </a:pPr>
                <a14:m>
                  <m:oMathPara xmlns:m="http://schemas.openxmlformats.org/officeDocument/2006/math">
                    <m:oMathParaPr>
                      <m:jc m:val="centerGroup"/>
                    </m:oMathParaPr>
                    <m:oMath xmlns:m="http://schemas.openxmlformats.org/officeDocument/2006/math">
                      <m:r>
                        <m:rPr>
                          <m:sty m:val="p"/>
                        </m:rPr>
                        <a:rPr kumimoji="0" lang="en-US" altLang="zh-TW"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MGHE</m:t>
                      </m:r>
                      <m: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Enc</m:t>
                      </m:r>
                      <m:d>
                        <m:dPr>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m:rPr>
                              <m:sty m:val="p"/>
                            </m:rPr>
                            <a:rPr kumimoji="0" lang="en-US" altLang="zh-TW"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jek</m:t>
                          </m:r>
                          <m: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m</m:t>
                          </m:r>
                        </m:e>
                      </m:d>
                      <m: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0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ct</m:t>
                      </m:r>
                    </m:oMath>
                  </m:oMathPara>
                </a14:m>
                <a:endParaRPr kumimoji="0" lang="en-US" altLang="zh-TW" sz="2000" b="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endParaRPr>
              </a:p>
            </p:txBody>
          </p:sp>
        </mc:Choice>
        <mc:Fallback xmlns="">
          <p:sp>
            <p:nvSpPr>
              <p:cNvPr id="29" name="文字方塊 28">
                <a:extLst>
                  <a:ext uri="{FF2B5EF4-FFF2-40B4-BE49-F238E27FC236}">
                    <a16:creationId xmlns:a16="http://schemas.microsoft.com/office/drawing/2014/main" id="{4398FF07-765D-D000-75A7-8194D244E4F2}"/>
                  </a:ext>
                </a:extLst>
              </p:cNvPr>
              <p:cNvSpPr txBox="1">
                <a:spLocks noRot="1" noChangeAspect="1" noMove="1" noResize="1" noEditPoints="1" noAdjustHandles="1" noChangeArrowheads="1" noChangeShapeType="1" noTextEdit="1"/>
              </p:cNvSpPr>
              <p:nvPr/>
            </p:nvSpPr>
            <p:spPr>
              <a:xfrm>
                <a:off x="3798832" y="2779046"/>
                <a:ext cx="2911536" cy="55399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7F69407F-EF65-7CD0-8C76-8A5C69B3686F}"/>
                  </a:ext>
                </a:extLst>
              </p:cNvPr>
              <p:cNvSpPr/>
              <p:nvPr/>
            </p:nvSpPr>
            <p:spPr>
              <a:xfrm>
                <a:off x="6863644" y="2799437"/>
                <a:ext cx="5134847" cy="26928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Server</a:t>
                </a:r>
              </a:p>
              <a:p>
                <a:pPr algn="ctr"/>
                <a:endParaRPr lang="en-US" altLang="zh-TW" sz="2000" b="1"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altLang="zh-TW" sz="2000" i="1">
                              <a:solidFill>
                                <a:prstClr val="black"/>
                              </a:solidFill>
                              <a:latin typeface="Cambria Math" panose="02040503050406030204" pitchFamily="18" charset="0"/>
                              <a:ea typeface="Cambria Math" panose="02040503050406030204" pitchFamily="18" charset="0"/>
                            </a:rPr>
                          </m:ctrlPr>
                        </m:sSubPr>
                        <m:e>
                          <m:acc>
                            <m:accPr>
                              <m:chr m:val="̅"/>
                              <m:ctrlPr>
                                <a:rPr lang="en-US" altLang="zh-TW" sz="2000" i="1">
                                  <a:solidFill>
                                    <a:prstClr val="black"/>
                                  </a:solidFill>
                                  <a:latin typeface="Cambria Math" panose="02040503050406030204" pitchFamily="18" charset="0"/>
                                  <a:ea typeface="Cambria Math" panose="02040503050406030204" pitchFamily="18" charset="0"/>
                                </a:rPr>
                              </m:ctrlPr>
                            </m:accPr>
                            <m:e>
                              <m:r>
                                <m:rPr>
                                  <m:sty m:val="p"/>
                                </m:rPr>
                                <a:rPr lang="en-US" altLang="zh-TW" sz="2000" b="0" i="0">
                                  <a:solidFill>
                                    <a:prstClr val="black"/>
                                  </a:solidFill>
                                  <a:latin typeface="Cambria Math" panose="02040503050406030204" pitchFamily="18" charset="0"/>
                                  <a:ea typeface="Cambria Math" panose="02040503050406030204" pitchFamily="18" charset="0"/>
                                </a:rPr>
                                <m:t>ct</m:t>
                              </m:r>
                            </m:e>
                          </m:acc>
                        </m:e>
                        <m:sub>
                          <m:r>
                            <m:rPr>
                              <m:sty m:val="p"/>
                            </m:rPr>
                            <a:rPr lang="en-US" altLang="zh-TW" sz="2000" b="0" i="0">
                              <a:solidFill>
                                <a:prstClr val="black"/>
                              </a:solidFill>
                              <a:latin typeface="Cambria Math" panose="02040503050406030204" pitchFamily="18" charset="0"/>
                              <a:ea typeface="Cambria Math" panose="02040503050406030204" pitchFamily="18" charset="0"/>
                            </a:rPr>
                            <m:t>add</m:t>
                          </m:r>
                        </m:sub>
                      </m:sSub>
                      <m:r>
                        <a:rPr lang="en-US" altLang="zh-TW" sz="2000" b="0" i="0">
                          <a:solidFill>
                            <a:prstClr val="black"/>
                          </a:solidFill>
                          <a:latin typeface="Cambria Math" panose="02040503050406030204" pitchFamily="18" charset="0"/>
                          <a:ea typeface="Cambria Math" panose="02040503050406030204" pitchFamily="18" charset="0"/>
                        </a:rPr>
                        <m:t> </m:t>
                      </m:r>
                      <m:r>
                        <a:rPr lang="en-US" altLang="zh-TW" sz="2000" b="0" i="0" dirty="0">
                          <a:solidFill>
                            <a:schemeClr val="tx1"/>
                          </a:solidFill>
                          <a:latin typeface="Cambria Math" panose="02040503050406030204" pitchFamily="18" charset="0"/>
                        </a:rPr>
                        <m:t>← </m:t>
                      </m:r>
                      <m:r>
                        <m:rPr>
                          <m:sty m:val="p"/>
                        </m:rPr>
                        <a:rPr lang="en-US" altLang="zh-TW" sz="2000" b="0" i="0">
                          <a:solidFill>
                            <a:prstClr val="black"/>
                          </a:solidFill>
                          <a:latin typeface="Cambria Math" panose="02040503050406030204" pitchFamily="18" charset="0"/>
                        </a:rPr>
                        <m:t>MGHE</m:t>
                      </m:r>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Add</m:t>
                      </m:r>
                      <m:d>
                        <m:dPr>
                          <m:ctrlPr>
                            <a:rPr lang="en-US" altLang="zh-TW" sz="2000" i="1">
                              <a:solidFill>
                                <a:prstClr val="black"/>
                              </a:solidFill>
                              <a:latin typeface="Cambria Math" panose="02040503050406030204" pitchFamily="18" charset="0"/>
                            </a:rPr>
                          </m:ctrlPr>
                        </m:dPr>
                        <m:e>
                          <m:acc>
                            <m:accPr>
                              <m:chr m:val="̅"/>
                              <m:ctrlPr>
                                <a:rPr lang="en-US" altLang="zh-TW" sz="2000" i="1">
                                  <a:solidFill>
                                    <a:prstClr val="black"/>
                                  </a:solidFill>
                                  <a:latin typeface="Cambria Math" panose="02040503050406030204" pitchFamily="18" charset="0"/>
                                </a:rPr>
                              </m:ctrlPr>
                            </m:accPr>
                            <m:e>
                              <m:r>
                                <m:rPr>
                                  <m:sty m:val="p"/>
                                </m:rPr>
                                <a:rPr lang="en-US" altLang="zh-TW" sz="2000" b="0" i="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acc>
                            <m:accPr>
                              <m:chr m:val="̅"/>
                              <m:ctrlPr>
                                <a:rPr lang="en-US" altLang="zh-TW" sz="2000" i="1">
                                  <a:solidFill>
                                    <a:prstClr val="black"/>
                                  </a:solidFill>
                                  <a:latin typeface="Cambria Math" panose="02040503050406030204" pitchFamily="18" charset="0"/>
                                </a:rPr>
                              </m:ctrlPr>
                            </m:accPr>
                            <m:e>
                              <m:r>
                                <m:rPr>
                                  <m:sty m:val="p"/>
                                </m:rPr>
                                <a:rPr lang="en-US" altLang="zh-TW" sz="2000" b="0" i="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e>
                      </m:d>
                    </m:oMath>
                  </m:oMathPara>
                </a14:m>
                <a:endParaRPr lang="en-US" altLang="zh-TW" sz="2000" dirty="0">
                  <a:solidFill>
                    <a:prstClr val="black"/>
                  </a:solidFill>
                  <a:latin typeface="Cambria Math" panose="02040503050406030204" pitchFamily="18" charset="0"/>
                </a:endParaRPr>
              </a:p>
              <a:p>
                <a:pPr algn="ctr"/>
                <a:endParaRPr lang="en-US" altLang="zh-TW" sz="2000" dirty="0">
                  <a:solidFill>
                    <a:prstClr val="black"/>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altLang="zh-TW" sz="2000" i="1">
                              <a:solidFill>
                                <a:prstClr val="black"/>
                              </a:solidFill>
                              <a:latin typeface="Cambria Math" panose="02040503050406030204" pitchFamily="18" charset="0"/>
                              <a:ea typeface="Cambria Math" panose="02040503050406030204" pitchFamily="18" charset="0"/>
                            </a:rPr>
                          </m:ctrlPr>
                        </m:sSubPr>
                        <m:e>
                          <m:acc>
                            <m:accPr>
                              <m:chr m:val="̅"/>
                              <m:ctrlPr>
                                <a:rPr lang="en-US" altLang="zh-TW" sz="2000" i="1">
                                  <a:solidFill>
                                    <a:prstClr val="black"/>
                                  </a:solidFill>
                                  <a:latin typeface="Cambria Math" panose="02040503050406030204" pitchFamily="18" charset="0"/>
                                  <a:ea typeface="Cambria Math" panose="02040503050406030204" pitchFamily="18" charset="0"/>
                                </a:rPr>
                              </m:ctrlPr>
                            </m:accPr>
                            <m:e>
                              <m:r>
                                <m:rPr>
                                  <m:sty m:val="p"/>
                                </m:rPr>
                                <a:rPr lang="en-US" altLang="zh-TW" sz="2000" b="0" i="0">
                                  <a:solidFill>
                                    <a:prstClr val="black"/>
                                  </a:solidFill>
                                  <a:latin typeface="Cambria Math" panose="02040503050406030204" pitchFamily="18" charset="0"/>
                                  <a:ea typeface="Cambria Math" panose="02040503050406030204" pitchFamily="18" charset="0"/>
                                </a:rPr>
                                <m:t>ct</m:t>
                              </m:r>
                            </m:e>
                          </m:acc>
                        </m:e>
                        <m:sub>
                          <m:r>
                            <m:rPr>
                              <m:sty m:val="p"/>
                            </m:rPr>
                            <a:rPr lang="en-US" altLang="zh-TW" sz="2000" b="0" i="0">
                              <a:solidFill>
                                <a:prstClr val="black"/>
                              </a:solidFill>
                              <a:latin typeface="Cambria Math" panose="02040503050406030204" pitchFamily="18" charset="0"/>
                              <a:ea typeface="Cambria Math" panose="02040503050406030204" pitchFamily="18" charset="0"/>
                            </a:rPr>
                            <m:t>mul</m:t>
                          </m:r>
                        </m:sub>
                      </m:sSub>
                      <m:r>
                        <a:rPr lang="en-US" altLang="zh-TW" sz="2000" b="0" i="0" dirty="0">
                          <a:solidFill>
                            <a:schemeClr val="tx1"/>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MGHE</m:t>
                      </m:r>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Mult</m:t>
                      </m:r>
                      <m:r>
                        <a:rPr lang="en-US" altLang="zh-TW" sz="2000" b="0" i="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a:rPr lang="en-US" altLang="zh-TW" sz="2000" b="0" i="0" smtClean="0">
                              <a:solidFill>
                                <a:prstClr val="black"/>
                              </a:solidFill>
                              <a:latin typeface="Cambria Math" panose="02040503050406030204" pitchFamily="18" charset="0"/>
                            </a:rPr>
                            <m:t>1</m:t>
                          </m:r>
                        </m:sub>
                      </m:sSub>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m:rPr>
                              <m:sty m:val="p"/>
                            </m:rPr>
                            <a:rPr lang="en-US" altLang="zh-TW" sz="2000" b="0" i="0" smtClean="0">
                              <a:solidFill>
                                <a:prstClr val="black"/>
                              </a:solidFill>
                              <a:latin typeface="Cambria Math" panose="02040503050406030204" pitchFamily="18" charset="0"/>
                            </a:rPr>
                            <m:t>k</m:t>
                          </m:r>
                        </m:sub>
                      </m:sSub>
                      <m:r>
                        <a:rPr lang="en-US" altLang="zh-TW" sz="2000" b="0" i="0">
                          <a:solidFill>
                            <a:prstClr val="black"/>
                          </a:solidFill>
                          <a:latin typeface="Cambria Math" panose="02040503050406030204" pitchFamily="18" charset="0"/>
                        </a:rPr>
                        <m:t>;</m:t>
                      </m:r>
                      <m:acc>
                        <m:accPr>
                          <m:chr m:val="̅"/>
                          <m:ctrlPr>
                            <a:rPr lang="en-US" altLang="zh-TW" sz="2000" i="1" smtClean="0">
                              <a:solidFill>
                                <a:prstClr val="black"/>
                              </a:solidFill>
                              <a:latin typeface="Cambria Math" panose="02040503050406030204" pitchFamily="18" charset="0"/>
                            </a:rPr>
                          </m:ctrlPr>
                        </m:accPr>
                        <m:e>
                          <m:r>
                            <m:rPr>
                              <m:sty m:val="p"/>
                            </m:rPr>
                            <a:rPr lang="en-US" altLang="zh-TW" sz="2000" b="0" i="0" smtClean="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acc>
                        <m:accPr>
                          <m:chr m:val="̅"/>
                          <m:ctrlPr>
                            <a:rPr lang="en-US" altLang="zh-TW" sz="2000" i="1" smtClean="0">
                              <a:solidFill>
                                <a:prstClr val="black"/>
                              </a:solidFill>
                              <a:latin typeface="Cambria Math" panose="02040503050406030204" pitchFamily="18" charset="0"/>
                            </a:rPr>
                          </m:ctrlPr>
                        </m:accPr>
                        <m:e>
                          <m:r>
                            <m:rPr>
                              <m:sty m:val="p"/>
                            </m:rPr>
                            <a:rPr lang="en-US" altLang="zh-TW" sz="2000" b="0" i="0" smtClean="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oMath>
                  </m:oMathPara>
                </a14:m>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a:p>
                <a:pPr algn="ctr"/>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tx1"/>
                              </a:solidFill>
                              <a:latin typeface="Cambria Math" panose="02040503050406030204" pitchFamily="18" charset="0"/>
                            </a:rPr>
                          </m:ctrlPr>
                        </m:sSubPr>
                        <m:e>
                          <m:acc>
                            <m:accPr>
                              <m:chr m:val="̅"/>
                              <m:ctrlPr>
                                <a:rPr lang="en-US" altLang="zh-TW" sz="2000" i="1">
                                  <a:solidFill>
                                    <a:prstClr val="black"/>
                                  </a:solidFill>
                                  <a:latin typeface="Cambria Math" panose="02040503050406030204" pitchFamily="18" charset="0"/>
                                </a:rPr>
                              </m:ctrlPr>
                            </m:accPr>
                            <m:e>
                              <m:r>
                                <m:rPr>
                                  <m:sty m:val="p"/>
                                </m:rPr>
                                <a:rPr lang="en-US" altLang="zh-TW" sz="2000" b="0" i="0">
                                  <a:solidFill>
                                    <a:prstClr val="black"/>
                                  </a:solidFill>
                                  <a:latin typeface="Cambria Math" panose="02040503050406030204" pitchFamily="18" charset="0"/>
                                </a:rPr>
                                <m:t>ct</m:t>
                              </m:r>
                            </m:e>
                          </m:acc>
                        </m:e>
                        <m:sub>
                          <m:r>
                            <m:rPr>
                              <m:sty m:val="p"/>
                            </m:rPr>
                            <a:rPr lang="en-US" altLang="zh-TW" sz="2000" b="0" i="0" dirty="0">
                              <a:solidFill>
                                <a:schemeClr val="tx1"/>
                              </a:solidFill>
                              <a:latin typeface="Cambria Math" panose="02040503050406030204" pitchFamily="18" charset="0"/>
                            </a:rPr>
                            <m:t>relin</m:t>
                          </m:r>
                        </m:sub>
                      </m:sSub>
                      <m:r>
                        <a:rPr lang="en-US" altLang="zh-TW" sz="2000" b="0" i="0" dirty="0" smtClean="0">
                          <a:solidFill>
                            <a:schemeClr val="tx1"/>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MGHE</m:t>
                      </m:r>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Relin</m:t>
                      </m:r>
                      <m:r>
                        <a:rPr lang="en-US" altLang="zh-TW" sz="2000" b="0" i="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a:rPr lang="en-US" altLang="zh-TW" sz="2000" b="0" i="0" smtClean="0">
                              <a:solidFill>
                                <a:prstClr val="black"/>
                              </a:solidFill>
                              <a:latin typeface="Cambria Math" panose="02040503050406030204" pitchFamily="18" charset="0"/>
                            </a:rPr>
                            <m:t>1</m:t>
                          </m:r>
                        </m:sub>
                      </m:sSub>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m:rPr>
                              <m:sty m:val="p"/>
                            </m:rPr>
                            <a:rPr lang="en-US" altLang="zh-TW" sz="2000" b="0" i="0" smtClean="0">
                              <a:solidFill>
                                <a:prstClr val="black"/>
                              </a:solidFill>
                              <a:latin typeface="Cambria Math" panose="02040503050406030204" pitchFamily="18" charset="0"/>
                            </a:rPr>
                            <m:t>k</m:t>
                          </m:r>
                        </m:sub>
                      </m:sSub>
                      <m:r>
                        <a:rPr lang="en-US" altLang="zh-TW" sz="2000" b="0" i="0">
                          <a:solidFill>
                            <a:prstClr val="black"/>
                          </a:solidFill>
                          <a:latin typeface="Cambria Math" panose="02040503050406030204" pitchFamily="18" charset="0"/>
                        </a:rPr>
                        <m:t>;</m:t>
                      </m:r>
                      <m:sSub>
                        <m:sSubPr>
                          <m:ctrlPr>
                            <a:rPr lang="en-US" altLang="zh-TW" sz="2000" i="1" smtClean="0">
                              <a:solidFill>
                                <a:prstClr val="black"/>
                              </a:solidFill>
                              <a:latin typeface="Cambria Math" panose="02040503050406030204" pitchFamily="18" charset="0"/>
                            </a:rPr>
                          </m:ctrlPr>
                        </m:sSubPr>
                        <m:e>
                          <m:acc>
                            <m:accPr>
                              <m:chr m:val="̅"/>
                              <m:ctrlPr>
                                <a:rPr lang="en-US" altLang="zh-TW" sz="2000" i="1" smtClean="0">
                                  <a:solidFill>
                                    <a:prstClr val="black"/>
                                  </a:solidFill>
                                  <a:latin typeface="Cambria Math" panose="02040503050406030204" pitchFamily="18" charset="0"/>
                                </a:rPr>
                              </m:ctrlPr>
                            </m:accPr>
                            <m:e>
                              <m:r>
                                <m:rPr>
                                  <m:sty m:val="p"/>
                                </m:rPr>
                                <a:rPr lang="en-US" altLang="zh-TW" sz="2000" b="0" i="0" smtClean="0">
                                  <a:solidFill>
                                    <a:prstClr val="black"/>
                                  </a:solidFill>
                                  <a:latin typeface="Cambria Math" panose="02040503050406030204" pitchFamily="18" charset="0"/>
                                </a:rPr>
                                <m:t>ct</m:t>
                              </m:r>
                            </m:e>
                          </m:acc>
                        </m:e>
                        <m:sub>
                          <m:r>
                            <m:rPr>
                              <m:sty m:val="p"/>
                            </m:rPr>
                            <a:rPr lang="en-US" altLang="zh-TW" sz="2000" b="0" i="0" smtClean="0">
                              <a:solidFill>
                                <a:prstClr val="black"/>
                              </a:solidFill>
                              <a:latin typeface="Cambria Math" panose="02040503050406030204" pitchFamily="18" charset="0"/>
                            </a:rPr>
                            <m:t>mul</m:t>
                          </m:r>
                        </m:sub>
                      </m:sSub>
                      <m:r>
                        <a:rPr lang="en-US" altLang="zh-TW" sz="2000" b="0" i="0">
                          <a:solidFill>
                            <a:prstClr val="black"/>
                          </a:solidFill>
                          <a:latin typeface="Cambria Math" panose="02040503050406030204" pitchFamily="18" charset="0"/>
                        </a:rPr>
                        <m:t>)</m:t>
                      </m:r>
                    </m:oMath>
                  </m:oMathPara>
                </a14:m>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a:p>
                <a:pPr algn="ctr"/>
                <a:endParaRPr lang="en-US" altLang="zh-TW" sz="2000" dirty="0">
                  <a:solidFill>
                    <a:schemeClr val="tx1"/>
                  </a:solidFill>
                </a:endParaRPr>
              </a:p>
            </p:txBody>
          </p:sp>
        </mc:Choice>
        <mc:Fallback xmlns="">
          <p:sp>
            <p:nvSpPr>
              <p:cNvPr id="30" name="矩形 29">
                <a:extLst>
                  <a:ext uri="{FF2B5EF4-FFF2-40B4-BE49-F238E27FC236}">
                    <a16:creationId xmlns:a16="http://schemas.microsoft.com/office/drawing/2014/main" id="{7F69407F-EF65-7CD0-8C76-8A5C69B3686F}"/>
                  </a:ext>
                </a:extLst>
              </p:cNvPr>
              <p:cNvSpPr>
                <a:spLocks noRot="1" noChangeAspect="1" noMove="1" noResize="1" noEditPoints="1" noAdjustHandles="1" noChangeArrowheads="1" noChangeShapeType="1" noTextEdit="1"/>
              </p:cNvSpPr>
              <p:nvPr/>
            </p:nvSpPr>
            <p:spPr>
              <a:xfrm>
                <a:off x="6863644" y="2799437"/>
                <a:ext cx="5134847" cy="2692813"/>
              </a:xfrm>
              <a:prstGeom prst="rect">
                <a:avLst/>
              </a:prstGeom>
              <a:blipFill>
                <a:blip r:embed="rId5"/>
                <a:stretch>
                  <a:fillRect/>
                </a:stretch>
              </a:blipFill>
            </p:spPr>
            <p:txBody>
              <a:bodyPr/>
              <a:lstStyle/>
              <a:p>
                <a:r>
                  <a:rPr lang="zh-TW" altLang="en-US">
                    <a:noFill/>
                  </a:rPr>
                  <a:t> </a:t>
                </a:r>
              </a:p>
            </p:txBody>
          </p:sp>
        </mc:Fallback>
      </mc:AlternateContent>
      <p:sp>
        <p:nvSpPr>
          <p:cNvPr id="32" name="橢圓 31">
            <a:extLst>
              <a:ext uri="{FF2B5EF4-FFF2-40B4-BE49-F238E27FC236}">
                <a16:creationId xmlns:a16="http://schemas.microsoft.com/office/drawing/2014/main" id="{8AD6CDEF-9E76-2C3A-F4EC-05BE47111781}"/>
              </a:ext>
            </a:extLst>
          </p:cNvPr>
          <p:cNvSpPr/>
          <p:nvPr/>
        </p:nvSpPr>
        <p:spPr>
          <a:xfrm>
            <a:off x="7021689" y="4639733"/>
            <a:ext cx="801511" cy="58702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a:extLst>
              <a:ext uri="{FF2B5EF4-FFF2-40B4-BE49-F238E27FC236}">
                <a16:creationId xmlns:a16="http://schemas.microsoft.com/office/drawing/2014/main" id="{5D4A56D8-2627-BE6E-98F6-C5FA1CE07FC6}"/>
              </a:ext>
            </a:extLst>
          </p:cNvPr>
          <p:cNvCxnSpPr>
            <a:cxnSpLocks/>
            <a:stCxn id="32" idx="2"/>
          </p:cNvCxnSpPr>
          <p:nvPr/>
        </p:nvCxnSpPr>
        <p:spPr>
          <a:xfrm flipH="1" flipV="1">
            <a:off x="3146010" y="4933244"/>
            <a:ext cx="3875679"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36C9F86F-F761-9874-8DD2-1DBDC17B4931}"/>
                  </a:ext>
                </a:extLst>
              </p:cNvPr>
              <p:cNvSpPr txBox="1"/>
              <p:nvPr/>
            </p:nvSpPr>
            <p:spPr>
              <a:xfrm>
                <a:off x="3158326" y="4946523"/>
                <a:ext cx="3599102" cy="1091453"/>
              </a:xfrm>
              <a:prstGeom prst="rect">
                <a:avLst/>
              </a:prstGeom>
              <a:noFill/>
            </p:spPr>
            <p:txBody>
              <a:bodyPr wrap="square" rtlCol="0">
                <a:spAutoFit/>
              </a:bodyPr>
              <a:lstStyle/>
              <a:p>
                <a:pPr lvl="0">
                  <a:lnSpc>
                    <a:spcPct val="150000"/>
                  </a:lnSpc>
                  <a:spcBef>
                    <a:spcPts val="1000"/>
                  </a:spcBef>
                </a:pPr>
                <a14:m>
                  <m:oMathPara xmlns:m="http://schemas.openxmlformats.org/officeDocument/2006/math">
                    <m:oMathParaPr>
                      <m:jc m:val="centerGroup"/>
                    </m:oMathParaPr>
                    <m:oMath xmlns:m="http://schemas.openxmlformats.org/officeDocument/2006/math">
                      <m:r>
                        <m:rPr>
                          <m:sty m:val="p"/>
                        </m:rPr>
                        <a:rPr lang="nn-NO" altLang="zh-TW" sz="2000" b="0" i="0" smtClean="0">
                          <a:solidFill>
                            <a:prstClr val="black"/>
                          </a:solidFill>
                          <a:latin typeface="Cambria Math" panose="02040503050406030204" pitchFamily="18" charset="0"/>
                          <a:ea typeface="Cambria Math" panose="02040503050406030204" pitchFamily="18" charset="0"/>
                        </a:rPr>
                        <m:t>MGHE</m:t>
                      </m:r>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nn-NO" altLang="zh-TW" sz="2000" b="0" i="0">
                          <a:solidFill>
                            <a:prstClr val="black"/>
                          </a:solidFill>
                          <a:latin typeface="Cambria Math" panose="02040503050406030204" pitchFamily="18" charset="0"/>
                          <a:ea typeface="Cambria Math" panose="02040503050406030204" pitchFamily="18" charset="0"/>
                        </a:rPr>
                        <m:t>DistDec</m:t>
                      </m:r>
                      <m:d>
                        <m:dPr>
                          <m:ctrlPr>
                            <a:rPr lang="nn-NO" altLang="zh-TW" sz="2000" b="0" i="1">
                              <a:solidFill>
                                <a:prstClr val="black"/>
                              </a:solidFill>
                              <a:latin typeface="Cambria Math" panose="02040503050406030204" pitchFamily="18" charset="0"/>
                              <a:ea typeface="Cambria Math" panose="02040503050406030204" pitchFamily="18" charset="0"/>
                            </a:rPr>
                          </m:ctrlPr>
                        </m:dPr>
                        <m:e>
                          <m:sSub>
                            <m:sSubPr>
                              <m:ctrlPr>
                                <a:rPr lang="en-US" altLang="zh-TW" sz="2000" i="1">
                                  <a:solidFill>
                                    <a:prstClr val="black"/>
                                  </a:solidFill>
                                  <a:latin typeface="Cambria Math" panose="02040503050406030204" pitchFamily="18" charset="0"/>
                                  <a:ea typeface="Cambria Math" panose="02040503050406030204" pitchFamily="18" charset="0"/>
                                </a:rPr>
                              </m:ctrlPr>
                            </m:sSubPr>
                            <m:e>
                              <m:r>
                                <m:rPr>
                                  <m:sty m:val="p"/>
                                </m:rPr>
                                <a:rPr lang="en-US" altLang="zh-TW" sz="2000" b="0" i="0">
                                  <a:solidFill>
                                    <a:prstClr val="black"/>
                                  </a:solidFill>
                                  <a:latin typeface="Cambria Math" panose="02040503050406030204" pitchFamily="18" charset="0"/>
                                  <a:ea typeface="Cambria Math" panose="02040503050406030204" pitchFamily="18" charset="0"/>
                                </a:rPr>
                                <m:t>U</m:t>
                              </m:r>
                            </m:e>
                            <m:sub>
                              <m:d>
                                <m:dPr>
                                  <m:begChr m:val="{"/>
                                  <m:endChr m:val="}"/>
                                  <m:ctrlPr>
                                    <a:rPr lang="en-US" altLang="zh-TW" sz="2000" i="1">
                                      <a:solidFill>
                                        <a:prstClr val="black"/>
                                      </a:solidFill>
                                      <a:latin typeface="Cambria Math" panose="02040503050406030204" pitchFamily="18" charset="0"/>
                                      <a:ea typeface="Cambria Math" panose="02040503050406030204" pitchFamily="18" charset="0"/>
                                    </a:rPr>
                                  </m:ctrlPr>
                                </m:dPr>
                                <m:e>
                                  <m:r>
                                    <a:rPr lang="nn-NO" altLang="zh-TW" sz="2000" b="0" i="0">
                                      <a:solidFill>
                                        <a:prstClr val="black"/>
                                      </a:solidFill>
                                      <a:latin typeface="Cambria Math" panose="02040503050406030204" pitchFamily="18" charset="0"/>
                                      <a:ea typeface="Cambria Math" panose="02040503050406030204" pitchFamily="18" charset="0"/>
                                    </a:rPr>
                                    <m:t>1</m:t>
                                  </m:r>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nn-NO" altLang="zh-TW" sz="2000" b="0" i="0">
                                      <a:solidFill>
                                        <a:prstClr val="black"/>
                                      </a:solidFill>
                                      <a:latin typeface="Cambria Math" panose="02040503050406030204" pitchFamily="18" charset="0"/>
                                      <a:ea typeface="Cambria Math" panose="02040503050406030204" pitchFamily="18" charset="0"/>
                                    </a:rPr>
                                    <m:t>j</m:t>
                                  </m:r>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nn-NO" altLang="zh-TW" sz="2000" b="0" i="0">
                                      <a:solidFill>
                                        <a:prstClr val="black"/>
                                      </a:solidFill>
                                      <a:latin typeface="Cambria Math" panose="02040503050406030204" pitchFamily="18" charset="0"/>
                                      <a:ea typeface="Cambria Math" panose="02040503050406030204" pitchFamily="18" charset="0"/>
                                    </a:rPr>
                                    <m:t>k</m:t>
                                  </m:r>
                                </m:e>
                              </m:d>
                            </m:sub>
                          </m:sSub>
                          <m:sSub>
                            <m:sSubPr>
                              <m:ctrlPr>
                                <a:rPr lang="en-US" altLang="zh-TW" sz="2000" i="1">
                                  <a:solidFill>
                                    <a:prstClr val="black"/>
                                  </a:solidFill>
                                  <a:latin typeface="Cambria Math" panose="02040503050406030204" pitchFamily="18" charset="0"/>
                                  <a:ea typeface="Cambria Math" panose="02040503050406030204" pitchFamily="18" charset="0"/>
                                </a:rPr>
                              </m:ctrlPr>
                            </m:sSubPr>
                            <m:e>
                              <m:r>
                                <a:rPr lang="en-US" altLang="zh-TW" sz="2000" b="0" i="0">
                                  <a:solidFill>
                                    <a:prstClr val="black"/>
                                  </a:solidFill>
                                  <a:latin typeface="Cambria Math" panose="02040503050406030204" pitchFamily="18" charset="0"/>
                                  <a:ea typeface="Cambria Math" panose="02040503050406030204" pitchFamily="18" charset="0"/>
                                </a:rPr>
                                <m:t> </m:t>
                              </m:r>
                              <m:r>
                                <m:rPr>
                                  <m:sty m:val="p"/>
                                </m:rPr>
                                <a:rPr lang="nn-NO" altLang="zh-TW" sz="2000" b="0" i="0">
                                  <a:solidFill>
                                    <a:prstClr val="black"/>
                                  </a:solidFill>
                                  <a:latin typeface="Cambria Math" panose="02040503050406030204" pitchFamily="18" charset="0"/>
                                  <a:ea typeface="Cambria Math" panose="02040503050406030204" pitchFamily="18" charset="0"/>
                                </a:rPr>
                                <m:t>I</m:t>
                              </m:r>
                            </m:e>
                            <m:sub>
                              <m:r>
                                <m:rPr>
                                  <m:sty m:val="p"/>
                                </m:rPr>
                                <a:rPr lang="nn-NO" altLang="zh-TW" sz="2000" b="0" i="0">
                                  <a:solidFill>
                                    <a:prstClr val="black"/>
                                  </a:solidFill>
                                  <a:latin typeface="Cambria Math" panose="02040503050406030204" pitchFamily="18" charset="0"/>
                                  <a:ea typeface="Cambria Math" panose="02040503050406030204" pitchFamily="18" charset="0"/>
                                </a:rPr>
                                <m:t>j</m:t>
                              </m:r>
                            </m:sub>
                          </m:sSub>
                          <m:r>
                            <a:rPr lang="en-US" altLang="zh-TW" sz="2000" b="0" i="0">
                              <a:solidFill>
                                <a:prstClr val="black"/>
                              </a:solidFill>
                              <a:latin typeface="Cambria Math" panose="02040503050406030204" pitchFamily="18" charset="0"/>
                              <a:ea typeface="Cambria Math" panose="02040503050406030204" pitchFamily="18" charset="0"/>
                            </a:rPr>
                            <m:t>,</m:t>
                          </m:r>
                          <m:sSup>
                            <m:sSupPr>
                              <m:ctrlPr>
                                <a:rPr lang="en-US" altLang="zh-TW" sz="2000" b="0" i="1">
                                  <a:solidFill>
                                    <a:prstClr val="black"/>
                                  </a:solidFill>
                                  <a:latin typeface="Cambria Math" panose="02040503050406030204" pitchFamily="18" charset="0"/>
                                  <a:ea typeface="Cambria Math" panose="02040503050406030204" pitchFamily="18" charset="0"/>
                                </a:rPr>
                              </m:ctrlPr>
                            </m:sSupPr>
                            <m:e>
                              <m:r>
                                <m:rPr>
                                  <m:sty m:val="p"/>
                                </m:rPr>
                                <a:rPr lang="en-US" altLang="zh-TW" sz="2000" b="0" i="0">
                                  <a:solidFill>
                                    <a:prstClr val="black"/>
                                  </a:solidFill>
                                  <a:latin typeface="Cambria Math" panose="02040503050406030204" pitchFamily="18" charset="0"/>
                                  <a:ea typeface="Cambria Math" panose="02040503050406030204" pitchFamily="18" charset="0"/>
                                </a:rPr>
                                <m:t>σ</m:t>
                              </m:r>
                            </m:e>
                            <m:sup>
                              <m:r>
                                <a:rPr lang="en-US" altLang="zh-TW" sz="2000" b="0" i="0">
                                  <a:solidFill>
                                    <a:prstClr val="black"/>
                                  </a:solidFill>
                                  <a:latin typeface="Cambria Math" panose="02040503050406030204" pitchFamily="18" charset="0"/>
                                  <a:ea typeface="Cambria Math" panose="02040503050406030204" pitchFamily="18" charset="0"/>
                                </a:rPr>
                                <m:t>′</m:t>
                              </m:r>
                            </m:sup>
                          </m:sSup>
                          <m:r>
                            <a:rPr lang="en-US" altLang="zh-TW" sz="2000" b="0" i="0">
                              <a:solidFill>
                                <a:prstClr val="black"/>
                              </a:solidFill>
                              <a:latin typeface="Cambria Math" panose="02040503050406030204" pitchFamily="18" charset="0"/>
                              <a:ea typeface="Cambria Math" panose="02040503050406030204" pitchFamily="18" charset="0"/>
                            </a:rPr>
                            <m:t>;</m:t>
                          </m:r>
                          <m:acc>
                            <m:accPr>
                              <m:chr m:val="̅"/>
                              <m:ctrlPr>
                                <a:rPr lang="en-US" altLang="zh-TW" sz="2000" i="1">
                                  <a:solidFill>
                                    <a:prstClr val="black"/>
                                  </a:solidFill>
                                  <a:latin typeface="Cambria Math" panose="02040503050406030204" pitchFamily="18" charset="0"/>
                                  <a:ea typeface="Cambria Math" panose="02040503050406030204" pitchFamily="18" charset="0"/>
                                </a:rPr>
                              </m:ctrlPr>
                            </m:accPr>
                            <m:e>
                              <m:r>
                                <m:rPr>
                                  <m:sty m:val="p"/>
                                </m:rPr>
                                <a:rPr lang="en-US" altLang="zh-TW" sz="2000" b="0" i="0">
                                  <a:solidFill>
                                    <a:prstClr val="black"/>
                                  </a:solidFill>
                                  <a:latin typeface="Cambria Math" panose="02040503050406030204" pitchFamily="18" charset="0"/>
                                  <a:ea typeface="Cambria Math" panose="02040503050406030204" pitchFamily="18" charset="0"/>
                                </a:rPr>
                                <m:t>ct</m:t>
                              </m:r>
                            </m:e>
                          </m:acc>
                        </m:e>
                      </m:d>
                    </m:oMath>
                  </m:oMathPara>
                </a14:m>
                <a:endParaRPr lang="en-US" altLang="zh-TW" sz="2000" b="0" i="0" dirty="0">
                  <a:solidFill>
                    <a:prstClr val="black"/>
                  </a:solidFill>
                  <a:latin typeface="Cambria Math" panose="02040503050406030204" pitchFamily="18" charset="0"/>
                  <a:ea typeface="Cambria Math" panose="02040503050406030204" pitchFamily="18" charset="0"/>
                </a:endParaRPr>
              </a:p>
              <a:p>
                <a:pPr lvl="0">
                  <a:lnSpc>
                    <a:spcPct val="150000"/>
                  </a:lnSpc>
                  <a:spcBef>
                    <a:spcPts val="1000"/>
                  </a:spcBef>
                </a:pPr>
                <a14:m>
                  <m:oMathPara xmlns:m="http://schemas.openxmlformats.org/officeDocument/2006/math">
                    <m:oMathParaPr>
                      <m:jc m:val="centerGroup"/>
                    </m:oMathParaPr>
                    <m:oMath xmlns:m="http://schemas.openxmlformats.org/officeDocument/2006/math">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en-US" altLang="zh-TW" sz="2000" b="0" i="0">
                          <a:solidFill>
                            <a:prstClr val="black"/>
                          </a:solidFill>
                          <a:latin typeface="Cambria Math" panose="02040503050406030204" pitchFamily="18" charset="0"/>
                          <a:ea typeface="Cambria Math" panose="02040503050406030204" pitchFamily="18" charset="0"/>
                        </a:rPr>
                        <m:t>m</m:t>
                      </m:r>
                    </m:oMath>
                  </m:oMathPara>
                </a14:m>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p:txBody>
          </p:sp>
        </mc:Choice>
        <mc:Fallback xmlns="">
          <p:sp>
            <p:nvSpPr>
              <p:cNvPr id="37" name="文字方塊 36">
                <a:extLst>
                  <a:ext uri="{FF2B5EF4-FFF2-40B4-BE49-F238E27FC236}">
                    <a16:creationId xmlns:a16="http://schemas.microsoft.com/office/drawing/2014/main" id="{36C9F86F-F761-9874-8DD2-1DBDC17B4931}"/>
                  </a:ext>
                </a:extLst>
              </p:cNvPr>
              <p:cNvSpPr txBox="1">
                <a:spLocks noRot="1" noChangeAspect="1" noMove="1" noResize="1" noEditPoints="1" noAdjustHandles="1" noChangeArrowheads="1" noChangeShapeType="1" noTextEdit="1"/>
              </p:cNvSpPr>
              <p:nvPr/>
            </p:nvSpPr>
            <p:spPr>
              <a:xfrm>
                <a:off x="3158326" y="4946523"/>
                <a:ext cx="3599102" cy="1091453"/>
              </a:xfrm>
              <a:prstGeom prst="rect">
                <a:avLst/>
              </a:prstGeom>
              <a:blipFill>
                <a:blip r:embed="rId6"/>
                <a:stretch>
                  <a:fillRect/>
                </a:stretch>
              </a:blipFill>
            </p:spPr>
            <p:txBody>
              <a:bodyPr/>
              <a:lstStyle/>
              <a:p>
                <a:r>
                  <a:rPr lang="zh-TW" altLang="en-US">
                    <a:noFill/>
                  </a:rPr>
                  <a:t> </a:t>
                </a:r>
              </a:p>
            </p:txBody>
          </p:sp>
        </mc:Fallback>
      </mc:AlternateContent>
      <p:sp>
        <p:nvSpPr>
          <p:cNvPr id="39" name="文字方塊 38">
            <a:extLst>
              <a:ext uri="{FF2B5EF4-FFF2-40B4-BE49-F238E27FC236}">
                <a16:creationId xmlns:a16="http://schemas.microsoft.com/office/drawing/2014/main" id="{DD56392F-D9F8-606F-8840-67E5F1773AEE}"/>
              </a:ext>
            </a:extLst>
          </p:cNvPr>
          <p:cNvSpPr txBox="1"/>
          <p:nvPr/>
        </p:nvSpPr>
        <p:spPr>
          <a:xfrm>
            <a:off x="4389583" y="4519856"/>
            <a:ext cx="1230488" cy="400110"/>
          </a:xfrm>
          <a:prstGeom prst="rect">
            <a:avLst/>
          </a:prstGeom>
          <a:noFill/>
        </p:spPr>
        <p:txBody>
          <a:bodyPr wrap="square" rtlCol="0">
            <a:spAutoFit/>
          </a:bodyPr>
          <a:lstStyle/>
          <a:p>
            <a:r>
              <a:rPr lang="en-US" altLang="zh-TW" sz="2000" dirty="0"/>
              <a:t>Broadcast</a:t>
            </a:r>
          </a:p>
        </p:txBody>
      </p:sp>
    </p:spTree>
    <p:extLst>
      <p:ext uri="{BB962C8B-B14F-4D97-AF65-F5344CB8AC3E}">
        <p14:creationId xmlns:p14="http://schemas.microsoft.com/office/powerpoint/2010/main" val="13404266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88043"/>
                <a:ext cx="10515600" cy="5030787"/>
              </a:xfrm>
            </p:spPr>
            <p:txBody>
              <a:bodyPr>
                <a:normAutofit fontScale="92500" lnSpcReduction="10000"/>
              </a:bodyPr>
              <a:lstStyle/>
              <a:p>
                <a14:m>
                  <m:oMath xmlns:m="http://schemas.openxmlformats.org/officeDocument/2006/math">
                    <m:r>
                      <m:rPr>
                        <m:sty m:val="p"/>
                      </m:rPr>
                      <a:rPr lang="en-US" altLang="zh-TW" b="0" i="0" smtClean="0">
                        <a:latin typeface="Cambria Math" panose="02040503050406030204" pitchFamily="18" charset="0"/>
                      </a:rPr>
                      <m:t>MGHE</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Setup</m:t>
                    </m:r>
                    <m:d>
                      <m:dPr>
                        <m:ctrlPr>
                          <a:rPr lang="en-US" altLang="zh-TW" i="1" smtClean="0">
                            <a:latin typeface="Cambria Math" panose="02040503050406030204" pitchFamily="18" charset="0"/>
                          </a:rPr>
                        </m:ctrlPr>
                      </m:dPr>
                      <m:e>
                        <m:sSup>
                          <m:sSupPr>
                            <m:ctrlPr>
                              <a:rPr lang="en-US" altLang="zh-TW" i="1" smtClean="0">
                                <a:latin typeface="Cambria Math" panose="02040503050406030204" pitchFamily="18" charset="0"/>
                              </a:rPr>
                            </m:ctrlPr>
                          </m:sSupPr>
                          <m:e>
                            <m:r>
                              <a:rPr lang="en-US" altLang="zh-TW" b="0" i="0" smtClean="0">
                                <a:latin typeface="Cambria Math" panose="02040503050406030204" pitchFamily="18" charset="0"/>
                              </a:rPr>
                              <m:t>1</m:t>
                            </m:r>
                          </m:e>
                          <m:sup>
                            <m:r>
                              <m:rPr>
                                <m:sty m:val="p"/>
                              </m:rPr>
                              <a:rPr lang="zh-TW" altLang="en-US" b="0" i="0" smtClean="0">
                                <a:latin typeface="Cambria Math" panose="02040503050406030204" pitchFamily="18" charset="0"/>
                              </a:rPr>
                              <m:t>λ</m:t>
                            </m:r>
                          </m:sup>
                        </m:sSup>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pp</m:t>
                        </m:r>
                      </m:e>
                    </m:d>
                    <m:r>
                      <a:rPr lang="en-US" altLang="zh-TW" b="0" i="0" smtClean="0">
                        <a:latin typeface="Cambria Math" panose="02040503050406030204" pitchFamily="18" charset="0"/>
                      </a:rPr>
                      <m:t>→</m:t>
                    </m:r>
                    <m:d>
                      <m:dPr>
                        <m:ctrlPr>
                          <a:rPr lang="pt-BR" altLang="zh-TW" i="1">
                            <a:latin typeface="Cambria Math" panose="02040503050406030204" pitchFamily="18" charset="0"/>
                          </a:rPr>
                        </m:ctrlPr>
                      </m:dPr>
                      <m:e>
                        <m:r>
                          <m:rPr>
                            <m:sty m:val="p"/>
                          </m:rPr>
                          <a:rPr lang="pt-BR" altLang="zh-TW" b="0" i="0">
                            <a:latin typeface="Cambria Math" panose="02040503050406030204" pitchFamily="18" charset="0"/>
                          </a:rPr>
                          <m:t>n</m:t>
                        </m:r>
                        <m:r>
                          <a:rPr lang="pt-BR" altLang="zh-TW" b="0" i="0">
                            <a:latin typeface="Cambria Math" panose="02040503050406030204" pitchFamily="18" charset="0"/>
                          </a:rPr>
                          <m:t>; </m:t>
                        </m:r>
                        <m:r>
                          <m:rPr>
                            <m:sty m:val="p"/>
                          </m:rPr>
                          <a:rPr lang="pt-BR" altLang="zh-TW" b="0" i="0">
                            <a:latin typeface="Cambria Math" panose="02040503050406030204" pitchFamily="18" charset="0"/>
                          </a:rPr>
                          <m:t>p</m:t>
                        </m:r>
                        <m:r>
                          <a:rPr lang="pt-BR" altLang="zh-TW" b="0" i="0">
                            <a:latin typeface="Cambria Math" panose="02040503050406030204" pitchFamily="18" charset="0"/>
                          </a:rPr>
                          <m:t>; </m:t>
                        </m:r>
                        <m:r>
                          <m:rPr>
                            <m:sty m:val="p"/>
                          </m:rPr>
                          <a:rPr lang="pt-BR" altLang="zh-TW" b="0" i="0">
                            <a:latin typeface="Cambria Math" panose="02040503050406030204" pitchFamily="18" charset="0"/>
                          </a:rPr>
                          <m:t>q</m:t>
                        </m:r>
                        <m:r>
                          <a:rPr lang="pt-BR" altLang="zh-TW" b="0" i="0">
                            <a:latin typeface="Cambria Math" panose="02040503050406030204" pitchFamily="18" charset="0"/>
                          </a:rPr>
                          <m:t>;</m:t>
                        </m:r>
                        <m:r>
                          <m:rPr>
                            <m:sty m:val="p"/>
                          </m:rPr>
                          <a:rPr lang="en-US" altLang="zh-TW" b="0" i="0" smtClean="0">
                            <a:latin typeface="Cambria Math" panose="02040503050406030204" pitchFamily="18" charset="0"/>
                          </a:rPr>
                          <m:t>X</m:t>
                        </m:r>
                        <m:r>
                          <a:rPr lang="pt-BR" altLang="zh-TW" b="0" i="0">
                            <a:latin typeface="Cambria Math" panose="02040503050406030204" pitchFamily="18" charset="0"/>
                          </a:rPr>
                          <m:t>;</m:t>
                        </m:r>
                        <m:r>
                          <m:rPr>
                            <m:sty m:val="p"/>
                          </m:rPr>
                          <a:rPr lang="en-US" altLang="zh-TW" b="0" i="0" smtClean="0">
                            <a:latin typeface="Cambria Math" panose="02040503050406030204" pitchFamily="18" charset="0"/>
                          </a:rPr>
                          <m:t>α</m:t>
                        </m:r>
                        <m:r>
                          <a:rPr lang="pt-BR" altLang="zh-TW" b="0" i="0">
                            <a:latin typeface="Cambria Math" panose="02040503050406030204" pitchFamily="18" charset="0"/>
                          </a:rPr>
                          <m:t>;</m:t>
                        </m:r>
                        <m:r>
                          <m:rPr>
                            <m:sty m:val="p"/>
                          </m:rPr>
                          <a:rPr lang="en-US" altLang="zh-TW" b="0" i="0" smtClean="0">
                            <a:latin typeface="Cambria Math" panose="02040503050406030204" pitchFamily="18" charset="0"/>
                          </a:rPr>
                          <m:t>a</m:t>
                        </m:r>
                        <m:r>
                          <a:rPr lang="pt-BR" altLang="zh-TW" b="0" i="0">
                            <a:latin typeface="Cambria Math" panose="02040503050406030204" pitchFamily="18" charset="0"/>
                          </a:rPr>
                          <m:t>; </m:t>
                        </m:r>
                        <m:r>
                          <m:rPr>
                            <m:sty m:val="p"/>
                          </m:rPr>
                          <a:rPr lang="pt-BR" altLang="zh-TW" b="0" i="0">
                            <a:latin typeface="Cambria Math" panose="02040503050406030204" pitchFamily="18" charset="0"/>
                          </a:rPr>
                          <m:t>u</m:t>
                        </m:r>
                        <m:r>
                          <a:rPr lang="pt-BR" altLang="zh-TW" b="0" i="0">
                            <a:latin typeface="Cambria Math" panose="02040503050406030204" pitchFamily="18" charset="0"/>
                          </a:rPr>
                          <m:t>; </m:t>
                        </m:r>
                        <m:r>
                          <m:rPr>
                            <m:sty m:val="p"/>
                          </m:rPr>
                          <a:rPr lang="pt-BR" altLang="zh-TW" b="0" i="0">
                            <a:latin typeface="Cambria Math" panose="02040503050406030204" pitchFamily="18" charset="0"/>
                          </a:rPr>
                          <m:t>h</m:t>
                        </m:r>
                        <m:r>
                          <a:rPr lang="pt-BR" altLang="zh-TW" b="0" i="0">
                            <a:latin typeface="Cambria Math" panose="02040503050406030204" pitchFamily="18" charset="0"/>
                          </a:rPr>
                          <m:t>; </m:t>
                        </m:r>
                        <m:r>
                          <m:rPr>
                            <m:sty m:val="p"/>
                          </m:rPr>
                          <a:rPr lang="pt-BR" altLang="zh-TW" b="0" i="0">
                            <a:latin typeface="Cambria Math" panose="02040503050406030204" pitchFamily="18" charset="0"/>
                          </a:rPr>
                          <m:t>g</m:t>
                        </m:r>
                      </m:e>
                    </m:d>
                  </m:oMath>
                </a14:m>
                <a:endParaRPr lang="en-US" altLang="zh-TW" dirty="0"/>
              </a:p>
              <a:p>
                <a14:m>
                  <m:oMath xmlns:m="http://schemas.openxmlformats.org/officeDocument/2006/math">
                    <m:r>
                      <m:rPr>
                        <m:sty m:val="p"/>
                      </m:rPr>
                      <a:rPr lang="es-ES" altLang="zh-TW" b="0" i="0" smtClean="0">
                        <a:latin typeface="Cambria Math" panose="02040503050406030204" pitchFamily="18" charset="0"/>
                      </a:rPr>
                      <m:t>M</m:t>
                    </m:r>
                    <m:r>
                      <m:rPr>
                        <m:sty m:val="p"/>
                      </m:rPr>
                      <a:rPr lang="en-US" altLang="zh-TW" b="0" i="0" smtClean="0">
                        <a:latin typeface="Cambria Math" panose="02040503050406030204" pitchFamily="18" charset="0"/>
                      </a:rPr>
                      <m:t>G</m:t>
                    </m:r>
                    <m:r>
                      <m:rPr>
                        <m:sty m:val="p"/>
                      </m:rPr>
                      <a:rPr lang="es-ES" altLang="zh-TW" b="0" i="0" smtClean="0">
                        <a:latin typeface="Cambria Math" panose="02040503050406030204" pitchFamily="18" charset="0"/>
                      </a:rPr>
                      <m:t>HE</m:t>
                    </m:r>
                    <m:r>
                      <a:rPr lang="es-ES" altLang="zh-TW" b="0" i="0" smtClean="0">
                        <a:latin typeface="Cambria Math" panose="02040503050406030204" pitchFamily="18" charset="0"/>
                      </a:rPr>
                      <m:t>:</m:t>
                    </m:r>
                    <m:r>
                      <m:rPr>
                        <m:sty m:val="p"/>
                      </m:rPr>
                      <a:rPr lang="es-ES" altLang="zh-TW" b="0" i="0" smtClean="0">
                        <a:latin typeface="Cambria Math" panose="02040503050406030204" pitchFamily="18" charset="0"/>
                      </a:rPr>
                      <m:t>IndKeyGen</m:t>
                    </m:r>
                    <m:d>
                      <m:dPr>
                        <m:ctrlPr>
                          <a:rPr lang="es-ES" altLang="zh-TW" i="1" smtClean="0">
                            <a:latin typeface="Cambria Math" panose="02040503050406030204" pitchFamily="18" charset="0"/>
                          </a:rPr>
                        </m:ctrlPr>
                      </m:dPr>
                      <m:e>
                        <m:r>
                          <m:rPr>
                            <m:sty m:val="p"/>
                          </m:rPr>
                          <a:rPr lang="es-ES" altLang="zh-TW" b="0" i="0" smtClean="0">
                            <a:latin typeface="Cambria Math" panose="02040503050406030204" pitchFamily="18" charset="0"/>
                          </a:rPr>
                          <m:t>i</m:t>
                        </m:r>
                      </m:e>
                    </m:d>
                    <m:r>
                      <a:rPr lang="en-US" altLang="zh-TW" b="0" i="0" smtClean="0">
                        <a:latin typeface="Cambria Math" panose="02040503050406030204" pitchFamily="18" charset="0"/>
                      </a:rPr>
                      <m:t>→(</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sk</m:t>
                            </m:r>
                          </m:e>
                        </m:d>
                      </m:e>
                      <m:sub>
                        <m:r>
                          <m:rPr>
                            <m:sty m:val="p"/>
                          </m:rPr>
                          <a:rPr lang="en-US" altLang="zh-TW" b="0" i="0">
                            <a:latin typeface="Cambria Math" panose="02040503050406030204" pitchFamily="18" charset="0"/>
                          </a:rPr>
                          <m:t>i</m:t>
                        </m:r>
                      </m:sub>
                    </m:sSub>
                    <m:r>
                      <a:rPr lang="en-US" altLang="zh-TW" b="0" i="0" smtClean="0">
                        <a:latin typeface="Cambria Math" panose="02040503050406030204" pitchFamily="18" charset="0"/>
                      </a:rPr>
                      <m:t>=</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s</m:t>
                            </m:r>
                          </m:e>
                        </m:d>
                      </m:e>
                      <m:sub>
                        <m:r>
                          <m:rPr>
                            <m:sty m:val="p"/>
                          </m:rPr>
                          <a:rPr lang="en-US" altLang="zh-TW" b="0" i="0">
                            <a:latin typeface="Cambria Math" panose="02040503050406030204" pitchFamily="18" charset="0"/>
                          </a:rPr>
                          <m:t>i</m:t>
                        </m:r>
                      </m:sub>
                    </m:sSub>
                    <m:r>
                      <a:rPr lang="en-US" altLang="zh-TW" b="0" i="0" smtClean="0">
                        <a:latin typeface="Cambria Math" panose="02040503050406030204" pitchFamily="18" charset="0"/>
                      </a:rPr>
                      <m:t>,</m:t>
                    </m:r>
                    <m:r>
                      <a:rPr lang="en-US" altLang="zh-TW" b="0" i="0">
                        <a:latin typeface="Cambria Math" panose="02040503050406030204" pitchFamily="18" charset="0"/>
                      </a:rPr>
                      <m:t> </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pk</m:t>
                            </m:r>
                          </m:e>
                        </m:d>
                      </m:e>
                      <m:sub>
                        <m:r>
                          <m:rPr>
                            <m:sty m:val="p"/>
                          </m:rPr>
                          <a:rPr lang="en-US" altLang="zh-TW" b="0" i="0">
                            <a:latin typeface="Cambria Math" panose="02040503050406030204" pitchFamily="18" charset="0"/>
                          </a:rPr>
                          <m:t>i</m:t>
                        </m:r>
                      </m:sub>
                    </m:sSub>
                    <m:r>
                      <a:rPr lang="en-US" altLang="zh-TW" b="0" i="0">
                        <a:latin typeface="Cambria Math" panose="02040503050406030204" pitchFamily="18" charset="0"/>
                      </a:rPr>
                      <m:t>= </m:t>
                    </m:r>
                    <m:d>
                      <m:dPr>
                        <m:ctrlPr>
                          <a:rPr lang="en-US" altLang="zh-TW" i="1">
                            <a:latin typeface="Cambria Math" panose="02040503050406030204" pitchFamily="18" charset="0"/>
                          </a:rPr>
                        </m:ctrlPr>
                      </m:dPr>
                      <m:e>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b</m:t>
                                </m:r>
                              </m:e>
                            </m:d>
                          </m:e>
                          <m:sub>
                            <m:r>
                              <m:rPr>
                                <m:sty m:val="p"/>
                              </m:rPr>
                              <a:rPr lang="en-US" altLang="zh-TW" b="0" i="0">
                                <a:latin typeface="Cambria Math" panose="02040503050406030204" pitchFamily="18" charset="0"/>
                              </a:rPr>
                              <m:t>i</m:t>
                            </m:r>
                          </m:sub>
                        </m:sSub>
                        <m:r>
                          <a:rPr lang="en-US" altLang="zh-TW" b="0" i="0">
                            <a:latin typeface="Cambria Math" panose="02040503050406030204" pitchFamily="18" charset="0"/>
                          </a:rPr>
                          <m:t>; </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d</m:t>
                                </m:r>
                              </m:e>
                            </m:d>
                          </m:e>
                          <m:sub>
                            <m:r>
                              <m:rPr>
                                <m:sty m:val="p"/>
                              </m:rPr>
                              <a:rPr lang="en-US" altLang="zh-TW" b="0" i="0">
                                <a:latin typeface="Cambria Math" panose="02040503050406030204" pitchFamily="18" charset="0"/>
                              </a:rPr>
                              <m:t>i</m:t>
                            </m:r>
                          </m:sub>
                        </m:sSub>
                        <m:r>
                          <a:rPr lang="en-US" altLang="zh-TW" b="0" i="0">
                            <a:latin typeface="Cambria Math" panose="02040503050406030204" pitchFamily="18" charset="0"/>
                          </a:rPr>
                          <m:t>; </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v</m:t>
                                </m:r>
                              </m:e>
                            </m:d>
                          </m:e>
                          <m:sub>
                            <m:r>
                              <m:rPr>
                                <m:sty m:val="p"/>
                              </m:rPr>
                              <a:rPr lang="en-US" altLang="zh-TW" b="0" i="0">
                                <a:latin typeface="Cambria Math" panose="02040503050406030204" pitchFamily="18" charset="0"/>
                              </a:rPr>
                              <m:t>i</m:t>
                            </m:r>
                          </m:sub>
                        </m:sSub>
                      </m:e>
                    </m:d>
                  </m:oMath>
                </a14:m>
                <a:r>
                  <a:rPr lang="en-US" altLang="zh-TW" dirty="0"/>
                  <a:t>)</a:t>
                </a:r>
              </a:p>
              <a:p>
                <a14:m>
                  <m:oMath xmlns:m="http://schemas.openxmlformats.org/officeDocument/2006/math">
                    <m:r>
                      <m:rPr>
                        <m:sty m:val="p"/>
                      </m:rPr>
                      <a:rPr lang="da-DK" altLang="zh-TW" b="0" i="0" smtClean="0">
                        <a:latin typeface="Cambria Math" panose="02040503050406030204" pitchFamily="18" charset="0"/>
                      </a:rPr>
                      <m:t>M</m:t>
                    </m:r>
                    <m:r>
                      <m:rPr>
                        <m:sty m:val="p"/>
                      </m:rPr>
                      <a:rPr lang="en-US" altLang="zh-TW" b="0" i="0" smtClean="0">
                        <a:latin typeface="Cambria Math" panose="02040503050406030204" pitchFamily="18" charset="0"/>
                      </a:rPr>
                      <m:t>G</m:t>
                    </m:r>
                    <m:r>
                      <m:rPr>
                        <m:sty m:val="p"/>
                      </m:rPr>
                      <a:rPr lang="da-DK" altLang="zh-TW" b="0" i="0" smtClean="0">
                        <a:latin typeface="Cambria Math" panose="02040503050406030204" pitchFamily="18" charset="0"/>
                      </a:rPr>
                      <m:t>HE</m:t>
                    </m:r>
                    <m:r>
                      <a:rPr lang="da-DK" altLang="zh-TW" b="0" i="0" smtClean="0">
                        <a:latin typeface="Cambria Math" panose="02040503050406030204" pitchFamily="18" charset="0"/>
                      </a:rPr>
                      <m:t>:</m:t>
                    </m:r>
                    <m:r>
                      <m:rPr>
                        <m:sty m:val="p"/>
                      </m:rPr>
                      <a:rPr lang="da-DK" altLang="zh-TW" b="0" i="0" smtClean="0">
                        <a:latin typeface="Cambria Math" panose="02040503050406030204" pitchFamily="18" charset="0"/>
                      </a:rPr>
                      <m:t>JointKeyGen</m:t>
                    </m:r>
                    <m:d>
                      <m:dPr>
                        <m:ctrlPr>
                          <a:rPr lang="da-DK" altLang="zh-TW" i="1">
                            <a:latin typeface="Cambria Math" panose="02040503050406030204" pitchFamily="18" charset="0"/>
                          </a:rPr>
                        </m:ctrlPr>
                      </m:dPr>
                      <m:e>
                        <m:d>
                          <m:dPr>
                            <m:begChr m:val="{"/>
                            <m:endChr m:val="}"/>
                            <m:ctrlPr>
                              <a:rPr lang="en-US" altLang="zh-TW" i="1" smtClean="0">
                                <a:latin typeface="Cambria Math" panose="02040503050406030204" pitchFamily="18" charset="0"/>
                              </a:rPr>
                            </m:ctrlPr>
                          </m:dPr>
                          <m:e>
                            <m:sSub>
                              <m:sSubPr>
                                <m:ctrlPr>
                                  <a:rPr lang="en-US" altLang="zh-TW" i="1" smtClean="0">
                                    <a:latin typeface="Cambria Math" panose="02040503050406030204" pitchFamily="18" charset="0"/>
                                  </a:rPr>
                                </m:ctrlPr>
                              </m:sSubPr>
                              <m:e>
                                <m:d>
                                  <m:dPr>
                                    <m:begChr m:val="["/>
                                    <m:endChr m:val="]"/>
                                    <m:ctrlPr>
                                      <a:rPr lang="da-DK" altLang="zh-TW" i="1">
                                        <a:latin typeface="Cambria Math" panose="02040503050406030204" pitchFamily="18" charset="0"/>
                                      </a:rPr>
                                    </m:ctrlPr>
                                  </m:dPr>
                                  <m:e>
                                    <m:r>
                                      <m:rPr>
                                        <m:sty m:val="p"/>
                                      </m:rPr>
                                      <a:rPr lang="da-DK" altLang="zh-TW" b="0" i="0">
                                        <a:latin typeface="Cambria Math" panose="02040503050406030204" pitchFamily="18" charset="0"/>
                                      </a:rPr>
                                      <m:t>pk</m:t>
                                    </m:r>
                                  </m:e>
                                </m:d>
                              </m:e>
                              <m:sub>
                                <m:r>
                                  <m:rPr>
                                    <m:sty m:val="p"/>
                                  </m:rPr>
                                  <a:rPr lang="da-DK" altLang="zh-TW" b="0" i="0">
                                    <a:latin typeface="Cambria Math" panose="02040503050406030204" pitchFamily="18" charset="0"/>
                                  </a:rPr>
                                  <m:t>i</m:t>
                                </m:r>
                              </m:sub>
                            </m:sSub>
                            <m:r>
                              <a:rPr lang="da-DK" altLang="zh-TW" b="0" i="0">
                                <a:latin typeface="Cambria Math" panose="02040503050406030204" pitchFamily="18" charset="0"/>
                              </a:rPr>
                              <m:t>: </m:t>
                            </m:r>
                            <m:r>
                              <m:rPr>
                                <m:sty m:val="p"/>
                              </m:rPr>
                              <a:rPr lang="da-DK" altLang="zh-TW" b="0" i="0">
                                <a:latin typeface="Cambria Math" panose="02040503050406030204" pitchFamily="18" charset="0"/>
                              </a:rPr>
                              <m:t>i</m:t>
                            </m:r>
                            <m:r>
                              <a:rPr lang="en-US" altLang="zh-TW" b="0" i="0" smtClean="0">
                                <a:latin typeface="Cambria Math" panose="02040503050406030204" pitchFamily="18" charset="0"/>
                              </a:rPr>
                              <m:t>∈</m:t>
                            </m:r>
                            <m:r>
                              <m:rPr>
                                <m:sty m:val="p"/>
                              </m:rPr>
                              <a:rPr lang="da-DK" altLang="zh-TW" b="0" i="0">
                                <a:latin typeface="Cambria Math" panose="02040503050406030204" pitchFamily="18" charset="0"/>
                              </a:rPr>
                              <m:t>I</m:t>
                            </m:r>
                          </m:e>
                        </m:d>
                      </m:e>
                    </m:d>
                  </m:oMath>
                </a14:m>
                <a:r>
                  <a:rPr lang="en-US" altLang="zh-TW" dirty="0"/>
                  <a:t> </a:t>
                </a:r>
                <a:endParaRPr lang="en-US" altLang="zh-TW"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b="0" i="0" smtClean="0">
                          <a:latin typeface="Cambria Math" panose="02040503050406030204" pitchFamily="18" charset="0"/>
                        </a:rPr>
                        <m:t>→</m:t>
                      </m:r>
                      <m:d>
                        <m:dPr>
                          <m:ctrlPr>
                            <a:rPr lang="en-US" altLang="zh-TW" i="1" smtClean="0">
                              <a:latin typeface="Cambria Math" panose="02040503050406030204" pitchFamily="18" charset="0"/>
                            </a:rPr>
                          </m:ctrlPr>
                        </m:dPr>
                        <m:e>
                          <m:r>
                            <m:rPr>
                              <m:sty m:val="p"/>
                            </m:rPr>
                            <a:rPr lang="es-ES" altLang="zh-TW" b="0" i="0" smtClean="0">
                              <a:latin typeface="Cambria Math" panose="02040503050406030204" pitchFamily="18" charset="0"/>
                            </a:rPr>
                            <m:t>jpk</m:t>
                          </m:r>
                          <m:r>
                            <a:rPr lang="es-ES" altLang="zh-TW" b="0" i="0" smtClean="0">
                              <a:latin typeface="Cambria Math" panose="02040503050406030204" pitchFamily="18" charset="0"/>
                            </a:rPr>
                            <m:t> = </m:t>
                          </m:r>
                          <m:d>
                            <m:dPr>
                              <m:ctrlPr>
                                <a:rPr lang="es-ES" altLang="zh-TW" i="1">
                                  <a:latin typeface="Cambria Math" panose="02040503050406030204" pitchFamily="18" charset="0"/>
                                </a:rPr>
                              </m:ctrlPr>
                            </m:dPr>
                            <m:e>
                              <m:r>
                                <m:rPr>
                                  <m:sty m:val="p"/>
                                </m:rPr>
                                <a:rPr lang="es-ES" altLang="zh-TW" b="0" i="0">
                                  <a:latin typeface="Cambria Math" panose="02040503050406030204" pitchFamily="18" charset="0"/>
                                </a:rPr>
                                <m:t>b</m:t>
                              </m:r>
                              <m:r>
                                <a:rPr lang="es-ES" altLang="zh-TW" b="0" i="0">
                                  <a:latin typeface="Cambria Math" panose="02040503050406030204" pitchFamily="18" charset="0"/>
                                </a:rPr>
                                <m:t>; </m:t>
                              </m:r>
                              <m:r>
                                <m:rPr>
                                  <m:sty m:val="p"/>
                                </m:rPr>
                                <a:rPr lang="es-ES" altLang="zh-TW" b="0" i="0">
                                  <a:latin typeface="Cambria Math" panose="02040503050406030204" pitchFamily="18" charset="0"/>
                                </a:rPr>
                                <m:t>d</m:t>
                              </m:r>
                              <m:r>
                                <a:rPr lang="es-ES" altLang="zh-TW" b="0" i="0">
                                  <a:latin typeface="Cambria Math" panose="02040503050406030204" pitchFamily="18" charset="0"/>
                                </a:rPr>
                                <m:t>; </m:t>
                              </m:r>
                              <m:r>
                                <m:rPr>
                                  <m:sty m:val="p"/>
                                </m:rPr>
                                <a:rPr lang="es-ES" altLang="zh-TW" b="0" i="0">
                                  <a:latin typeface="Cambria Math" panose="02040503050406030204" pitchFamily="18" charset="0"/>
                                </a:rPr>
                                <m:t>v</m:t>
                              </m:r>
                            </m:e>
                          </m:d>
                          <m:r>
                            <a:rPr lang="en-US" altLang="zh-TW" b="0" i="0" smtClean="0">
                              <a:latin typeface="Cambria Math" panose="02040503050406030204" pitchFamily="18" charset="0"/>
                            </a:rPr>
                            <m:t>,</m:t>
                          </m:r>
                          <m:r>
                            <m:rPr>
                              <m:sty m:val="p"/>
                            </m:rPr>
                            <a:rPr lang="pl-PL" altLang="zh-TW" b="0" i="0">
                              <a:latin typeface="Cambria Math" panose="02040503050406030204" pitchFamily="18" charset="0"/>
                            </a:rPr>
                            <m:t>jek</m:t>
                          </m:r>
                          <m:r>
                            <a:rPr lang="pl-PL" altLang="zh-TW" b="0" i="0">
                              <a:latin typeface="Cambria Math" panose="02040503050406030204" pitchFamily="18" charset="0"/>
                            </a:rPr>
                            <m:t> = </m:t>
                          </m:r>
                          <m:d>
                            <m:dPr>
                              <m:ctrlPr>
                                <a:rPr lang="pl-PL" altLang="zh-TW" i="1">
                                  <a:latin typeface="Cambria Math" panose="02040503050406030204" pitchFamily="18" charset="0"/>
                                </a:rPr>
                              </m:ctrlPr>
                            </m:dPr>
                            <m:e>
                              <m:r>
                                <m:rPr>
                                  <m:sty m:val="p"/>
                                </m:rPr>
                                <a:rPr lang="pl-PL" altLang="zh-TW" b="0" i="0">
                                  <a:latin typeface="Cambria Math" panose="02040503050406030204" pitchFamily="18" charset="0"/>
                                </a:rPr>
                                <m:t>b</m:t>
                              </m:r>
                              <m:d>
                                <m:dPr>
                                  <m:begChr m:val="["/>
                                  <m:endChr m:val="]"/>
                                  <m:ctrlPr>
                                    <a:rPr lang="pl-PL" altLang="zh-TW" i="1">
                                      <a:latin typeface="Cambria Math" panose="02040503050406030204" pitchFamily="18" charset="0"/>
                                    </a:rPr>
                                  </m:ctrlPr>
                                </m:dPr>
                                <m:e>
                                  <m:r>
                                    <a:rPr lang="pl-PL" altLang="zh-TW" b="0" i="0">
                                      <a:latin typeface="Cambria Math" panose="02040503050406030204" pitchFamily="18" charset="0"/>
                                    </a:rPr>
                                    <m:t>0</m:t>
                                  </m:r>
                                </m:e>
                              </m:d>
                              <m:r>
                                <a:rPr lang="pl-PL" altLang="zh-TW" b="0" i="0">
                                  <a:latin typeface="Cambria Math" panose="02040503050406030204" pitchFamily="18" charset="0"/>
                                </a:rPr>
                                <m:t>; </m:t>
                              </m:r>
                              <m:r>
                                <m:rPr>
                                  <m:sty m:val="p"/>
                                </m:rPr>
                                <a:rPr lang="pl-PL" altLang="zh-TW" b="0" i="0">
                                  <a:latin typeface="Cambria Math" panose="02040503050406030204" pitchFamily="18" charset="0"/>
                                </a:rPr>
                                <m:t>a</m:t>
                              </m:r>
                              <m:d>
                                <m:dPr>
                                  <m:begChr m:val="["/>
                                  <m:endChr m:val="]"/>
                                  <m:ctrlPr>
                                    <a:rPr lang="pl-PL" altLang="zh-TW" i="1">
                                      <a:latin typeface="Cambria Math" panose="02040503050406030204" pitchFamily="18" charset="0"/>
                                    </a:rPr>
                                  </m:ctrlPr>
                                </m:dPr>
                                <m:e>
                                  <m:r>
                                    <a:rPr lang="pl-PL" altLang="zh-TW" b="0" i="0">
                                      <a:latin typeface="Cambria Math" panose="02040503050406030204" pitchFamily="18" charset="0"/>
                                    </a:rPr>
                                    <m:t>0</m:t>
                                  </m:r>
                                </m:e>
                              </m:d>
                            </m:e>
                          </m:d>
                        </m:e>
                      </m:d>
                    </m:oMath>
                  </m:oMathPara>
                </a14:m>
                <a:endParaRPr lang="en-US" altLang="zh-TW" dirty="0">
                  <a:ea typeface="Cambria Math" panose="02040503050406030204" pitchFamily="18" charset="0"/>
                </a:endParaRPr>
              </a:p>
              <a:p>
                <a14:m>
                  <m:oMath xmlns:m="http://schemas.openxmlformats.org/officeDocument/2006/math">
                    <m:r>
                      <m:rPr>
                        <m:sty m:val="p"/>
                      </m:rPr>
                      <a:rPr lang="en-US" altLang="zh-TW" b="0" i="0" smtClean="0">
                        <a:latin typeface="Cambria Math" panose="02040503050406030204" pitchFamily="18" charset="0"/>
                      </a:rPr>
                      <m:t>MGHE</m:t>
                    </m:r>
                    <m:r>
                      <a:rPr lang="en-US" altLang="zh-TW" b="0" i="0">
                        <a:latin typeface="Cambria Math" panose="02040503050406030204" pitchFamily="18" charset="0"/>
                      </a:rPr>
                      <m:t>.</m:t>
                    </m:r>
                    <m:r>
                      <m:rPr>
                        <m:sty m:val="p"/>
                      </m:rPr>
                      <a:rPr lang="en-US" altLang="zh-TW" b="0" i="0">
                        <a:latin typeface="Cambria Math" panose="02040503050406030204" pitchFamily="18" charset="0"/>
                      </a:rPr>
                      <m:t>Enc</m:t>
                    </m:r>
                    <m:d>
                      <m:dPr>
                        <m:ctrlPr>
                          <a:rPr lang="en-US" altLang="zh-TW" i="1">
                            <a:latin typeface="Cambria Math" panose="02040503050406030204" pitchFamily="18" charset="0"/>
                          </a:rPr>
                        </m:ctrlPr>
                      </m:dPr>
                      <m:e>
                        <m:r>
                          <m:rPr>
                            <m:sty m:val="p"/>
                          </m:rPr>
                          <a:rPr lang="en-US" altLang="zh-TW" b="0" i="0" smtClean="0">
                            <a:latin typeface="Cambria Math" panose="02040503050406030204" pitchFamily="18" charset="0"/>
                          </a:rPr>
                          <m:t>jek</m:t>
                        </m:r>
                        <m:r>
                          <a:rPr lang="en-US" altLang="zh-TW" b="0" i="0">
                            <a:latin typeface="Cambria Math" panose="02040503050406030204" pitchFamily="18" charset="0"/>
                          </a:rPr>
                          <m:t>, </m:t>
                        </m:r>
                        <m:r>
                          <m:rPr>
                            <m:sty m:val="p"/>
                          </m:rPr>
                          <a:rPr lang="en-US" altLang="zh-TW" b="0" i="0">
                            <a:latin typeface="Cambria Math" panose="02040503050406030204" pitchFamily="18" charset="0"/>
                          </a:rPr>
                          <m:t>m</m:t>
                        </m:r>
                      </m:e>
                    </m:d>
                    <m:r>
                      <a:rPr lang="en-US" altLang="zh-TW" b="0" i="0">
                        <a:latin typeface="Cambria Math" panose="02040503050406030204" pitchFamily="18" charset="0"/>
                        <a:ea typeface="Cambria Math" panose="02040503050406030204" pitchFamily="18" charset="0"/>
                      </a:rPr>
                      <m:t>→</m:t>
                    </m:r>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a:latin typeface="Cambria Math" panose="02040503050406030204" pitchFamily="18" charset="0"/>
                            <a:ea typeface="Cambria Math" panose="02040503050406030204" pitchFamily="18" charset="0"/>
                          </a:rPr>
                          <m:t>c</m:t>
                        </m:r>
                      </m:e>
                      <m:sub>
                        <m:r>
                          <m:rPr>
                            <m:sty m:val="p"/>
                          </m:rPr>
                          <a:rPr lang="en-US" altLang="zh-TW" b="0" i="0" smtClean="0">
                            <a:latin typeface="Cambria Math" panose="02040503050406030204" pitchFamily="18" charset="0"/>
                            <a:ea typeface="Cambria Math" panose="02040503050406030204" pitchFamily="18" charset="0"/>
                          </a:rPr>
                          <m:t>t</m:t>
                        </m:r>
                      </m:sub>
                    </m:sSub>
                  </m:oMath>
                </a14:m>
                <a:endParaRPr lang="en-US" altLang="zh-TW" dirty="0"/>
              </a:p>
              <a:p>
                <a14:m>
                  <m:oMath xmlns:m="http://schemas.openxmlformats.org/officeDocument/2006/math">
                    <m:r>
                      <m:rPr>
                        <m:sty m:val="p"/>
                      </m:rPr>
                      <a:rPr lang="nn-NO" altLang="zh-TW" b="0" i="0">
                        <a:latin typeface="Cambria Math" panose="02040503050406030204" pitchFamily="18" charset="0"/>
                        <a:ea typeface="Cambria Math" panose="02040503050406030204" pitchFamily="18" charset="0"/>
                      </a:rPr>
                      <m:t>MGHE</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Dec</m:t>
                    </m:r>
                    <m:r>
                      <a:rPr lang="nn-NO" altLang="zh-TW" b="0" i="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s</m:t>
                    </m:r>
                    <m:sSub>
                      <m:sSubPr>
                        <m:ctrlPr>
                          <a:rPr lang="en-US" altLang="zh-TW" i="1" smtClean="0">
                            <a:latin typeface="Cambria Math" panose="02040503050406030204" pitchFamily="18" charset="0"/>
                            <a:ea typeface="Cambria Math" panose="02040503050406030204" pitchFamily="18" charset="0"/>
                          </a:rPr>
                        </m:ctrlPr>
                      </m:sSubPr>
                      <m:e>
                        <m:r>
                          <m:rPr>
                            <m:sty m:val="p"/>
                          </m:rPr>
                          <a:rPr lang="nn-NO" altLang="zh-TW" b="0" i="0">
                            <a:latin typeface="Cambria Math" panose="02040503050406030204" pitchFamily="18" charset="0"/>
                            <a:ea typeface="Cambria Math" panose="02040503050406030204" pitchFamily="18" charset="0"/>
                          </a:rPr>
                          <m:t>k</m:t>
                        </m:r>
                      </m:e>
                      <m:sub>
                        <m:r>
                          <a:rPr lang="en-US" altLang="zh-TW" b="0" i="0" smtClean="0">
                            <a:latin typeface="Cambria Math" panose="02040503050406030204" pitchFamily="18" charset="0"/>
                            <a:ea typeface="Cambria Math" panose="02040503050406030204" pitchFamily="18" charset="0"/>
                          </a:rPr>
                          <m:t>1</m:t>
                        </m:r>
                      </m:sub>
                    </m:sSub>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s</m:t>
                    </m:r>
                    <m:sSub>
                      <m:sSubPr>
                        <m:ctrlPr>
                          <a:rPr lang="en-US" altLang="zh-TW" i="1" smtClean="0">
                            <a:latin typeface="Cambria Math" panose="02040503050406030204" pitchFamily="18" charset="0"/>
                            <a:ea typeface="Cambria Math" panose="02040503050406030204" pitchFamily="18" charset="0"/>
                          </a:rPr>
                        </m:ctrlPr>
                      </m:sSubPr>
                      <m:e>
                        <m:r>
                          <m:rPr>
                            <m:sty m:val="p"/>
                          </m:rPr>
                          <a:rPr lang="nn-NO" altLang="zh-TW" b="0" i="0">
                            <a:latin typeface="Cambria Math" panose="02040503050406030204" pitchFamily="18" charset="0"/>
                            <a:ea typeface="Cambria Math" panose="02040503050406030204" pitchFamily="18" charset="0"/>
                          </a:rPr>
                          <m:t>k</m:t>
                        </m:r>
                      </m:e>
                      <m:sub>
                        <m:r>
                          <m:rPr>
                            <m:sty m:val="p"/>
                          </m:rPr>
                          <a:rPr lang="en-US" altLang="zh-TW" b="0" i="0" smtClean="0">
                            <a:latin typeface="Cambria Math" panose="02040503050406030204" pitchFamily="18" charset="0"/>
                            <a:ea typeface="Cambria Math" panose="02040503050406030204" pitchFamily="18" charset="0"/>
                          </a:rPr>
                          <m:t>k</m:t>
                        </m:r>
                      </m:sub>
                    </m:sSub>
                    <m:r>
                      <a:rPr lang="nn-NO" altLang="zh-TW" b="0" i="0">
                        <a:latin typeface="Cambria Math" panose="02040503050406030204" pitchFamily="18" charset="0"/>
                        <a:ea typeface="Cambria Math" panose="02040503050406030204" pitchFamily="18" charset="0"/>
                      </a:rPr>
                      <m:t>;</m:t>
                    </m:r>
                    <m:acc>
                      <m:accPr>
                        <m:chr m:val="̅"/>
                        <m:ctrlPr>
                          <a:rPr lang="en-US" altLang="zh-TW" i="1" smtClean="0">
                            <a:latin typeface="Cambria Math" panose="02040503050406030204" pitchFamily="18" charset="0"/>
                            <a:ea typeface="Cambria Math" panose="02040503050406030204" pitchFamily="18" charset="0"/>
                          </a:rPr>
                        </m:ctrlPr>
                      </m:accPr>
                      <m:e>
                        <m:r>
                          <m:rPr>
                            <m:sty m:val="p"/>
                          </m:rPr>
                          <a:rPr lang="en-US" altLang="zh-TW" b="0" i="0" smtClean="0">
                            <a:latin typeface="Cambria Math" panose="02040503050406030204" pitchFamily="18" charset="0"/>
                            <a:ea typeface="Cambria Math" panose="02040503050406030204" pitchFamily="18" charset="0"/>
                          </a:rPr>
                          <m:t>ct</m:t>
                        </m:r>
                      </m:e>
                    </m:acc>
                    <m:r>
                      <a:rPr lang="nn-NO" altLang="zh-TW" b="0" i="0">
                        <a:latin typeface="Cambria Math" panose="02040503050406030204" pitchFamily="18" charset="0"/>
                        <a:ea typeface="Cambria Math" panose="02040503050406030204" pitchFamily="18" charset="0"/>
                      </a:rPr>
                      <m:t>)</m:t>
                    </m:r>
                    <m:r>
                      <a:rPr lang="en-US" altLang="zh-TW" b="0" i="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m</m:t>
                    </m:r>
                  </m:oMath>
                </a14:m>
                <a:endParaRPr lang="en-US" altLang="zh-TW" dirty="0"/>
              </a:p>
              <a:p>
                <a14:m>
                  <m:oMath xmlns:m="http://schemas.openxmlformats.org/officeDocument/2006/math">
                    <m:r>
                      <m:rPr>
                        <m:sty m:val="p"/>
                      </m:rPr>
                      <a:rPr lang="nn-NO" altLang="zh-TW" b="0" i="0">
                        <a:latin typeface="Cambria Math" panose="02040503050406030204" pitchFamily="18" charset="0"/>
                        <a:ea typeface="Cambria Math" panose="02040503050406030204" pitchFamily="18" charset="0"/>
                      </a:rPr>
                      <m:t>MGHE</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DistDec</m:t>
                    </m:r>
                    <m:r>
                      <a:rPr lang="nn-NO" altLang="zh-TW" b="0" i="0">
                        <a:latin typeface="Cambria Math" panose="02040503050406030204" pitchFamily="18" charset="0"/>
                        <a:ea typeface="Cambria Math" panose="02040503050406030204" pitchFamily="18" charset="0"/>
                      </a:rPr>
                      <m:t>(</m:t>
                    </m:r>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smtClean="0">
                            <a:latin typeface="Cambria Math" panose="02040503050406030204" pitchFamily="18" charset="0"/>
                            <a:ea typeface="Cambria Math" panose="02040503050406030204" pitchFamily="18" charset="0"/>
                          </a:rPr>
                          <m:t>U</m:t>
                        </m:r>
                      </m:e>
                      <m:sub>
                        <m:d>
                          <m:dPr>
                            <m:begChr m:val="{"/>
                            <m:endChr m:val="}"/>
                            <m:ctrlPr>
                              <a:rPr lang="en-US" altLang="zh-TW" i="1" smtClean="0">
                                <a:latin typeface="Cambria Math" panose="02040503050406030204" pitchFamily="18" charset="0"/>
                                <a:ea typeface="Cambria Math" panose="02040503050406030204" pitchFamily="18" charset="0"/>
                              </a:rPr>
                            </m:ctrlPr>
                          </m:dPr>
                          <m:e>
                            <m:r>
                              <a:rPr lang="nn-NO" altLang="zh-TW" b="0" i="0">
                                <a:latin typeface="Cambria Math" panose="02040503050406030204" pitchFamily="18" charset="0"/>
                                <a:ea typeface="Cambria Math" panose="02040503050406030204" pitchFamily="18" charset="0"/>
                              </a:rPr>
                              <m:t>1</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j</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k</m:t>
                            </m:r>
                          </m:e>
                        </m:d>
                      </m:sub>
                    </m:sSub>
                    <m:sSub>
                      <m:sSubPr>
                        <m:ctrlPr>
                          <a:rPr lang="en-US" altLang="zh-TW" i="1" smtClean="0">
                            <a:latin typeface="Cambria Math" panose="02040503050406030204" pitchFamily="18" charset="0"/>
                            <a:ea typeface="Cambria Math" panose="02040503050406030204" pitchFamily="18" charset="0"/>
                          </a:rPr>
                        </m:ctrlPr>
                      </m:sSubPr>
                      <m:e>
                        <m:r>
                          <a:rPr lang="en-US" altLang="zh-TW" b="0" i="0" smtClean="0">
                            <a:latin typeface="Cambria Math" panose="02040503050406030204" pitchFamily="18" charset="0"/>
                            <a:ea typeface="Cambria Math" panose="02040503050406030204" pitchFamily="18" charset="0"/>
                          </a:rPr>
                          <m:t> </m:t>
                        </m:r>
                        <m:r>
                          <m:rPr>
                            <m:sty m:val="p"/>
                          </m:rPr>
                          <a:rPr lang="nn-NO" altLang="zh-TW" b="0" i="0">
                            <a:latin typeface="Cambria Math" panose="02040503050406030204" pitchFamily="18" charset="0"/>
                            <a:ea typeface="Cambria Math" panose="02040503050406030204" pitchFamily="18" charset="0"/>
                          </a:rPr>
                          <m:t>I</m:t>
                        </m:r>
                      </m:e>
                      <m:sub>
                        <m:r>
                          <m:rPr>
                            <m:sty m:val="p"/>
                          </m:rPr>
                          <a:rPr lang="nn-NO" altLang="zh-TW" b="0" i="0">
                            <a:latin typeface="Cambria Math" panose="02040503050406030204" pitchFamily="18" charset="0"/>
                            <a:ea typeface="Cambria Math" panose="02040503050406030204" pitchFamily="18" charset="0"/>
                          </a:rPr>
                          <m:t>j</m:t>
                        </m:r>
                      </m:sub>
                    </m:sSub>
                    <m:r>
                      <a:rPr lang="en-US" altLang="zh-TW" b="0" i="0"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σ</m:t>
                    </m:r>
                    <m:r>
                      <a:rPr lang="en-US" altLang="zh-TW" b="0" i="0" smtClean="0">
                        <a:latin typeface="Cambria Math" panose="02040503050406030204" pitchFamily="18" charset="0"/>
                        <a:ea typeface="Cambria Math" panose="02040503050406030204" pitchFamily="18" charset="0"/>
                      </a:rPr>
                      <m:t>′;</m:t>
                    </m:r>
                    <m:acc>
                      <m:accPr>
                        <m:chr m:val="̅"/>
                        <m:ctrlPr>
                          <a:rPr lang="en-US" altLang="zh-TW" i="1" smtClean="0">
                            <a:latin typeface="Cambria Math" panose="02040503050406030204" pitchFamily="18" charset="0"/>
                            <a:ea typeface="Cambria Math" panose="02040503050406030204" pitchFamily="18" charset="0"/>
                          </a:rPr>
                        </m:ctrlPr>
                      </m:accPr>
                      <m:e>
                        <m:r>
                          <m:rPr>
                            <m:sty m:val="p"/>
                          </m:rPr>
                          <a:rPr lang="en-US" altLang="zh-TW" b="0" i="0" smtClean="0">
                            <a:latin typeface="Cambria Math" panose="02040503050406030204" pitchFamily="18" charset="0"/>
                            <a:ea typeface="Cambria Math" panose="02040503050406030204" pitchFamily="18" charset="0"/>
                          </a:rPr>
                          <m:t>ct</m:t>
                        </m:r>
                      </m:e>
                    </m:acc>
                    <m:r>
                      <a:rPr lang="nn-NO" altLang="zh-TW" b="0" i="0">
                        <a:latin typeface="Cambria Math" panose="02040503050406030204" pitchFamily="18" charset="0"/>
                        <a:ea typeface="Cambria Math" panose="02040503050406030204" pitchFamily="18" charset="0"/>
                      </a:rPr>
                      <m:t>)</m:t>
                    </m:r>
                    <m:r>
                      <a:rPr lang="en-US" altLang="zh-TW" b="0" i="0">
                        <a:latin typeface="Cambria Math" panose="02040503050406030204" pitchFamily="18" charset="0"/>
                        <a:ea typeface="Cambria Math" panose="02040503050406030204" pitchFamily="18" charset="0"/>
                      </a:rPr>
                      <m:t>→</m:t>
                    </m:r>
                    <m:r>
                      <m:rPr>
                        <m:sty m:val="p"/>
                      </m:rPr>
                      <a:rPr lang="en-US" altLang="zh-TW" b="0" i="0">
                        <a:latin typeface="Cambria Math" panose="02040503050406030204" pitchFamily="18" charset="0"/>
                        <a:ea typeface="Cambria Math" panose="02040503050406030204" pitchFamily="18" charset="0"/>
                      </a:rPr>
                      <m:t>m</m:t>
                    </m:r>
                  </m:oMath>
                </a14:m>
                <a:endParaRPr lang="en-US" altLang="zh-TW" dirty="0"/>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88043"/>
                <a:ext cx="10515600" cy="5030787"/>
              </a:xfrm>
              <a:blipFill>
                <a:blip r:embed="rId3"/>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4565243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8"/>
                <a:ext cx="11247120" cy="5167312"/>
              </a:xfrm>
            </p:spPr>
            <p:txBody>
              <a:bodyPr>
                <a:normAutofit/>
              </a:bodyPr>
              <a:lstStyle/>
              <a:p>
                <a:r>
                  <a:rPr lang="en-US" altLang="zh-TW" sz="2200" dirty="0"/>
                  <a:t>Pros</a:t>
                </a:r>
              </a:p>
              <a:p>
                <a:pPr lvl="1"/>
                <a:r>
                  <a:rPr lang="en-US" altLang="zh-TW" sz="2200" dirty="0"/>
                  <a:t>Non-interactive Key Generation</a:t>
                </a:r>
              </a:p>
              <a:p>
                <a:pPr lvl="1"/>
                <a:r>
                  <a:rPr lang="en-US" altLang="zh-TW" sz="2200" dirty="0"/>
                  <a:t>homomorphic operations between ciphertexts under different keys</a:t>
                </a:r>
              </a:p>
              <a:p>
                <a:r>
                  <a:rPr lang="en-US" altLang="zh-TW" sz="2200" dirty="0"/>
                  <a:t>Cons</a:t>
                </a:r>
              </a:p>
              <a:p>
                <a:pPr lvl="1"/>
                <a:r>
                  <a:rPr lang="en-US" altLang="zh-TW" sz="2200" dirty="0"/>
                  <a:t>Complexity: lots of stuff to prove </a:t>
                </a:r>
                <a:r>
                  <a:rPr lang="en-US" altLang="zh-TW" sz="2200" dirty="0">
                    <a:solidFill>
                      <a:srgbClr val="FF0000"/>
                    </a:solidFill>
                  </a:rPr>
                  <a:t>[1]</a:t>
                </a:r>
              </a:p>
              <a:p>
                <a:pPr lvl="1"/>
                <a:r>
                  <a:rPr lang="en-US" altLang="zh-TW" sz="2200" dirty="0"/>
                  <a:t>Performance overhead: </a:t>
                </a:r>
                <a14:m>
                  <m:oMath xmlns:m="http://schemas.openxmlformats.org/officeDocument/2006/math">
                    <m:r>
                      <a:rPr lang="en-US" altLang="zh-TW" sz="2200" i="1" dirty="0" smtClean="0">
                        <a:latin typeface="Cambria Math" panose="02040503050406030204" pitchFamily="18" charset="0"/>
                      </a:rPr>
                      <m:t>4</m:t>
                    </m:r>
                    <m:sSup>
                      <m:sSupPr>
                        <m:ctrlPr>
                          <a:rPr lang="en-US" altLang="zh-TW" sz="2200" i="1" dirty="0" smtClean="0">
                            <a:latin typeface="Cambria Math" panose="02040503050406030204" pitchFamily="18" charset="0"/>
                          </a:rPr>
                        </m:ctrlPr>
                      </m:sSupPr>
                      <m:e>
                        <m:r>
                          <a:rPr lang="en-US" altLang="zh-TW" sz="2200" i="1" dirty="0" smtClean="0">
                            <a:latin typeface="Cambria Math" panose="02040503050406030204" pitchFamily="18" charset="0"/>
                          </a:rPr>
                          <m:t>𝑘</m:t>
                        </m:r>
                      </m:e>
                      <m:sup>
                        <m:r>
                          <a:rPr lang="en-US" altLang="zh-TW" sz="2200" b="0" i="1" dirty="0" smtClean="0">
                            <a:latin typeface="Cambria Math" panose="02040503050406030204" pitchFamily="18" charset="0"/>
                          </a:rPr>
                          <m:t>2</m:t>
                        </m:r>
                      </m:sup>
                    </m:sSup>
                    <m:r>
                      <a:rPr lang="en-US" altLang="zh-TW" sz="2200" b="0" i="1" dirty="0" smtClean="0">
                        <a:latin typeface="Cambria Math" panose="02040503050406030204" pitchFamily="18" charset="0"/>
                      </a:rPr>
                      <m:t>→2</m:t>
                    </m:r>
                    <m:sSup>
                      <m:sSupPr>
                        <m:ctrlPr>
                          <a:rPr lang="en-US" altLang="zh-TW" sz="2200" b="0" i="1" dirty="0" smtClean="0">
                            <a:latin typeface="Cambria Math" panose="02040503050406030204" pitchFamily="18" charset="0"/>
                          </a:rPr>
                        </m:ctrlPr>
                      </m:sSupPr>
                      <m:e>
                        <m:r>
                          <a:rPr lang="en-US" altLang="zh-TW" sz="2200" b="0" i="1" dirty="0" smtClean="0">
                            <a:latin typeface="Cambria Math" panose="02040503050406030204" pitchFamily="18" charset="0"/>
                          </a:rPr>
                          <m:t>𝑘</m:t>
                        </m:r>
                      </m:e>
                      <m:sup>
                        <m:r>
                          <a:rPr lang="en-US" altLang="zh-TW" sz="2200" b="0" i="1" dirty="0" smtClean="0">
                            <a:latin typeface="Cambria Math" panose="02040503050406030204" pitchFamily="18" charset="0"/>
                          </a:rPr>
                          <m:t>2</m:t>
                        </m:r>
                      </m:sup>
                    </m:sSup>
                    <m:r>
                      <a:rPr lang="en-US" altLang="zh-TW" sz="2200" b="0" i="1" dirty="0" smtClean="0">
                        <a:latin typeface="Cambria Math" panose="02040503050406030204" pitchFamily="18" charset="0"/>
                      </a:rPr>
                      <m:t>+2</m:t>
                    </m:r>
                    <m:r>
                      <a:rPr lang="en-US" altLang="zh-TW" sz="2200" b="0" i="1" dirty="0" smtClean="0">
                        <a:latin typeface="Cambria Math" panose="02040503050406030204" pitchFamily="18" charset="0"/>
                      </a:rPr>
                      <m:t>𝑘</m:t>
                    </m:r>
                    <m:r>
                      <a:rPr lang="en-US" altLang="zh-TW" sz="2200" b="0" i="0" dirty="0" smtClean="0">
                        <a:latin typeface="Cambria Math" panose="02040503050406030204" pitchFamily="18" charset="0"/>
                      </a:rPr>
                      <m:t> </m:t>
                    </m:r>
                  </m:oMath>
                </a14:m>
                <a:r>
                  <a:rPr lang="es-ES" altLang="zh-TW" dirty="0" err="1"/>
                  <a:t>external</a:t>
                </a:r>
                <a:r>
                  <a:rPr lang="es-ES" altLang="zh-TW" dirty="0"/>
                  <a:t> </a:t>
                </a:r>
                <a:r>
                  <a:rPr lang="es-ES" altLang="zh-TW" dirty="0" err="1"/>
                  <a:t>products</a:t>
                </a:r>
                <a:endParaRPr lang="en-US" altLang="zh-TW" sz="2200" b="0" dirty="0"/>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90688"/>
                <a:ext cx="11247120" cy="5167312"/>
              </a:xfrm>
              <a:blipFill>
                <a:blip r:embed="rId3"/>
                <a:stretch>
                  <a:fillRect l="-65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
        <p:nvSpPr>
          <p:cNvPr id="5" name="文字方塊 4">
            <a:extLst>
              <a:ext uri="{FF2B5EF4-FFF2-40B4-BE49-F238E27FC236}">
                <a16:creationId xmlns:a16="http://schemas.microsoft.com/office/drawing/2014/main" id="{D198AD05-5637-45C0-AC1B-9F1685E24B90}"/>
              </a:ext>
            </a:extLst>
          </p:cNvPr>
          <p:cNvSpPr txBox="1"/>
          <p:nvPr/>
        </p:nvSpPr>
        <p:spPr>
          <a:xfrm>
            <a:off x="838200" y="6231265"/>
            <a:ext cx="103632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1" i="0" u="none" strike="noStrike" kern="1200" cap="none" spc="0" normalizeH="0" baseline="0" noProof="0" dirty="0">
                <a:ln>
                  <a:noFill/>
                </a:ln>
                <a:solidFill>
                  <a:srgbClr val="FF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[1]</a:t>
            </a:r>
            <a:r>
              <a:rPr lang="en-US" altLang="zh-TW" sz="1400" b="0" i="0" dirty="0">
                <a:effectLst/>
                <a:latin typeface="Arial" panose="020B0604020202020204" pitchFamily="34" charset="0"/>
              </a:rPr>
              <a:t> Kwak, H., Lee, D., Song, Y., &amp; </a:t>
            </a:r>
            <a:r>
              <a:rPr lang="en-US" altLang="zh-TW" sz="1400" b="0" i="0" dirty="0" err="1">
                <a:effectLst/>
                <a:latin typeface="Arial" panose="020B0604020202020204" pitchFamily="34" charset="0"/>
              </a:rPr>
              <a:t>Wagh</a:t>
            </a:r>
            <a:r>
              <a:rPr lang="en-US" altLang="zh-TW" sz="1400" b="0" i="0" dirty="0">
                <a:effectLst/>
                <a:latin typeface="Arial" panose="020B0604020202020204" pitchFamily="34" charset="0"/>
              </a:rPr>
              <a:t>, S. (2021). A unified framework of homomorphic encryption for multiple parties with non-interactive setup. Cryptology </a:t>
            </a:r>
            <a:r>
              <a:rPr lang="en-US" altLang="zh-TW" sz="1400" b="0" i="0" dirty="0" err="1">
                <a:effectLst/>
                <a:latin typeface="Arial" panose="020B0604020202020204" pitchFamily="34" charset="0"/>
              </a:rPr>
              <a:t>ePrint</a:t>
            </a:r>
            <a:r>
              <a:rPr lang="en-US" altLang="zh-TW" sz="1400" b="0" i="0" dirty="0">
                <a:effectLst/>
                <a:latin typeface="Arial" panose="020B0604020202020204" pitchFamily="34" charset="0"/>
              </a:rPr>
              <a:t> Archive.</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3977045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CC3F72-34A3-4C04-8790-28D9A67530E9}"/>
              </a:ext>
            </a:extLst>
          </p:cNvPr>
          <p:cNvSpPr>
            <a:spLocks noGrp="1"/>
          </p:cNvSpPr>
          <p:nvPr>
            <p:ph type="title"/>
          </p:nvPr>
        </p:nvSpPr>
        <p:spPr/>
        <p:txBody>
          <a:bodyPr/>
          <a:lstStyle/>
          <a:p>
            <a:r>
              <a:rPr lang="en-US" altLang="zh-TW" dirty="0"/>
              <a:t>Conclusion – Proposed Method</a:t>
            </a:r>
            <a:endParaRPr lang="zh-TW" altLang="en-US" dirty="0"/>
          </a:p>
        </p:txBody>
      </p:sp>
      <p:sp>
        <p:nvSpPr>
          <p:cNvPr id="3" name="內容版面配置區 2">
            <a:extLst>
              <a:ext uri="{FF2B5EF4-FFF2-40B4-BE49-F238E27FC236}">
                <a16:creationId xmlns:a16="http://schemas.microsoft.com/office/drawing/2014/main" id="{AEAA3B6B-6500-45BA-A16C-052E1FD7A440}"/>
              </a:ext>
            </a:extLst>
          </p:cNvPr>
          <p:cNvSpPr>
            <a:spLocks noGrp="1"/>
          </p:cNvSpPr>
          <p:nvPr>
            <p:ph idx="1"/>
          </p:nvPr>
        </p:nvSpPr>
        <p:spPr/>
        <p:txBody>
          <a:bodyPr/>
          <a:lstStyle/>
          <a:p>
            <a:r>
              <a:rPr lang="en-US" altLang="zh-TW" dirty="0"/>
              <a:t>Desired properties</a:t>
            </a:r>
          </a:p>
          <a:p>
            <a:pPr lvl="1"/>
            <a:r>
              <a:rPr lang="en-US" altLang="zh-TW" dirty="0"/>
              <a:t>Can be decentralized</a:t>
            </a:r>
          </a:p>
          <a:p>
            <a:pPr lvl="2"/>
            <a:r>
              <a:rPr lang="en-US" altLang="zh-TW" dirty="0"/>
              <a:t>Threshold HE and multi-party HE</a:t>
            </a:r>
          </a:p>
          <a:p>
            <a:pPr lvl="1"/>
            <a:r>
              <a:rPr lang="en-US" altLang="zh-TW" dirty="0"/>
              <a:t>Can be merged with the </a:t>
            </a:r>
            <a:r>
              <a:rPr lang="en-US" altLang="zh-TW"/>
              <a:t>scheme for defending </a:t>
            </a:r>
            <a:r>
              <a:rPr lang="en-US" altLang="zh-TW" dirty="0"/>
              <a:t>poisoning attack</a:t>
            </a:r>
          </a:p>
          <a:p>
            <a:pPr lvl="2"/>
            <a:r>
              <a:rPr lang="en-US" altLang="zh-TW" dirty="0"/>
              <a:t>Multi-party HE</a:t>
            </a:r>
          </a:p>
          <a:p>
            <a:r>
              <a:rPr lang="en-US" altLang="zh-TW" dirty="0"/>
              <a:t>We choose multi-party HE in our scheme</a:t>
            </a:r>
            <a:endParaRPr lang="zh-TW" altLang="en-US" dirty="0"/>
          </a:p>
        </p:txBody>
      </p:sp>
      <p:sp>
        <p:nvSpPr>
          <p:cNvPr id="4" name="投影片編號版面配置區 3">
            <a:extLst>
              <a:ext uri="{FF2B5EF4-FFF2-40B4-BE49-F238E27FC236}">
                <a16:creationId xmlns:a16="http://schemas.microsoft.com/office/drawing/2014/main" id="{C6841BC0-3D0A-4EEC-A16B-53C3A69CFC19}"/>
              </a:ext>
            </a:extLst>
          </p:cNvPr>
          <p:cNvSpPr>
            <a:spLocks noGrp="1"/>
          </p:cNvSpPr>
          <p:nvPr>
            <p:ph type="sldNum" sz="quarter" idx="12"/>
          </p:nvPr>
        </p:nvSpPr>
        <p:spPr/>
        <p:txBody>
          <a:bodyPr/>
          <a:lstStyle/>
          <a:p>
            <a:fld id="{D2B5BE26-702C-4921-81E7-8AF275EDA2CC}" type="slidenum">
              <a:rPr lang="zh-TW" altLang="en-US" smtClean="0"/>
              <a:pPr/>
              <a:t>23</a:t>
            </a:fld>
            <a:endParaRPr lang="zh-TW" altLang="en-US"/>
          </a:p>
        </p:txBody>
      </p:sp>
    </p:spTree>
    <p:extLst>
      <p:ext uri="{BB962C8B-B14F-4D97-AF65-F5344CB8AC3E}">
        <p14:creationId xmlns:p14="http://schemas.microsoft.com/office/powerpoint/2010/main" val="22952916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Poisoning Attack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 name="圖片 9">
            <a:extLst>
              <a:ext uri="{FF2B5EF4-FFF2-40B4-BE49-F238E27FC236}">
                <a16:creationId xmlns:a16="http://schemas.microsoft.com/office/drawing/2014/main" id="{FDE1F534-9462-46F0-A33C-C000A7A1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51" y="4609662"/>
            <a:ext cx="676405" cy="676405"/>
          </a:xfrm>
          <a:prstGeom prst="rect">
            <a:avLst/>
          </a:prstGeom>
        </p:spPr>
      </p:pic>
      <p:pic>
        <p:nvPicPr>
          <p:cNvPr id="12" name="圖片 11">
            <a:extLst>
              <a:ext uri="{FF2B5EF4-FFF2-40B4-BE49-F238E27FC236}">
                <a16:creationId xmlns:a16="http://schemas.microsoft.com/office/drawing/2014/main" id="{240ACF91-251C-48C1-91F5-5C2B5A892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88" y="1993370"/>
            <a:ext cx="755718" cy="1068224"/>
          </a:xfrm>
          <a:prstGeom prst="rect">
            <a:avLst/>
          </a:prstGeom>
        </p:spPr>
      </p:pic>
      <p:pic>
        <p:nvPicPr>
          <p:cNvPr id="13" name="圖片 12">
            <a:extLst>
              <a:ext uri="{FF2B5EF4-FFF2-40B4-BE49-F238E27FC236}">
                <a16:creationId xmlns:a16="http://schemas.microsoft.com/office/drawing/2014/main" id="{FAB2A829-EC23-4E9A-9958-69EC2088D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045" y="4609662"/>
            <a:ext cx="676405" cy="676405"/>
          </a:xfrm>
          <a:prstGeom prst="rect">
            <a:avLst/>
          </a:prstGeom>
        </p:spPr>
      </p:pic>
      <p:cxnSp>
        <p:nvCxnSpPr>
          <p:cNvPr id="16" name="直線單箭頭接點 15">
            <a:extLst>
              <a:ext uri="{FF2B5EF4-FFF2-40B4-BE49-F238E27FC236}">
                <a16:creationId xmlns:a16="http://schemas.microsoft.com/office/drawing/2014/main" id="{CD8F48DB-7669-48D5-BA9E-A32CD2BDE52C}"/>
              </a:ext>
            </a:extLst>
          </p:cNvPr>
          <p:cNvCxnSpPr>
            <a:cxnSpLocks/>
          </p:cNvCxnSpPr>
          <p:nvPr/>
        </p:nvCxnSpPr>
        <p:spPr>
          <a:xfrm flipV="1">
            <a:off x="7862703" y="3076238"/>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0062267-04CA-40F4-AAE3-0ECA7339D95B}"/>
              </a:ext>
            </a:extLst>
          </p:cNvPr>
          <p:cNvCxnSpPr>
            <a:cxnSpLocks/>
            <a:endCxn id="12" idx="2"/>
          </p:cNvCxnSpPr>
          <p:nvPr/>
        </p:nvCxnSpPr>
        <p:spPr>
          <a:xfrm flipV="1">
            <a:off x="9102247" y="3061594"/>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6264ABBD-09D0-4757-BA0C-3CD5330573C0}"/>
              </a:ext>
            </a:extLst>
          </p:cNvPr>
          <p:cNvCxnSpPr>
            <a:cxnSpLocks/>
          </p:cNvCxnSpPr>
          <p:nvPr/>
        </p:nvCxnSpPr>
        <p:spPr>
          <a:xfrm flipH="1" flipV="1">
            <a:off x="9326676" y="3076238"/>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內容版面配置區 2">
            <a:extLst>
              <a:ext uri="{FF2B5EF4-FFF2-40B4-BE49-F238E27FC236}">
                <a16:creationId xmlns:a16="http://schemas.microsoft.com/office/drawing/2014/main" id="{07F3F015-9CBD-4F66-91B0-9B6D2489EDDF}"/>
              </a:ext>
            </a:extLst>
          </p:cNvPr>
          <p:cNvSpPr>
            <a:spLocks noGrp="1"/>
          </p:cNvSpPr>
          <p:nvPr>
            <p:ph idx="1"/>
          </p:nvPr>
        </p:nvSpPr>
        <p:spPr>
          <a:xfrm>
            <a:off x="838200" y="1690688"/>
            <a:ext cx="10515600" cy="4486275"/>
          </a:xfrm>
        </p:spPr>
        <p:txBody>
          <a:bodyPr>
            <a:normAutofit/>
          </a:bodyPr>
          <a:lstStyle/>
          <a:p>
            <a:r>
              <a:rPr lang="en-US" altLang="zh-TW" sz="2400" dirty="0">
                <a:cs typeface="Times New Roman" panose="02020603050405020304" pitchFamily="18" charset="0"/>
              </a:rPr>
              <a:t>Malicious client can compromise the system by</a:t>
            </a:r>
            <a:br>
              <a:rPr lang="en-US" altLang="zh-TW" sz="2400" dirty="0">
                <a:cs typeface="Times New Roman" panose="02020603050405020304" pitchFamily="18" charset="0"/>
              </a:rPr>
            </a:br>
            <a:r>
              <a:rPr lang="en-US" altLang="zh-TW" sz="2400" dirty="0">
                <a:cs typeface="Times New Roman" panose="02020603050405020304" pitchFamily="18" charset="0"/>
              </a:rPr>
              <a:t>uploading a bad model.</a:t>
            </a:r>
            <a:endParaRPr lang="en-US" altLang="zh-TW" sz="2000" dirty="0">
              <a:cs typeface="Times New Roman" panose="02020603050405020304" pitchFamily="18" charset="0"/>
            </a:endParaRPr>
          </a:p>
          <a:p>
            <a:pPr marL="0" indent="0">
              <a:buNone/>
            </a:pPr>
            <a:endParaRPr lang="en-US" altLang="zh-TW"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3C564615-17AF-49CE-BCCD-BD3B5773CE7D}"/>
                  </a:ext>
                </a:extLst>
              </p:cNvPr>
              <p:cNvSpPr txBox="1"/>
              <p:nvPr/>
            </p:nvSpPr>
            <p:spPr>
              <a:xfrm>
                <a:off x="7560507"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35" name="文字方塊 34">
                <a:extLst>
                  <a:ext uri="{FF2B5EF4-FFF2-40B4-BE49-F238E27FC236}">
                    <a16:creationId xmlns:a16="http://schemas.microsoft.com/office/drawing/2014/main" id="{3C564615-17AF-49CE-BCCD-BD3B5773CE7D}"/>
                  </a:ext>
                </a:extLst>
              </p:cNvPr>
              <p:cNvSpPr txBox="1">
                <a:spLocks noRot="1" noChangeAspect="1" noMove="1" noResize="1" noEditPoints="1" noAdjustHandles="1" noChangeArrowheads="1" noChangeShapeType="1" noTextEdit="1"/>
              </p:cNvSpPr>
              <p:nvPr/>
            </p:nvSpPr>
            <p:spPr>
              <a:xfrm>
                <a:off x="7560507" y="3651151"/>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0E59D54F-9BD4-44AE-9006-C6484DE42590}"/>
                  </a:ext>
                </a:extLst>
              </p:cNvPr>
              <p:cNvSpPr txBox="1"/>
              <p:nvPr/>
            </p:nvSpPr>
            <p:spPr>
              <a:xfrm>
                <a:off x="8426882"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0E59D54F-9BD4-44AE-9006-C6484DE42590}"/>
                  </a:ext>
                </a:extLst>
              </p:cNvPr>
              <p:cNvSpPr txBox="1">
                <a:spLocks noRot="1" noChangeAspect="1" noMove="1" noResize="1" noEditPoints="1" noAdjustHandles="1" noChangeArrowheads="1" noChangeShapeType="1" noTextEdit="1"/>
              </p:cNvSpPr>
              <p:nvPr/>
            </p:nvSpPr>
            <p:spPr>
              <a:xfrm>
                <a:off x="8426882" y="3651151"/>
                <a:ext cx="901874"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33982EB3-9814-4166-B94B-B6A6D25C4B57}"/>
                  </a:ext>
                </a:extLst>
              </p:cNvPr>
              <p:cNvSpPr txBox="1"/>
              <p:nvPr/>
            </p:nvSpPr>
            <p:spPr>
              <a:xfrm>
                <a:off x="9211511" y="3636507"/>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oMath>
                  </m:oMathPara>
                </a14:m>
                <a:endParaRPr lang="zh-TW" altLang="en-US" dirty="0"/>
              </a:p>
            </p:txBody>
          </p:sp>
        </mc:Choice>
        <mc:Fallback xmlns="">
          <p:sp>
            <p:nvSpPr>
              <p:cNvPr id="37" name="文字方塊 36">
                <a:extLst>
                  <a:ext uri="{FF2B5EF4-FFF2-40B4-BE49-F238E27FC236}">
                    <a16:creationId xmlns:a16="http://schemas.microsoft.com/office/drawing/2014/main" id="{33982EB3-9814-4166-B94B-B6A6D25C4B57}"/>
                  </a:ext>
                </a:extLst>
              </p:cNvPr>
              <p:cNvSpPr txBox="1">
                <a:spLocks noRot="1" noChangeAspect="1" noMove="1" noResize="1" noEditPoints="1" noAdjustHandles="1" noChangeArrowheads="1" noChangeShapeType="1" noTextEdit="1"/>
              </p:cNvSpPr>
              <p:nvPr/>
            </p:nvSpPr>
            <p:spPr>
              <a:xfrm>
                <a:off x="9211511" y="3636507"/>
                <a:ext cx="901874"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D21F4FDE-1B23-4DC2-9E7C-92C971E5EE9B}"/>
                  </a:ext>
                </a:extLst>
              </p:cNvPr>
              <p:cNvSpPr txBox="1"/>
              <p:nvPr/>
            </p:nvSpPr>
            <p:spPr>
              <a:xfrm>
                <a:off x="7779755" y="1712031"/>
                <a:ext cx="2644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rgbClr val="FF0000"/>
                          </a:solidFill>
                          <a:latin typeface="Cambria Math" panose="02040503050406030204" pitchFamily="18" charset="0"/>
                        </a:rPr>
                        <m:t>𝑀</m:t>
                      </m:r>
                      <m:r>
                        <a:rPr lang="en-US" altLang="zh-TW" b="0" i="1" smtClean="0">
                          <a:latin typeface="Cambria Math" panose="02040503050406030204" pitchFamily="18" charset="0"/>
                        </a:rPr>
                        <m:t>=</m:t>
                      </m:r>
                      <m:r>
                        <a:rPr lang="en-US" altLang="zh-TW" b="0" i="1" smtClean="0">
                          <a:latin typeface="Cambria Math" panose="02040503050406030204" pitchFamily="18" charset="0"/>
                        </a:rPr>
                        <m:t>𝑎𝑣𝑔</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e>
                      </m:d>
                    </m:oMath>
                  </m:oMathPara>
                </a14:m>
                <a:endParaRPr lang="zh-TW" altLang="en-US" dirty="0"/>
              </a:p>
            </p:txBody>
          </p:sp>
        </mc:Choice>
        <mc:Fallback xmlns="">
          <p:sp>
            <p:nvSpPr>
              <p:cNvPr id="38" name="文字方塊 37">
                <a:extLst>
                  <a:ext uri="{FF2B5EF4-FFF2-40B4-BE49-F238E27FC236}">
                    <a16:creationId xmlns:a16="http://schemas.microsoft.com/office/drawing/2014/main" id="{D21F4FDE-1B23-4DC2-9E7C-92C971E5EE9B}"/>
                  </a:ext>
                </a:extLst>
              </p:cNvPr>
              <p:cNvSpPr txBox="1">
                <a:spLocks noRot="1" noChangeAspect="1" noMove="1" noResize="1" noEditPoints="1" noAdjustHandles="1" noChangeArrowheads="1" noChangeShapeType="1" noTextEdit="1"/>
              </p:cNvSpPr>
              <p:nvPr/>
            </p:nvSpPr>
            <p:spPr>
              <a:xfrm>
                <a:off x="7779755" y="1712031"/>
                <a:ext cx="2644984" cy="369332"/>
              </a:xfrm>
              <a:prstGeom prst="rect">
                <a:avLst/>
              </a:prstGeom>
              <a:blipFill>
                <a:blip r:embed="rId7"/>
                <a:stretch>
                  <a:fillRect b="-6667"/>
                </a:stretch>
              </a:blipFill>
            </p:spPr>
            <p:txBody>
              <a:bodyPr/>
              <a:lstStyle/>
              <a:p>
                <a:r>
                  <a:rPr lang="zh-TW" altLang="en-US">
                    <a:noFill/>
                  </a:rPr>
                  <a:t> </a:t>
                </a:r>
              </a:p>
            </p:txBody>
          </p:sp>
        </mc:Fallback>
      </mc:AlternateContent>
      <p:pic>
        <p:nvPicPr>
          <p:cNvPr id="17" name="圖片 16">
            <a:extLst>
              <a:ext uri="{FF2B5EF4-FFF2-40B4-BE49-F238E27FC236}">
                <a16:creationId xmlns:a16="http://schemas.microsoft.com/office/drawing/2014/main" id="{BDA392A1-CD9B-46E9-8CC8-07F9F8CF92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6639" y="4610077"/>
            <a:ext cx="676405" cy="676405"/>
          </a:xfrm>
          <a:prstGeom prst="rect">
            <a:avLst/>
          </a:prstGeom>
        </p:spPr>
      </p:pic>
    </p:spTree>
    <p:extLst>
      <p:ext uri="{BB962C8B-B14F-4D97-AF65-F5344CB8AC3E}">
        <p14:creationId xmlns:p14="http://schemas.microsoft.com/office/powerpoint/2010/main" val="11739508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Poisoning Attack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Validation process (existing a malicious client)</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42B40C45-A0D4-4B2B-8FCB-7F0C961C3B45}"/>
              </a:ext>
            </a:extLst>
          </p:cNvPr>
          <p:cNvSpPr txBox="1"/>
          <p:nvPr/>
        </p:nvSpPr>
        <p:spPr>
          <a:xfrm>
            <a:off x="838200" y="6356350"/>
            <a:ext cx="10172178" cy="307777"/>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[IEEE 2021] </a:t>
            </a:r>
            <a:r>
              <a:rPr lang="en-US" altLang="zh-TW" sz="1400" dirty="0" err="1">
                <a:latin typeface="Times New Roman" panose="02020603050405020304" pitchFamily="18" charset="0"/>
                <a:cs typeface="Times New Roman" panose="02020603050405020304" pitchFamily="18" charset="0"/>
              </a:rPr>
              <a:t>BaFFLe</a:t>
            </a:r>
            <a:r>
              <a:rPr lang="en-US" altLang="zh-TW" sz="1400" dirty="0">
                <a:latin typeface="Times New Roman" panose="02020603050405020304" pitchFamily="18" charset="0"/>
                <a:cs typeface="Times New Roman" panose="02020603050405020304" pitchFamily="18" charset="0"/>
              </a:rPr>
              <a:t>: Backdoor Detection via Feedback-based Federated Learning</a:t>
            </a: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15" y="5500558"/>
            <a:ext cx="676405" cy="676405"/>
          </a:xfrm>
          <a:prstGeom prst="rect">
            <a:avLst/>
          </a:prstGeom>
        </p:spPr>
      </p:pic>
      <p:pic>
        <p:nvPicPr>
          <p:cNvPr id="8" name="圖片 7">
            <a:extLst>
              <a:ext uri="{FF2B5EF4-FFF2-40B4-BE49-F238E27FC236}">
                <a16:creationId xmlns:a16="http://schemas.microsoft.com/office/drawing/2014/main" id="{98F1CD69-38A7-4394-9D06-B9871A261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52" y="2884266"/>
            <a:ext cx="755718" cy="1068224"/>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209" y="5500558"/>
            <a:ext cx="676405" cy="676405"/>
          </a:xfrm>
          <a:prstGeom prst="rect">
            <a:avLst/>
          </a:prstGeom>
        </p:spPr>
      </p:pic>
      <p:cxnSp>
        <p:nvCxnSpPr>
          <p:cNvPr id="11" name="直線單箭頭接點 10">
            <a:extLst>
              <a:ext uri="{FF2B5EF4-FFF2-40B4-BE49-F238E27FC236}">
                <a16:creationId xmlns:a16="http://schemas.microsoft.com/office/drawing/2014/main" id="{C75F1954-0D8A-44A7-9B5E-8C9BD738B76D}"/>
              </a:ext>
            </a:extLst>
          </p:cNvPr>
          <p:cNvCxnSpPr>
            <a:cxnSpLocks/>
          </p:cNvCxnSpPr>
          <p:nvPr/>
        </p:nvCxnSpPr>
        <p:spPr>
          <a:xfrm flipV="1">
            <a:off x="976867"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A821414-67EE-4B31-802B-AA295429162E}"/>
              </a:ext>
            </a:extLst>
          </p:cNvPr>
          <p:cNvCxnSpPr>
            <a:cxnSpLocks/>
            <a:endCxn id="8" idx="2"/>
          </p:cNvCxnSpPr>
          <p:nvPr/>
        </p:nvCxnSpPr>
        <p:spPr>
          <a:xfrm flipV="1">
            <a:off x="2216411"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E70ED92-DE24-4BBB-9741-9E808F682044}"/>
              </a:ext>
            </a:extLst>
          </p:cNvPr>
          <p:cNvCxnSpPr>
            <a:cxnSpLocks/>
          </p:cNvCxnSpPr>
          <p:nvPr/>
        </p:nvCxnSpPr>
        <p:spPr>
          <a:xfrm flipH="1" flipV="1">
            <a:off x="2440840"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400146" y="4882909"/>
                <a:ext cx="901874"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1</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400146" y="4882909"/>
                <a:ext cx="901874" cy="438262"/>
              </a:xfrm>
              <a:prstGeom prst="rect">
                <a:avLst/>
              </a:prstGeom>
              <a:blipFill>
                <a:blip r:embed="rId4"/>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1511414" y="4886394"/>
                <a:ext cx="901874"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1511414" y="4886394"/>
                <a:ext cx="901874" cy="438518"/>
              </a:xfrm>
              <a:prstGeom prst="rect">
                <a:avLst/>
              </a:prstGeom>
              <a:blipFill>
                <a:blip r:embed="rId5"/>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2482613" y="4887512"/>
                <a:ext cx="901874" cy="4399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i="1">
                              <a:solidFill>
                                <a:srgbClr val="FF0000"/>
                              </a:solidFill>
                              <a:latin typeface="Cambria Math" panose="02040503050406030204" pitchFamily="18" charset="0"/>
                            </a:rPr>
                            <m:t>3</m:t>
                          </m:r>
                        </m:sub>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2482613" y="4887512"/>
                <a:ext cx="901874" cy="439929"/>
              </a:xfrm>
              <a:prstGeom prst="rect">
                <a:avLst/>
              </a:prstGeom>
              <a:blipFill>
                <a:blip r:embed="rId6"/>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FED65C46-6578-40C4-9260-AF3EDF9111FD}"/>
                  </a:ext>
                </a:extLst>
              </p:cNvPr>
              <p:cNvSpPr txBox="1"/>
              <p:nvPr/>
            </p:nvSpPr>
            <p:spPr>
              <a:xfrm>
                <a:off x="-518" y="2514355"/>
                <a:ext cx="443385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p>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𝑎𝑣𝑔</m:t>
                      </m:r>
                      <m:d>
                        <m:dPr>
                          <m:ctrlPr>
                            <a:rPr lang="en-US" altLang="zh-TW" b="0" i="1" smtClean="0">
                              <a:latin typeface="Cambria Math" panose="02040503050406030204" pitchFamily="18" charset="0"/>
                            </a:rPr>
                          </m:ctrlPr>
                        </m:dPr>
                        <m:e>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e>
                      </m:d>
                    </m:oMath>
                  </m:oMathPara>
                </a14:m>
                <a:endParaRPr lang="zh-TW" altLang="en-US" dirty="0"/>
              </a:p>
            </p:txBody>
          </p:sp>
        </mc:Choice>
        <mc:Fallback xmlns="">
          <p:sp>
            <p:nvSpPr>
              <p:cNvPr id="17" name="文字方塊 16">
                <a:extLst>
                  <a:ext uri="{FF2B5EF4-FFF2-40B4-BE49-F238E27FC236}">
                    <a16:creationId xmlns:a16="http://schemas.microsoft.com/office/drawing/2014/main" id="{FED65C46-6578-40C4-9260-AF3EDF9111FD}"/>
                  </a:ext>
                </a:extLst>
              </p:cNvPr>
              <p:cNvSpPr txBox="1">
                <a:spLocks noRot="1" noChangeAspect="1" noMove="1" noResize="1" noEditPoints="1" noAdjustHandles="1" noChangeArrowheads="1" noChangeShapeType="1" noTextEdit="1"/>
              </p:cNvSpPr>
              <p:nvPr/>
            </p:nvSpPr>
            <p:spPr>
              <a:xfrm>
                <a:off x="-518" y="2514355"/>
                <a:ext cx="4433858" cy="506870"/>
              </a:xfrm>
              <a:prstGeom prst="rect">
                <a:avLst/>
              </a:prstGeom>
              <a:blipFill>
                <a:blip r:embed="rId7"/>
                <a:stretch>
                  <a:fillRect/>
                </a:stretch>
              </a:blipFill>
            </p:spPr>
            <p:txBody>
              <a:bodyPr/>
              <a:lstStyle/>
              <a:p>
                <a:r>
                  <a:rPr lang="zh-TW" altLang="en-US">
                    <a:noFill/>
                  </a:rPr>
                  <a:t> </a:t>
                </a:r>
              </a:p>
            </p:txBody>
          </p:sp>
        </mc:Fallback>
      </mc:AlternateContent>
      <p:pic>
        <p:nvPicPr>
          <p:cNvPr id="18" name="圖片 17">
            <a:extLst>
              <a:ext uri="{FF2B5EF4-FFF2-40B4-BE49-F238E27FC236}">
                <a16:creationId xmlns:a16="http://schemas.microsoft.com/office/drawing/2014/main" id="{7ED98B8D-1CA1-4259-B7B7-0C4354174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963" y="5495584"/>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900" y="2879292"/>
            <a:ext cx="755718" cy="1068224"/>
          </a:xfrm>
          <a:prstGeom prst="rect">
            <a:avLst/>
          </a:prstGeom>
        </p:spPr>
      </p:pic>
      <p:pic>
        <p:nvPicPr>
          <p:cNvPr id="20" name="圖片 19">
            <a:extLst>
              <a:ext uri="{FF2B5EF4-FFF2-40B4-BE49-F238E27FC236}">
                <a16:creationId xmlns:a16="http://schemas.microsoft.com/office/drawing/2014/main" id="{BB00301D-0FFC-4D6E-B7B6-EF0CFC647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557" y="5495584"/>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8059DDE6-6C6A-42D6-9ACA-ACEA53B17EEB}"/>
                  </a:ext>
                </a:extLst>
              </p:cNvPr>
              <p:cNvSpPr txBox="1"/>
              <p:nvPr/>
            </p:nvSpPr>
            <p:spPr>
              <a:xfrm>
                <a:off x="3900830" y="2509381"/>
                <a:ext cx="4433858"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28" name="文字方塊 27">
                <a:extLst>
                  <a:ext uri="{FF2B5EF4-FFF2-40B4-BE49-F238E27FC236}">
                    <a16:creationId xmlns:a16="http://schemas.microsoft.com/office/drawing/2014/main" id="{8059DDE6-6C6A-42D6-9ACA-ACEA53B17EEB}"/>
                  </a:ext>
                </a:extLst>
              </p:cNvPr>
              <p:cNvSpPr txBox="1">
                <a:spLocks noRot="1" noChangeAspect="1" noMove="1" noResize="1" noEditPoints="1" noAdjustHandles="1" noChangeArrowheads="1" noChangeShapeType="1" noTextEdit="1"/>
              </p:cNvSpPr>
              <p:nvPr/>
            </p:nvSpPr>
            <p:spPr>
              <a:xfrm>
                <a:off x="3900830" y="2509381"/>
                <a:ext cx="4433858" cy="380810"/>
              </a:xfrm>
              <a:prstGeom prst="rect">
                <a:avLst/>
              </a:prstGeom>
              <a:blipFill>
                <a:blip r:embed="rId8"/>
                <a:stretch>
                  <a:fillRect/>
                </a:stretch>
              </a:blipFill>
            </p:spPr>
            <p:txBody>
              <a:bodyPr/>
              <a:lstStyle/>
              <a:p>
                <a:r>
                  <a:rPr lang="zh-TW" altLang="en-US">
                    <a:noFill/>
                  </a:rPr>
                  <a:t> </a:t>
                </a:r>
              </a:p>
            </p:txBody>
          </p:sp>
        </mc:Fallback>
      </mc:AlternateContent>
      <p:pic>
        <p:nvPicPr>
          <p:cNvPr id="29" name="圖片 28">
            <a:extLst>
              <a:ext uri="{FF2B5EF4-FFF2-40B4-BE49-F238E27FC236}">
                <a16:creationId xmlns:a16="http://schemas.microsoft.com/office/drawing/2014/main" id="{9F79F168-0586-4591-9A2C-D28B003DB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033" y="5500558"/>
            <a:ext cx="676405" cy="676405"/>
          </a:xfrm>
          <a:prstGeom prst="rect">
            <a:avLst/>
          </a:prstGeom>
        </p:spPr>
      </p:pic>
      <p:pic>
        <p:nvPicPr>
          <p:cNvPr id="30" name="圖片 29">
            <a:extLst>
              <a:ext uri="{FF2B5EF4-FFF2-40B4-BE49-F238E27FC236}">
                <a16:creationId xmlns:a16="http://schemas.microsoft.com/office/drawing/2014/main" id="{AC6902D1-2E5F-447B-8B2E-15D80B2A0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970" y="2884266"/>
            <a:ext cx="755718" cy="1068224"/>
          </a:xfrm>
          <a:prstGeom prst="rect">
            <a:avLst/>
          </a:prstGeom>
        </p:spPr>
      </p:pic>
      <p:pic>
        <p:nvPicPr>
          <p:cNvPr id="31" name="圖片 30">
            <a:extLst>
              <a:ext uri="{FF2B5EF4-FFF2-40B4-BE49-F238E27FC236}">
                <a16:creationId xmlns:a16="http://schemas.microsoft.com/office/drawing/2014/main" id="{B20F8A04-3DD3-4C4B-8EFF-D302AB2E7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627" y="5500558"/>
            <a:ext cx="676405" cy="676405"/>
          </a:xfrm>
          <a:prstGeom prst="rect">
            <a:avLst/>
          </a:prstGeom>
        </p:spPr>
      </p:pic>
      <p:cxnSp>
        <p:nvCxnSpPr>
          <p:cNvPr id="33" name="直線單箭頭接點 32">
            <a:extLst>
              <a:ext uri="{FF2B5EF4-FFF2-40B4-BE49-F238E27FC236}">
                <a16:creationId xmlns:a16="http://schemas.microsoft.com/office/drawing/2014/main" id="{E794CA29-25C4-482C-A718-C23713A71516}"/>
              </a:ext>
            </a:extLst>
          </p:cNvPr>
          <p:cNvCxnSpPr>
            <a:cxnSpLocks/>
          </p:cNvCxnSpPr>
          <p:nvPr/>
        </p:nvCxnSpPr>
        <p:spPr>
          <a:xfrm flipV="1">
            <a:off x="8745285"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963629E4-573E-46A2-8259-82D6B6AD117D}"/>
              </a:ext>
            </a:extLst>
          </p:cNvPr>
          <p:cNvCxnSpPr>
            <a:cxnSpLocks/>
            <a:endCxn id="30" idx="2"/>
          </p:cNvCxnSpPr>
          <p:nvPr/>
        </p:nvCxnSpPr>
        <p:spPr>
          <a:xfrm flipV="1">
            <a:off x="9984829"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8E4D57A-0F50-4118-ADA4-C9FB463919B5}"/>
              </a:ext>
            </a:extLst>
          </p:cNvPr>
          <p:cNvCxnSpPr>
            <a:cxnSpLocks/>
          </p:cNvCxnSpPr>
          <p:nvPr/>
        </p:nvCxnSpPr>
        <p:spPr>
          <a:xfrm flipH="1" flipV="1">
            <a:off x="10209258"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2BFA16B8-5834-49CB-BE71-33D7A7B4DDFA}"/>
                  </a:ext>
                </a:extLst>
              </p:cNvPr>
              <p:cNvSpPr txBox="1"/>
              <p:nvPr/>
            </p:nvSpPr>
            <p:spPr>
              <a:xfrm>
                <a:off x="8146916" y="4267137"/>
                <a:ext cx="923521"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i="1">
                              <a:solidFill>
                                <a:srgbClr val="FF0000"/>
                              </a:solidFill>
                              <a:latin typeface="Cambria Math" panose="02040503050406030204" pitchFamily="18" charset="0"/>
                            </a:rPr>
                            <m:t>1</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solidFill>
                            <a:srgbClr val="FF0000"/>
                          </a:solidFill>
                          <a:latin typeface="Cambria Math" panose="02040503050406030204" pitchFamily="18" charset="0"/>
                        </a:rPr>
                        <m:t>𝑋</m:t>
                      </m:r>
                    </m:oMath>
                  </m:oMathPara>
                </a14:m>
                <a:endParaRPr lang="zh-TW" altLang="en-US" dirty="0"/>
              </a:p>
            </p:txBody>
          </p:sp>
        </mc:Choice>
        <mc:Fallback xmlns="">
          <p:sp>
            <p:nvSpPr>
              <p:cNvPr id="36" name="文字方塊 35">
                <a:extLst>
                  <a:ext uri="{FF2B5EF4-FFF2-40B4-BE49-F238E27FC236}">
                    <a16:creationId xmlns:a16="http://schemas.microsoft.com/office/drawing/2014/main" id="{2BFA16B8-5834-49CB-BE71-33D7A7B4DDFA}"/>
                  </a:ext>
                </a:extLst>
              </p:cNvPr>
              <p:cNvSpPr txBox="1">
                <a:spLocks noRot="1" noChangeAspect="1" noMove="1" noResize="1" noEditPoints="1" noAdjustHandles="1" noChangeArrowheads="1" noChangeShapeType="1" noTextEdit="1"/>
              </p:cNvSpPr>
              <p:nvPr/>
            </p:nvSpPr>
            <p:spPr>
              <a:xfrm>
                <a:off x="8146916" y="4267137"/>
                <a:ext cx="923521" cy="438262"/>
              </a:xfrm>
              <a:prstGeom prst="rect">
                <a:avLst/>
              </a:prstGeom>
              <a:blipFill>
                <a:blip r:embed="rId9"/>
                <a:stretch>
                  <a:fillRect r="-14474" b="-1389"/>
                </a:stretch>
              </a:blipFill>
            </p:spPr>
            <p:txBody>
              <a:bodyPr/>
              <a:lstStyle/>
              <a:p>
                <a:r>
                  <a:rPr lang="zh-TW" altLang="en-US">
                    <a:noFill/>
                  </a:rPr>
                  <a:t> </a:t>
                </a:r>
              </a:p>
            </p:txBody>
          </p:sp>
        </mc:Fallback>
      </mc:AlternateContent>
      <p:sp>
        <p:nvSpPr>
          <p:cNvPr id="39" name="文字方塊 38">
            <a:extLst>
              <a:ext uri="{FF2B5EF4-FFF2-40B4-BE49-F238E27FC236}">
                <a16:creationId xmlns:a16="http://schemas.microsoft.com/office/drawing/2014/main" id="{A75FD731-DF92-4542-B477-47BC82EBCB97}"/>
              </a:ext>
            </a:extLst>
          </p:cNvPr>
          <p:cNvSpPr txBox="1"/>
          <p:nvPr/>
        </p:nvSpPr>
        <p:spPr>
          <a:xfrm>
            <a:off x="7767900" y="2514355"/>
            <a:ext cx="4433858" cy="369332"/>
          </a:xfrm>
          <a:prstGeom prst="rect">
            <a:avLst/>
          </a:prstGeom>
          <a:noFill/>
        </p:spPr>
        <p:txBody>
          <a:bodyPr wrap="square" rtlCol="0">
            <a:spAutoFit/>
          </a:bodyPr>
          <a:lstStyle/>
          <a:p>
            <a:pPr algn="ctr"/>
            <a:r>
              <a:rPr lang="en-US" altLang="zh-TW" dirty="0"/>
              <a:t>Poisoning attack!</a:t>
            </a:r>
            <a:endParaRPr lang="zh-TW" altLang="en-US" dirty="0"/>
          </a:p>
        </p:txBody>
      </p:sp>
      <p:cxnSp>
        <p:nvCxnSpPr>
          <p:cNvPr id="40" name="直線單箭頭接點 39">
            <a:extLst>
              <a:ext uri="{FF2B5EF4-FFF2-40B4-BE49-F238E27FC236}">
                <a16:creationId xmlns:a16="http://schemas.microsoft.com/office/drawing/2014/main" id="{AB8D2D64-105A-4A3C-A874-B48F10D4D8C5}"/>
              </a:ext>
            </a:extLst>
          </p:cNvPr>
          <p:cNvCxnSpPr>
            <a:cxnSpLocks/>
          </p:cNvCxnSpPr>
          <p:nvPr/>
        </p:nvCxnSpPr>
        <p:spPr>
          <a:xfrm flipH="1">
            <a:off x="4891942" y="3962160"/>
            <a:ext cx="100138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21C153CD-C1FB-46DF-84F4-4B23B88F5110}"/>
              </a:ext>
            </a:extLst>
          </p:cNvPr>
          <p:cNvCxnSpPr>
            <a:cxnSpLocks/>
          </p:cNvCxnSpPr>
          <p:nvPr/>
        </p:nvCxnSpPr>
        <p:spPr>
          <a:xfrm>
            <a:off x="6365306" y="3962160"/>
            <a:ext cx="97076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C8071FAE-8DE1-4256-BF32-81DA1EE6FFC0}"/>
              </a:ext>
            </a:extLst>
          </p:cNvPr>
          <p:cNvCxnSpPr>
            <a:cxnSpLocks/>
            <a:stCxn id="19" idx="2"/>
          </p:cNvCxnSpPr>
          <p:nvPr/>
        </p:nvCxnSpPr>
        <p:spPr>
          <a:xfrm flipH="1">
            <a:off x="6102724" y="3947516"/>
            <a:ext cx="15035"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A665BE47-6C99-4263-BEB2-BA161F506F71}"/>
                  </a:ext>
                </a:extLst>
              </p:cNvPr>
              <p:cNvSpPr txBox="1"/>
              <p:nvPr/>
            </p:nvSpPr>
            <p:spPr>
              <a:xfrm>
                <a:off x="4386299" y="4935387"/>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49" name="文字方塊 48">
                <a:extLst>
                  <a:ext uri="{FF2B5EF4-FFF2-40B4-BE49-F238E27FC236}">
                    <a16:creationId xmlns:a16="http://schemas.microsoft.com/office/drawing/2014/main" id="{A665BE47-6C99-4263-BEB2-BA161F506F71}"/>
                  </a:ext>
                </a:extLst>
              </p:cNvPr>
              <p:cNvSpPr txBox="1">
                <a:spLocks noRot="1" noChangeAspect="1" noMove="1" noResize="1" noEditPoints="1" noAdjustHandles="1" noChangeArrowheads="1" noChangeShapeType="1" noTextEdit="1"/>
              </p:cNvSpPr>
              <p:nvPr/>
            </p:nvSpPr>
            <p:spPr>
              <a:xfrm>
                <a:off x="4386299" y="4935387"/>
                <a:ext cx="778532" cy="38081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6BA85AC2-FE6E-4E5A-A0FE-C9360B666EB4}"/>
                  </a:ext>
                </a:extLst>
              </p:cNvPr>
              <p:cNvSpPr txBox="1"/>
              <p:nvPr/>
            </p:nvSpPr>
            <p:spPr>
              <a:xfrm>
                <a:off x="5456497"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50" name="文字方塊 49">
                <a:extLst>
                  <a:ext uri="{FF2B5EF4-FFF2-40B4-BE49-F238E27FC236}">
                    <a16:creationId xmlns:a16="http://schemas.microsoft.com/office/drawing/2014/main" id="{6BA85AC2-FE6E-4E5A-A0FE-C9360B666EB4}"/>
                  </a:ext>
                </a:extLst>
              </p:cNvPr>
              <p:cNvSpPr txBox="1">
                <a:spLocks noRot="1" noChangeAspect="1" noMove="1" noResize="1" noEditPoints="1" noAdjustHandles="1" noChangeArrowheads="1" noChangeShapeType="1" noTextEdit="1"/>
              </p:cNvSpPr>
              <p:nvPr/>
            </p:nvSpPr>
            <p:spPr>
              <a:xfrm>
                <a:off x="5456497" y="4911635"/>
                <a:ext cx="778532" cy="38081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ACCC9626-5FB3-4BDB-AEF5-4EA90B713442}"/>
                  </a:ext>
                </a:extLst>
              </p:cNvPr>
              <p:cNvSpPr txBox="1"/>
              <p:nvPr/>
            </p:nvSpPr>
            <p:spPr>
              <a:xfrm>
                <a:off x="6454921"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51" name="文字方塊 50">
                <a:extLst>
                  <a:ext uri="{FF2B5EF4-FFF2-40B4-BE49-F238E27FC236}">
                    <a16:creationId xmlns:a16="http://schemas.microsoft.com/office/drawing/2014/main" id="{ACCC9626-5FB3-4BDB-AEF5-4EA90B713442}"/>
                  </a:ext>
                </a:extLst>
              </p:cNvPr>
              <p:cNvSpPr txBox="1">
                <a:spLocks noRot="1" noChangeAspect="1" noMove="1" noResize="1" noEditPoints="1" noAdjustHandles="1" noChangeArrowheads="1" noChangeShapeType="1" noTextEdit="1"/>
              </p:cNvSpPr>
              <p:nvPr/>
            </p:nvSpPr>
            <p:spPr>
              <a:xfrm>
                <a:off x="6454921" y="4911635"/>
                <a:ext cx="778532" cy="38081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0552ACC8-BA86-4EB3-A8C0-25F55851964E}"/>
                  </a:ext>
                </a:extLst>
              </p:cNvPr>
              <p:cNvSpPr txBox="1"/>
              <p:nvPr/>
            </p:nvSpPr>
            <p:spPr>
              <a:xfrm>
                <a:off x="8299587"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2" name="文字方塊 51">
                <a:extLst>
                  <a:ext uri="{FF2B5EF4-FFF2-40B4-BE49-F238E27FC236}">
                    <a16:creationId xmlns:a16="http://schemas.microsoft.com/office/drawing/2014/main" id="{0552ACC8-BA86-4EB3-A8C0-25F55851964E}"/>
                  </a:ext>
                </a:extLst>
              </p:cNvPr>
              <p:cNvSpPr txBox="1">
                <a:spLocks noRot="1" noChangeAspect="1" noMove="1" noResize="1" noEditPoints="1" noAdjustHandles="1" noChangeArrowheads="1" noChangeShapeType="1" noTextEdit="1"/>
              </p:cNvSpPr>
              <p:nvPr/>
            </p:nvSpPr>
            <p:spPr>
              <a:xfrm>
                <a:off x="8299587" y="6236946"/>
                <a:ext cx="865296" cy="36933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99DF727A-3AA0-4449-AEF1-57CD00FB33D1}"/>
                  </a:ext>
                </a:extLst>
              </p:cNvPr>
              <p:cNvSpPr txBox="1"/>
              <p:nvPr/>
            </p:nvSpPr>
            <p:spPr>
              <a:xfrm>
                <a:off x="9549552"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99DF727A-3AA0-4449-AEF1-57CD00FB33D1}"/>
                  </a:ext>
                </a:extLst>
              </p:cNvPr>
              <p:cNvSpPr txBox="1">
                <a:spLocks noRot="1" noChangeAspect="1" noMove="1" noResize="1" noEditPoints="1" noAdjustHandles="1" noChangeArrowheads="1" noChangeShapeType="1" noTextEdit="1"/>
              </p:cNvSpPr>
              <p:nvPr/>
            </p:nvSpPr>
            <p:spPr>
              <a:xfrm>
                <a:off x="9549552" y="6236946"/>
                <a:ext cx="865296"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049A2476-61E2-4C65-A941-C19B1D2D7A63}"/>
                  </a:ext>
                </a:extLst>
              </p:cNvPr>
              <p:cNvSpPr txBox="1"/>
              <p:nvPr/>
            </p:nvSpPr>
            <p:spPr>
              <a:xfrm>
                <a:off x="10823341"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049A2476-61E2-4C65-A941-C19B1D2D7A63}"/>
                  </a:ext>
                </a:extLst>
              </p:cNvPr>
              <p:cNvSpPr txBox="1">
                <a:spLocks noRot="1" noChangeAspect="1" noMove="1" noResize="1" noEditPoints="1" noAdjustHandles="1" noChangeArrowheads="1" noChangeShapeType="1" noTextEdit="1"/>
              </p:cNvSpPr>
              <p:nvPr/>
            </p:nvSpPr>
            <p:spPr>
              <a:xfrm>
                <a:off x="10823341" y="6236946"/>
                <a:ext cx="865296"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52F2C0D7-0043-41CF-B82D-197F49B7253B}"/>
                  </a:ext>
                </a:extLst>
              </p:cNvPr>
              <p:cNvSpPr txBox="1"/>
              <p:nvPr/>
            </p:nvSpPr>
            <p:spPr>
              <a:xfrm>
                <a:off x="8931604" y="4929745"/>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2</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solidFill>
                            <a:srgbClr val="FF0000"/>
                          </a:solidFill>
                          <a:latin typeface="Cambria Math" panose="02040503050406030204" pitchFamily="18" charset="0"/>
                        </a:rPr>
                        <m:t>𝑋</m:t>
                      </m:r>
                    </m:oMath>
                  </m:oMathPara>
                </a14:m>
                <a:endParaRPr lang="zh-TW" altLang="en-US" dirty="0"/>
              </a:p>
            </p:txBody>
          </p:sp>
        </mc:Choice>
        <mc:Fallback xmlns="">
          <p:sp>
            <p:nvSpPr>
              <p:cNvPr id="55" name="文字方塊 54">
                <a:extLst>
                  <a:ext uri="{FF2B5EF4-FFF2-40B4-BE49-F238E27FC236}">
                    <a16:creationId xmlns:a16="http://schemas.microsoft.com/office/drawing/2014/main" id="{52F2C0D7-0043-41CF-B82D-197F49B7253B}"/>
                  </a:ext>
                </a:extLst>
              </p:cNvPr>
              <p:cNvSpPr txBox="1">
                <a:spLocks noRot="1" noChangeAspect="1" noMove="1" noResize="1" noEditPoints="1" noAdjustHandles="1" noChangeArrowheads="1" noChangeShapeType="1" noTextEdit="1"/>
              </p:cNvSpPr>
              <p:nvPr/>
            </p:nvSpPr>
            <p:spPr>
              <a:xfrm>
                <a:off x="8931604" y="4929745"/>
                <a:ext cx="901874" cy="447238"/>
              </a:xfrm>
              <a:prstGeom prst="rect">
                <a:avLst/>
              </a:prstGeom>
              <a:blipFill>
                <a:blip r:embed="rId17"/>
                <a:stretch>
                  <a:fillRect r="-175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4A9AB719-4C32-4F03-B125-22E2A6F5F6E0}"/>
                  </a:ext>
                </a:extLst>
              </p:cNvPr>
              <p:cNvSpPr txBox="1"/>
              <p:nvPr/>
            </p:nvSpPr>
            <p:spPr>
              <a:xfrm>
                <a:off x="10699473" y="4258161"/>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3</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solidFill>
                            <a:schemeClr val="tx1"/>
                          </a:solidFill>
                          <a:latin typeface="Cambria Math" panose="02040503050406030204" pitchFamily="18" charset="0"/>
                        </a:rPr>
                        <m:t>, </m:t>
                      </m:r>
                      <m:r>
                        <a:rPr lang="en-US" altLang="zh-TW" b="0" i="1" smtClean="0">
                          <a:solidFill>
                            <a:schemeClr val="tx1"/>
                          </a:solidFill>
                          <a:latin typeface="Cambria Math" panose="02040503050406030204" pitchFamily="18" charset="0"/>
                        </a:rPr>
                        <m:t>𝑂</m:t>
                      </m:r>
                    </m:oMath>
                  </m:oMathPara>
                </a14:m>
                <a:endParaRPr lang="zh-TW" altLang="en-US" dirty="0"/>
              </a:p>
            </p:txBody>
          </p:sp>
        </mc:Choice>
        <mc:Fallback xmlns="">
          <p:sp>
            <p:nvSpPr>
              <p:cNvPr id="56" name="文字方塊 55">
                <a:extLst>
                  <a:ext uri="{FF2B5EF4-FFF2-40B4-BE49-F238E27FC236}">
                    <a16:creationId xmlns:a16="http://schemas.microsoft.com/office/drawing/2014/main" id="{4A9AB719-4C32-4F03-B125-22E2A6F5F6E0}"/>
                  </a:ext>
                </a:extLst>
              </p:cNvPr>
              <p:cNvSpPr txBox="1">
                <a:spLocks noRot="1" noChangeAspect="1" noMove="1" noResize="1" noEditPoints="1" noAdjustHandles="1" noChangeArrowheads="1" noChangeShapeType="1" noTextEdit="1"/>
              </p:cNvSpPr>
              <p:nvPr/>
            </p:nvSpPr>
            <p:spPr>
              <a:xfrm>
                <a:off x="10699473" y="4258161"/>
                <a:ext cx="901874" cy="447238"/>
              </a:xfrm>
              <a:prstGeom prst="rect">
                <a:avLst/>
              </a:prstGeom>
              <a:blipFill>
                <a:blip r:embed="rId18"/>
                <a:stretch>
                  <a:fillRect r="-18243"/>
                </a:stretch>
              </a:blipFill>
            </p:spPr>
            <p:txBody>
              <a:bodyPr/>
              <a:lstStyle/>
              <a:p>
                <a:r>
                  <a:rPr lang="zh-TW" altLang="en-US">
                    <a:noFill/>
                  </a:rPr>
                  <a:t> </a:t>
                </a:r>
              </a:p>
            </p:txBody>
          </p:sp>
        </mc:Fallback>
      </mc:AlternateContent>
      <p:pic>
        <p:nvPicPr>
          <p:cNvPr id="42" name="圖片 41">
            <a:extLst>
              <a:ext uri="{FF2B5EF4-FFF2-40B4-BE49-F238E27FC236}">
                <a16:creationId xmlns:a16="http://schemas.microsoft.com/office/drawing/2014/main" id="{C07A593B-8D3F-4980-BAAB-EB1147E58A9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30802" y="5494618"/>
            <a:ext cx="676405" cy="676405"/>
          </a:xfrm>
          <a:prstGeom prst="rect">
            <a:avLst/>
          </a:prstGeom>
        </p:spPr>
      </p:pic>
      <p:pic>
        <p:nvPicPr>
          <p:cNvPr id="43" name="圖片 42">
            <a:extLst>
              <a:ext uri="{FF2B5EF4-FFF2-40B4-BE49-F238E27FC236}">
                <a16:creationId xmlns:a16="http://schemas.microsoft.com/office/drawing/2014/main" id="{98995C48-A573-4C45-AF1A-D61455888E6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97871" y="5506603"/>
            <a:ext cx="676405" cy="676405"/>
          </a:xfrm>
          <a:prstGeom prst="rect">
            <a:avLst/>
          </a:prstGeom>
        </p:spPr>
      </p:pic>
      <p:pic>
        <p:nvPicPr>
          <p:cNvPr id="45" name="圖片 44">
            <a:extLst>
              <a:ext uri="{FF2B5EF4-FFF2-40B4-BE49-F238E27FC236}">
                <a16:creationId xmlns:a16="http://schemas.microsoft.com/office/drawing/2014/main" id="{0D094C48-396B-41A9-B381-B60F69DCAD9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899220" y="5492463"/>
            <a:ext cx="676405" cy="676405"/>
          </a:xfrm>
          <a:prstGeom prst="rect">
            <a:avLst/>
          </a:prstGeom>
        </p:spPr>
      </p:pic>
    </p:spTree>
    <p:extLst>
      <p:ext uri="{BB962C8B-B14F-4D97-AF65-F5344CB8AC3E}">
        <p14:creationId xmlns:p14="http://schemas.microsoft.com/office/powerpoint/2010/main" val="3236228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Poisoning Attack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Pros</a:t>
            </a:r>
          </a:p>
          <a:p>
            <a:pPr lvl="1"/>
            <a:r>
              <a:rPr lang="en-US" altLang="zh-TW" sz="2000" dirty="0">
                <a:cs typeface="Times New Roman" panose="02020603050405020304" pitchFamily="18" charset="0"/>
              </a:rPr>
              <a:t>Validation process is independent of schemes. Easy to deploy. </a:t>
            </a:r>
          </a:p>
          <a:p>
            <a:r>
              <a:rPr lang="en-US" altLang="zh-TW" dirty="0">
                <a:cs typeface="Times New Roman" panose="02020603050405020304" pitchFamily="18" charset="0"/>
              </a:rPr>
              <a:t>Cons</a:t>
            </a:r>
          </a:p>
          <a:p>
            <a:pPr lvl="1"/>
            <a:r>
              <a:rPr lang="en-US" altLang="zh-TW" sz="2000" dirty="0">
                <a:cs typeface="Times New Roman" panose="02020603050405020304" pitchFamily="18" charset="0"/>
              </a:rPr>
              <a:t>Failed when more than half of clients are malicious. (51% attack)</a:t>
            </a:r>
          </a:p>
          <a:p>
            <a:pPr lvl="1"/>
            <a:r>
              <a:rPr lang="en-US" altLang="zh-TW" sz="2000" dirty="0">
                <a:cs typeface="Times New Roman" panose="02020603050405020304" pitchFamily="18" charset="0"/>
              </a:rPr>
              <a:t>Unable to specify malicious clients.</a:t>
            </a:r>
          </a:p>
          <a:p>
            <a:pPr lvl="1"/>
            <a:endParaRPr lang="en-US" altLang="zh-TW" sz="2000" dirty="0">
              <a:cs typeface="Times New Roman" panose="02020603050405020304" pitchFamily="18" charset="0"/>
            </a:endParaRPr>
          </a:p>
          <a:p>
            <a:pPr lvl="1"/>
            <a:endParaRPr lang="en-US" altLang="zh-TW" sz="2000" dirty="0">
              <a:cs typeface="Times New Roman" panose="02020603050405020304" pitchFamily="18" charset="0"/>
            </a:endParaRPr>
          </a:p>
          <a:p>
            <a:pPr lvl="1"/>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906060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Starting a new round</a:t>
            </a:r>
          </a:p>
          <a:p>
            <a:pPr lvl="1">
              <a:lnSpc>
                <a:spcPct val="100000"/>
              </a:lnSpc>
            </a:pPr>
            <a:r>
              <a:rPr lang="en-US" altLang="zh-TW" sz="1600" dirty="0">
                <a:solidFill>
                  <a:srgbClr val="FF0000"/>
                </a:solidFill>
                <a:cs typeface="Times New Roman" panose="02020603050405020304" pitchFamily="18" charset="0"/>
              </a:rPr>
              <a:t>Sending back the result of last model.</a:t>
            </a:r>
            <a:endParaRPr lang="en-US" altLang="zh-TW" sz="1600" dirty="0">
              <a:cs typeface="Times New Roman" panose="02020603050405020304" pitchFamily="18" charset="0"/>
            </a:endParaRP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p>
          <a:p>
            <a:pPr>
              <a:lnSpc>
                <a:spcPct val="100000"/>
              </a:lnSpc>
            </a:pPr>
            <a:r>
              <a:rPr lang="en-US" altLang="zh-TW" sz="2000" dirty="0">
                <a:cs typeface="Times New Roman" panose="02020603050405020304" pitchFamily="18" charset="0"/>
              </a:rPr>
              <a:t>Validation</a:t>
            </a:r>
          </a:p>
          <a:p>
            <a:pPr>
              <a:lnSpc>
                <a:spcPct val="100000"/>
              </a:lnSpc>
            </a:pPr>
            <a:r>
              <a:rPr lang="en-US" altLang="zh-TW" sz="2000" dirty="0">
                <a:cs typeface="Times New Roman" panose="02020603050405020304" pitchFamily="18" charset="0"/>
              </a:rPr>
              <a:t>Model update</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3"/>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5"/>
                <a:stretch>
                  <a:fillRect/>
                </a:stretch>
              </a:blipFill>
            </p:spPr>
            <p:txBody>
              <a:bodyPr/>
              <a:lstStyle/>
              <a:p>
                <a:r>
                  <a:rPr lang="zh-TW" altLang="en-US">
                    <a:noFill/>
                  </a:rPr>
                  <a:t> </a:t>
                </a:r>
              </a:p>
            </p:txBody>
          </p:sp>
        </mc:Fallback>
      </mc:AlternateContent>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pic>
        <p:nvPicPr>
          <p:cNvPr id="48" name="圖片 47">
            <a:extLst>
              <a:ext uri="{FF2B5EF4-FFF2-40B4-BE49-F238E27FC236}">
                <a16:creationId xmlns:a16="http://schemas.microsoft.com/office/drawing/2014/main" id="{20480EF0-A9A8-498D-ABA4-3137C6816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E73FB3DF-F3AD-4620-B204-3542A95A9876}"/>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8" name="文字方塊 57">
                <a:extLst>
                  <a:ext uri="{FF2B5EF4-FFF2-40B4-BE49-F238E27FC236}">
                    <a16:creationId xmlns:a16="http://schemas.microsoft.com/office/drawing/2014/main" id="{E73FB3DF-F3AD-4620-B204-3542A95A9876}"/>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5FE8E278-609A-466B-90D8-5214BA6CB4C3}"/>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9" name="文字方塊 58">
                <a:extLst>
                  <a:ext uri="{FF2B5EF4-FFF2-40B4-BE49-F238E27FC236}">
                    <a16:creationId xmlns:a16="http://schemas.microsoft.com/office/drawing/2014/main" id="{5FE8E278-609A-466B-90D8-5214BA6CB4C3}"/>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1A528AC-7A43-4A67-B78A-4B1A655B1354}"/>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0" name="文字方塊 59">
                <a:extLst>
                  <a:ext uri="{FF2B5EF4-FFF2-40B4-BE49-F238E27FC236}">
                    <a16:creationId xmlns:a16="http://schemas.microsoft.com/office/drawing/2014/main" id="{81A528AC-7A43-4A67-B78A-4B1A655B1354}"/>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9"/>
                <a:stretch>
                  <a:fillRect/>
                </a:stretch>
              </a:blipFill>
            </p:spPr>
            <p:txBody>
              <a:bodyPr/>
              <a:lstStyle/>
              <a:p>
                <a:r>
                  <a:rPr lang="zh-TW" altLang="en-US">
                    <a:noFill/>
                  </a:rPr>
                  <a:t> </a:t>
                </a:r>
              </a:p>
            </p:txBody>
          </p:sp>
        </mc:Fallback>
      </mc:AlternateContent>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p:cxnSp>
        <p:nvCxnSpPr>
          <p:cNvPr id="37" name="直線單箭頭接點 36">
            <a:extLst>
              <a:ext uri="{FF2B5EF4-FFF2-40B4-BE49-F238E27FC236}">
                <a16:creationId xmlns:a16="http://schemas.microsoft.com/office/drawing/2014/main" id="{6E3B19F8-DA99-47BE-904D-F65F4C7B4420}"/>
              </a:ext>
            </a:extLst>
          </p:cNvPr>
          <p:cNvCxnSpPr>
            <a:stCxn id="19" idx="2"/>
            <a:endCxn id="25" idx="0"/>
          </p:cNvCxnSpPr>
          <p:nvPr/>
        </p:nvCxnSpPr>
        <p:spPr>
          <a:xfrm flipH="1">
            <a:off x="3133439" y="2996006"/>
            <a:ext cx="2962561"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DFC218E0-C440-4D87-89FC-76F5995C8FA2}"/>
              </a:ext>
            </a:extLst>
          </p:cNvPr>
          <p:cNvCxnSpPr>
            <a:cxnSpLocks/>
            <a:stCxn id="19" idx="2"/>
            <a:endCxn id="61" idx="0"/>
          </p:cNvCxnSpPr>
          <p:nvPr/>
        </p:nvCxnSpPr>
        <p:spPr>
          <a:xfrm>
            <a:off x="6096000" y="2996006"/>
            <a:ext cx="2974339"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AAF9A778-4128-4137-8A89-3E415853B261}"/>
                  </a:ext>
                </a:extLst>
              </p:cNvPr>
              <p:cNvSpPr txBox="1"/>
              <p:nvPr/>
            </p:nvSpPr>
            <p:spPr>
              <a:xfrm>
                <a:off x="4534190" y="3526504"/>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66" name="文字方塊 65">
                <a:extLst>
                  <a:ext uri="{FF2B5EF4-FFF2-40B4-BE49-F238E27FC236}">
                    <a16:creationId xmlns:a16="http://schemas.microsoft.com/office/drawing/2014/main" id="{AAF9A778-4128-4137-8A89-3E415853B261}"/>
                  </a:ext>
                </a:extLst>
              </p:cNvPr>
              <p:cNvSpPr txBox="1">
                <a:spLocks noRot="1" noChangeAspect="1" noMove="1" noResize="1" noEditPoints="1" noAdjustHandles="1" noChangeArrowheads="1" noChangeShapeType="1" noTextEdit="1"/>
              </p:cNvSpPr>
              <p:nvPr/>
            </p:nvSpPr>
            <p:spPr>
              <a:xfrm>
                <a:off x="4534190" y="3526504"/>
                <a:ext cx="901874" cy="415691"/>
              </a:xfrm>
              <a:prstGeom prst="rect">
                <a:avLst/>
              </a:prstGeom>
              <a:blipFill>
                <a:blip r:embed="rId10"/>
                <a:stretch>
                  <a:fillRect r="-81757" b="-72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9581547C-2161-4332-BA43-3E2F8EFB9F7F}"/>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74" name="文字方塊 73">
                <a:extLst>
                  <a:ext uri="{FF2B5EF4-FFF2-40B4-BE49-F238E27FC236}">
                    <a16:creationId xmlns:a16="http://schemas.microsoft.com/office/drawing/2014/main" id="{9581547C-2161-4332-BA43-3E2F8EFB9F7F}"/>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11"/>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4081DD1F-9F96-4777-9B73-3F29F6297665}"/>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75" name="文字方塊 74">
                <a:extLst>
                  <a:ext uri="{FF2B5EF4-FFF2-40B4-BE49-F238E27FC236}">
                    <a16:creationId xmlns:a16="http://schemas.microsoft.com/office/drawing/2014/main" id="{4081DD1F-9F96-4777-9B73-3F29F6297665}"/>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12"/>
                <a:stretch>
                  <a:fillRect b="-16667"/>
                </a:stretch>
              </a:blipFill>
            </p:spPr>
            <p:txBody>
              <a:bodyPr/>
              <a:lstStyle/>
              <a:p>
                <a:r>
                  <a:rPr lang="zh-TW" altLang="en-US">
                    <a:noFill/>
                  </a:rPr>
                  <a:t> </a:t>
                </a:r>
              </a:p>
            </p:txBody>
          </p:sp>
        </mc:Fallback>
      </mc:AlternateContent>
      <p:pic>
        <p:nvPicPr>
          <p:cNvPr id="76" name="圖片 75">
            <a:extLst>
              <a:ext uri="{FF2B5EF4-FFF2-40B4-BE49-F238E27FC236}">
                <a16:creationId xmlns:a16="http://schemas.microsoft.com/office/drawing/2014/main" id="{D20AB2FE-556F-4BEA-96E9-2CD714B423E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3DC3EE63-3DED-4539-9B4D-124D99B68451}"/>
                  </a:ext>
                </a:extLst>
              </p:cNvPr>
              <p:cNvSpPr txBox="1"/>
              <p:nvPr/>
            </p:nvSpPr>
            <p:spPr>
              <a:xfrm>
                <a:off x="8156687" y="3526504"/>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28" name="文字方塊 27">
                <a:extLst>
                  <a:ext uri="{FF2B5EF4-FFF2-40B4-BE49-F238E27FC236}">
                    <a16:creationId xmlns:a16="http://schemas.microsoft.com/office/drawing/2014/main" id="{3DC3EE63-3DED-4539-9B4D-124D99B68451}"/>
                  </a:ext>
                </a:extLst>
              </p:cNvPr>
              <p:cNvSpPr txBox="1">
                <a:spLocks noRot="1" noChangeAspect="1" noMove="1" noResize="1" noEditPoints="1" noAdjustHandles="1" noChangeArrowheads="1" noChangeShapeType="1" noTextEdit="1"/>
              </p:cNvSpPr>
              <p:nvPr/>
            </p:nvSpPr>
            <p:spPr>
              <a:xfrm>
                <a:off x="8156687" y="3526504"/>
                <a:ext cx="901874" cy="415691"/>
              </a:xfrm>
              <a:prstGeom prst="rect">
                <a:avLst/>
              </a:prstGeom>
              <a:blipFill>
                <a:blip r:embed="rId14"/>
                <a:stretch>
                  <a:fillRect r="-81757" b="-724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390849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Starting a new round</a:t>
            </a:r>
          </a:p>
          <a:p>
            <a:pPr>
              <a:lnSpc>
                <a:spcPct val="100000"/>
              </a:lnSpc>
            </a:pPr>
            <a:r>
              <a:rPr lang="en-US" altLang="zh-TW" sz="2000" dirty="0">
                <a:solidFill>
                  <a:srgbClr val="FF0000"/>
                </a:solidFill>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p>
          <a:p>
            <a:pPr>
              <a:lnSpc>
                <a:spcPct val="100000"/>
              </a:lnSpc>
            </a:pPr>
            <a:r>
              <a:rPr lang="en-US" altLang="zh-TW" sz="2000" dirty="0">
                <a:cs typeface="Times New Roman" panose="02020603050405020304" pitchFamily="18" charset="0"/>
              </a:rPr>
              <a:t>Validation</a:t>
            </a:r>
            <a:endParaRPr lang="en-US" altLang="zh-TW" sz="2000" dirty="0">
              <a:solidFill>
                <a:srgbClr val="FF0000"/>
              </a:solidFill>
              <a:cs typeface="Times New Roman" panose="02020603050405020304" pitchFamily="18" charset="0"/>
            </a:endParaRPr>
          </a:p>
          <a:p>
            <a:pPr>
              <a:lnSpc>
                <a:spcPct val="100000"/>
              </a:lnSpc>
            </a:pPr>
            <a:r>
              <a:rPr lang="en-US" altLang="zh-TW" sz="2000" dirty="0">
                <a:cs typeface="Times New Roman" panose="02020603050405020304" pitchFamily="18" charset="0"/>
              </a:rPr>
              <a:t>Model update</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3"/>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5"/>
                <a:stretch>
                  <a:fillRect/>
                </a:stretch>
              </a:blipFill>
            </p:spPr>
            <p:txBody>
              <a:bodyPr/>
              <a:lstStyle/>
              <a:p>
                <a:r>
                  <a:rPr lang="zh-TW" altLang="en-US">
                    <a:noFill/>
                  </a:rPr>
                  <a:t> </a:t>
                </a:r>
              </a:p>
            </p:txBody>
          </p:sp>
        </mc:Fallback>
      </mc:AlternateContent>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pic>
        <p:nvPicPr>
          <p:cNvPr id="48" name="圖片 47">
            <a:extLst>
              <a:ext uri="{FF2B5EF4-FFF2-40B4-BE49-F238E27FC236}">
                <a16:creationId xmlns:a16="http://schemas.microsoft.com/office/drawing/2014/main" id="{20480EF0-A9A8-498D-ABA4-3137C6816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E73FB3DF-F3AD-4620-B204-3542A95A9876}"/>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8" name="文字方塊 57">
                <a:extLst>
                  <a:ext uri="{FF2B5EF4-FFF2-40B4-BE49-F238E27FC236}">
                    <a16:creationId xmlns:a16="http://schemas.microsoft.com/office/drawing/2014/main" id="{E73FB3DF-F3AD-4620-B204-3542A95A9876}"/>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5FE8E278-609A-466B-90D8-5214BA6CB4C3}"/>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9" name="文字方塊 58">
                <a:extLst>
                  <a:ext uri="{FF2B5EF4-FFF2-40B4-BE49-F238E27FC236}">
                    <a16:creationId xmlns:a16="http://schemas.microsoft.com/office/drawing/2014/main" id="{5FE8E278-609A-466B-90D8-5214BA6CB4C3}"/>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1A528AC-7A43-4A67-B78A-4B1A655B1354}"/>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0" name="文字方塊 59">
                <a:extLst>
                  <a:ext uri="{FF2B5EF4-FFF2-40B4-BE49-F238E27FC236}">
                    <a16:creationId xmlns:a16="http://schemas.microsoft.com/office/drawing/2014/main" id="{81A528AC-7A43-4A67-B78A-4B1A655B1354}"/>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9"/>
                <a:stretch>
                  <a:fillRect/>
                </a:stretch>
              </a:blipFill>
            </p:spPr>
            <p:txBody>
              <a:bodyPr/>
              <a:lstStyle/>
              <a:p>
                <a:r>
                  <a:rPr lang="zh-TW" altLang="en-US">
                    <a:noFill/>
                  </a:rPr>
                  <a:t> </a:t>
                </a:r>
              </a:p>
            </p:txBody>
          </p:sp>
        </mc:Fallback>
      </mc:AlternateContent>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9581547C-2161-4332-BA43-3E2F8EFB9F7F}"/>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74" name="文字方塊 73">
                <a:extLst>
                  <a:ext uri="{FF2B5EF4-FFF2-40B4-BE49-F238E27FC236}">
                    <a16:creationId xmlns:a16="http://schemas.microsoft.com/office/drawing/2014/main" id="{9581547C-2161-4332-BA43-3E2F8EFB9F7F}"/>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10"/>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4081DD1F-9F96-4777-9B73-3F29F6297665}"/>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75" name="文字方塊 74">
                <a:extLst>
                  <a:ext uri="{FF2B5EF4-FFF2-40B4-BE49-F238E27FC236}">
                    <a16:creationId xmlns:a16="http://schemas.microsoft.com/office/drawing/2014/main" id="{4081DD1F-9F96-4777-9B73-3F29F6297665}"/>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11"/>
                <a:stretch>
                  <a:fillRect b="-16667"/>
                </a:stretch>
              </a:blipFill>
            </p:spPr>
            <p:txBody>
              <a:bodyPr/>
              <a:lstStyle/>
              <a:p>
                <a:r>
                  <a:rPr lang="zh-TW" altLang="en-US">
                    <a:noFill/>
                  </a:rPr>
                  <a:t> </a:t>
                </a:r>
              </a:p>
            </p:txBody>
          </p:sp>
        </mc:Fallback>
      </mc:AlternateContent>
      <p:pic>
        <p:nvPicPr>
          <p:cNvPr id="76" name="圖片 75">
            <a:extLst>
              <a:ext uri="{FF2B5EF4-FFF2-40B4-BE49-F238E27FC236}">
                <a16:creationId xmlns:a16="http://schemas.microsoft.com/office/drawing/2014/main" id="{D20AB2FE-556F-4BEA-96E9-2CD714B423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3DC3EE63-3DED-4539-9B4D-124D99B68451}"/>
                  </a:ext>
                </a:extLst>
              </p:cNvPr>
              <p:cNvSpPr txBox="1"/>
              <p:nvPr/>
            </p:nvSpPr>
            <p:spPr>
              <a:xfrm>
                <a:off x="8285791" y="3773334"/>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28" name="文字方塊 27">
                <a:extLst>
                  <a:ext uri="{FF2B5EF4-FFF2-40B4-BE49-F238E27FC236}">
                    <a16:creationId xmlns:a16="http://schemas.microsoft.com/office/drawing/2014/main" id="{3DC3EE63-3DED-4539-9B4D-124D99B68451}"/>
                  </a:ext>
                </a:extLst>
              </p:cNvPr>
              <p:cNvSpPr txBox="1">
                <a:spLocks noRot="1" noChangeAspect="1" noMove="1" noResize="1" noEditPoints="1" noAdjustHandles="1" noChangeArrowheads="1" noChangeShapeType="1" noTextEdit="1"/>
              </p:cNvSpPr>
              <p:nvPr/>
            </p:nvSpPr>
            <p:spPr>
              <a:xfrm>
                <a:off x="8285791" y="3773334"/>
                <a:ext cx="901874" cy="415691"/>
              </a:xfrm>
              <a:prstGeom prst="rect">
                <a:avLst/>
              </a:prstGeom>
              <a:blipFill>
                <a:blip r:embed="rId13"/>
                <a:stretch>
                  <a:fillRect r="-81757" b="-73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5F65839B-DD24-45F6-A72E-24F5D39DF84A}"/>
                  </a:ext>
                </a:extLst>
              </p:cNvPr>
              <p:cNvSpPr txBox="1"/>
              <p:nvPr/>
            </p:nvSpPr>
            <p:spPr>
              <a:xfrm>
                <a:off x="1626757" y="5014174"/>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29" name="文字方塊 28">
                <a:extLst>
                  <a:ext uri="{FF2B5EF4-FFF2-40B4-BE49-F238E27FC236}">
                    <a16:creationId xmlns:a16="http://schemas.microsoft.com/office/drawing/2014/main" id="{5F65839B-DD24-45F6-A72E-24F5D39DF84A}"/>
                  </a:ext>
                </a:extLst>
              </p:cNvPr>
              <p:cNvSpPr txBox="1">
                <a:spLocks noRot="1" noChangeAspect="1" noMove="1" noResize="1" noEditPoints="1" noAdjustHandles="1" noChangeArrowheads="1" noChangeShapeType="1" noTextEdit="1"/>
              </p:cNvSpPr>
              <p:nvPr/>
            </p:nvSpPr>
            <p:spPr>
              <a:xfrm>
                <a:off x="1626757" y="5014174"/>
                <a:ext cx="901874" cy="380810"/>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FE32C477-562C-40CB-8E8E-B6C1D9254087}"/>
                  </a:ext>
                </a:extLst>
              </p:cNvPr>
              <p:cNvSpPr txBox="1"/>
              <p:nvPr/>
            </p:nvSpPr>
            <p:spPr>
              <a:xfrm>
                <a:off x="2693379" y="5011089"/>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0" name="文字方塊 29">
                <a:extLst>
                  <a:ext uri="{FF2B5EF4-FFF2-40B4-BE49-F238E27FC236}">
                    <a16:creationId xmlns:a16="http://schemas.microsoft.com/office/drawing/2014/main" id="{FE32C477-562C-40CB-8E8E-B6C1D9254087}"/>
                  </a:ext>
                </a:extLst>
              </p:cNvPr>
              <p:cNvSpPr txBox="1">
                <a:spLocks noRot="1" noChangeAspect="1" noMove="1" noResize="1" noEditPoints="1" noAdjustHandles="1" noChangeArrowheads="1" noChangeShapeType="1" noTextEdit="1"/>
              </p:cNvSpPr>
              <p:nvPr/>
            </p:nvSpPr>
            <p:spPr>
              <a:xfrm>
                <a:off x="2693379" y="5011089"/>
                <a:ext cx="901874" cy="38081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B5B7C9A2-C87C-4BD8-9783-802A93FE5D87}"/>
                  </a:ext>
                </a:extLst>
              </p:cNvPr>
              <p:cNvSpPr txBox="1"/>
              <p:nvPr/>
            </p:nvSpPr>
            <p:spPr>
              <a:xfrm>
                <a:off x="3760001" y="5011089"/>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1" name="文字方塊 30">
                <a:extLst>
                  <a:ext uri="{FF2B5EF4-FFF2-40B4-BE49-F238E27FC236}">
                    <a16:creationId xmlns:a16="http://schemas.microsoft.com/office/drawing/2014/main" id="{B5B7C9A2-C87C-4BD8-9783-802A93FE5D87}"/>
                  </a:ext>
                </a:extLst>
              </p:cNvPr>
              <p:cNvSpPr txBox="1">
                <a:spLocks noRot="1" noChangeAspect="1" noMove="1" noResize="1" noEditPoints="1" noAdjustHandles="1" noChangeArrowheads="1" noChangeShapeType="1" noTextEdit="1"/>
              </p:cNvSpPr>
              <p:nvPr/>
            </p:nvSpPr>
            <p:spPr>
              <a:xfrm>
                <a:off x="3760001" y="5011089"/>
                <a:ext cx="901874" cy="38081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7645575F-4781-4F78-B42F-B9F5687EBC4A}"/>
                  </a:ext>
                </a:extLst>
              </p:cNvPr>
              <p:cNvSpPr txBox="1"/>
              <p:nvPr/>
            </p:nvSpPr>
            <p:spPr>
              <a:xfrm>
                <a:off x="2242442" y="3782601"/>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32" name="文字方塊 31">
                <a:extLst>
                  <a:ext uri="{FF2B5EF4-FFF2-40B4-BE49-F238E27FC236}">
                    <a16:creationId xmlns:a16="http://schemas.microsoft.com/office/drawing/2014/main" id="{7645575F-4781-4F78-B42F-B9F5687EBC4A}"/>
                  </a:ext>
                </a:extLst>
              </p:cNvPr>
              <p:cNvSpPr txBox="1">
                <a:spLocks noRot="1" noChangeAspect="1" noMove="1" noResize="1" noEditPoints="1" noAdjustHandles="1" noChangeArrowheads="1" noChangeShapeType="1" noTextEdit="1"/>
              </p:cNvSpPr>
              <p:nvPr/>
            </p:nvSpPr>
            <p:spPr>
              <a:xfrm>
                <a:off x="2242442" y="3782601"/>
                <a:ext cx="901874" cy="415691"/>
              </a:xfrm>
              <a:prstGeom prst="rect">
                <a:avLst/>
              </a:prstGeom>
              <a:blipFill>
                <a:blip r:embed="rId17"/>
                <a:stretch>
                  <a:fillRect r="-81757" b="-73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637E2794-35CD-47C0-A41D-F9DE7E8EC458}"/>
                  </a:ext>
                </a:extLst>
              </p:cNvPr>
              <p:cNvSpPr txBox="1"/>
              <p:nvPr/>
            </p:nvSpPr>
            <p:spPr>
              <a:xfrm>
                <a:off x="7560272" y="5028003"/>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3" name="文字方塊 32">
                <a:extLst>
                  <a:ext uri="{FF2B5EF4-FFF2-40B4-BE49-F238E27FC236}">
                    <a16:creationId xmlns:a16="http://schemas.microsoft.com/office/drawing/2014/main" id="{637E2794-35CD-47C0-A41D-F9DE7E8EC458}"/>
                  </a:ext>
                </a:extLst>
              </p:cNvPr>
              <p:cNvSpPr txBox="1">
                <a:spLocks noRot="1" noChangeAspect="1" noMove="1" noResize="1" noEditPoints="1" noAdjustHandles="1" noChangeArrowheads="1" noChangeShapeType="1" noTextEdit="1"/>
              </p:cNvSpPr>
              <p:nvPr/>
            </p:nvSpPr>
            <p:spPr>
              <a:xfrm>
                <a:off x="7560272" y="5028003"/>
                <a:ext cx="901874" cy="38081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B3C8D2E3-FB85-4CB3-82AE-817F5A6026A5}"/>
                  </a:ext>
                </a:extLst>
              </p:cNvPr>
              <p:cNvSpPr txBox="1"/>
              <p:nvPr/>
            </p:nvSpPr>
            <p:spPr>
              <a:xfrm>
                <a:off x="8626894" y="5024918"/>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4" name="文字方塊 33">
                <a:extLst>
                  <a:ext uri="{FF2B5EF4-FFF2-40B4-BE49-F238E27FC236}">
                    <a16:creationId xmlns:a16="http://schemas.microsoft.com/office/drawing/2014/main" id="{B3C8D2E3-FB85-4CB3-82AE-817F5A6026A5}"/>
                  </a:ext>
                </a:extLst>
              </p:cNvPr>
              <p:cNvSpPr txBox="1">
                <a:spLocks noRot="1" noChangeAspect="1" noMove="1" noResize="1" noEditPoints="1" noAdjustHandles="1" noChangeArrowheads="1" noChangeShapeType="1" noTextEdit="1"/>
              </p:cNvSpPr>
              <p:nvPr/>
            </p:nvSpPr>
            <p:spPr>
              <a:xfrm>
                <a:off x="8626894" y="5024918"/>
                <a:ext cx="901874" cy="380810"/>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F5A3C583-6252-411A-ABE7-223D375B2747}"/>
                  </a:ext>
                </a:extLst>
              </p:cNvPr>
              <p:cNvSpPr txBox="1"/>
              <p:nvPr/>
            </p:nvSpPr>
            <p:spPr>
              <a:xfrm>
                <a:off x="9693516" y="5024918"/>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5" name="文字方塊 34">
                <a:extLst>
                  <a:ext uri="{FF2B5EF4-FFF2-40B4-BE49-F238E27FC236}">
                    <a16:creationId xmlns:a16="http://schemas.microsoft.com/office/drawing/2014/main" id="{F5A3C583-6252-411A-ABE7-223D375B2747}"/>
                  </a:ext>
                </a:extLst>
              </p:cNvPr>
              <p:cNvSpPr txBox="1">
                <a:spLocks noRot="1" noChangeAspect="1" noMove="1" noResize="1" noEditPoints="1" noAdjustHandles="1" noChangeArrowheads="1" noChangeShapeType="1" noTextEdit="1"/>
              </p:cNvSpPr>
              <p:nvPr/>
            </p:nvSpPr>
            <p:spPr>
              <a:xfrm>
                <a:off x="9693516" y="5024918"/>
                <a:ext cx="901874" cy="380810"/>
              </a:xfrm>
              <a:prstGeom prst="rect">
                <a:avLst/>
              </a:prstGeom>
              <a:blipFill>
                <a:blip r:embed="rId2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156782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cs typeface="Times New Roman" panose="02020603050405020304" pitchFamily="18" charset="0"/>
              </a:rPr>
              <a:t>Starting a new round</a:t>
            </a: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solidFill>
                  <a:srgbClr val="FF0000"/>
                </a:solidFill>
                <a:cs typeface="Times New Roman" panose="02020603050405020304" pitchFamily="18" charset="0"/>
              </a:rPr>
              <a:t>Encrypting local models</a:t>
            </a:r>
          </a:p>
          <a:p>
            <a:pPr lvl="1">
              <a:lnSpc>
                <a:spcPct val="100000"/>
              </a:lnSpc>
            </a:pPr>
            <a:r>
              <a:rPr lang="en-US" altLang="zh-TW" sz="1600" dirty="0">
                <a:solidFill>
                  <a:srgbClr val="FF0000"/>
                </a:solidFill>
                <a:cs typeface="Times New Roman" panose="02020603050405020304" pitchFamily="18" charset="0"/>
              </a:rPr>
              <a:t>Only important weights are encrypted</a:t>
            </a:r>
            <a:endParaRPr lang="en-US" altLang="zh-TW" sz="2000" dirty="0">
              <a:cs typeface="Times New Roman" panose="02020603050405020304" pitchFamily="18" charset="0"/>
            </a:endParaRPr>
          </a:p>
          <a:p>
            <a:pPr>
              <a:lnSpc>
                <a:spcPct val="100000"/>
              </a:lnSpc>
            </a:pPr>
            <a:r>
              <a:rPr lang="en-US" altLang="zh-TW" sz="2000" dirty="0">
                <a:cs typeface="Times New Roman" panose="02020603050405020304" pitchFamily="18" charset="0"/>
              </a:rPr>
              <a:t>Validation</a:t>
            </a:r>
          </a:p>
          <a:p>
            <a:pPr>
              <a:lnSpc>
                <a:spcPct val="100000"/>
              </a:lnSpc>
            </a:pPr>
            <a:r>
              <a:rPr lang="en-US" altLang="zh-TW" sz="2000" dirty="0">
                <a:cs typeface="Times New Roman" panose="02020603050405020304" pitchFamily="18" charset="0"/>
              </a:rPr>
              <a:t>Model update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AAF9A778-4128-4137-8A89-3E415853B261}"/>
                  </a:ext>
                </a:extLst>
              </p:cNvPr>
              <p:cNvSpPr txBox="1"/>
              <p:nvPr/>
            </p:nvSpPr>
            <p:spPr>
              <a:xfrm>
                <a:off x="1475958" y="3761411"/>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e>
                              </m:d>
                            </m:sup>
                          </m:sSubSup>
                        </m:e>
                      </m:d>
                    </m:oMath>
                  </m:oMathPara>
                </a14:m>
                <a:endParaRPr lang="zh-TW" altLang="en-US" dirty="0"/>
              </a:p>
            </p:txBody>
          </p:sp>
        </mc:Choice>
        <mc:Fallback xmlns="">
          <p:sp>
            <p:nvSpPr>
              <p:cNvPr id="66" name="文字方塊 65">
                <a:extLst>
                  <a:ext uri="{FF2B5EF4-FFF2-40B4-BE49-F238E27FC236}">
                    <a16:creationId xmlns:a16="http://schemas.microsoft.com/office/drawing/2014/main" id="{AAF9A778-4128-4137-8A89-3E415853B261}"/>
                  </a:ext>
                </a:extLst>
              </p:cNvPr>
              <p:cNvSpPr txBox="1">
                <a:spLocks noRot="1" noChangeAspect="1" noMove="1" noResize="1" noEditPoints="1" noAdjustHandles="1" noChangeArrowheads="1" noChangeShapeType="1" noTextEdit="1"/>
              </p:cNvSpPr>
              <p:nvPr/>
            </p:nvSpPr>
            <p:spPr>
              <a:xfrm>
                <a:off x="1475958" y="3761411"/>
                <a:ext cx="1554268" cy="50687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F2C68825-19F9-4BC7-81F2-2EA59633D693}"/>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39" name="文字方塊 38">
                <a:extLst>
                  <a:ext uri="{FF2B5EF4-FFF2-40B4-BE49-F238E27FC236}">
                    <a16:creationId xmlns:a16="http://schemas.microsoft.com/office/drawing/2014/main" id="{F2C68825-19F9-4BC7-81F2-2EA59633D693}"/>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1EFF609-4F6A-4883-A426-BD8E239303FD}"/>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40" name="文字方塊 39">
                <a:extLst>
                  <a:ext uri="{FF2B5EF4-FFF2-40B4-BE49-F238E27FC236}">
                    <a16:creationId xmlns:a16="http://schemas.microsoft.com/office/drawing/2014/main" id="{B1EFF609-4F6A-4883-A426-BD8E239303FD}"/>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6"/>
                <a:stretch>
                  <a:fillRect b="-1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E600B52-D571-41C6-8D82-355F59CCD7E4}"/>
                  </a:ext>
                </a:extLst>
              </p:cNvPr>
              <p:cNvSpPr txBox="1"/>
              <p:nvPr/>
            </p:nvSpPr>
            <p:spPr>
              <a:xfrm>
                <a:off x="7309644" y="3761411"/>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rgbClr val="FF0000"/>
                          </a:solidFill>
                          <a:latin typeface="Cambria Math" panose="02040503050406030204" pitchFamily="18" charset="0"/>
                        </a:rPr>
                        <m:t>𝐸𝑛</m:t>
                      </m:r>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𝑐</m:t>
                          </m:r>
                        </m:e>
                        <m:sub>
                          <m:sSub>
                            <m:sSubPr>
                              <m:ctrlPr>
                                <a:rPr lang="en-US" altLang="zh-TW" i="1">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𝑝𝑘</m:t>
                              </m:r>
                            </m:e>
                            <m:sub>
                              <m:r>
                                <a:rPr lang="en-US" altLang="zh-TW" b="0" i="1" smtClean="0">
                                  <a:solidFill>
                                    <a:srgbClr val="FF0000"/>
                                  </a:solidFill>
                                  <a:latin typeface="Cambria Math" panose="02040503050406030204" pitchFamily="18" charset="0"/>
                                </a:rPr>
                                <m:t>1</m:t>
                              </m:r>
                            </m:sub>
                          </m:sSub>
                        </m:sub>
                      </m:sSub>
                      <m:d>
                        <m:dPr>
                          <m:ctrlPr>
                            <a:rPr lang="en-US" altLang="zh-TW" i="1">
                              <a:solidFill>
                                <a:srgbClr val="FF0000"/>
                              </a:solidFill>
                              <a:latin typeface="Cambria Math" panose="02040503050406030204" pitchFamily="18" charset="0"/>
                            </a:rPr>
                          </m:ctrlPr>
                        </m:dPr>
                        <m:e>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1</m:t>
                              </m:r>
                            </m:sub>
                            <m:sup>
                              <m:d>
                                <m:dPr>
                                  <m:ctrlPr>
                                    <a:rPr lang="en-US" altLang="zh-TW" i="1">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𝑡</m:t>
                                  </m:r>
                                </m:e>
                              </m:d>
                            </m:sup>
                          </m:sSubSup>
                        </m:e>
                      </m:d>
                    </m:oMath>
                  </m:oMathPara>
                </a14:m>
                <a:endParaRPr lang="zh-TW" altLang="en-US" dirty="0"/>
              </a:p>
            </p:txBody>
          </p:sp>
        </mc:Choice>
        <mc:Fallback xmlns="">
          <p:sp>
            <p:nvSpPr>
              <p:cNvPr id="41" name="文字方塊 40">
                <a:extLst>
                  <a:ext uri="{FF2B5EF4-FFF2-40B4-BE49-F238E27FC236}">
                    <a16:creationId xmlns:a16="http://schemas.microsoft.com/office/drawing/2014/main" id="{3E600B52-D571-41C6-8D82-355F59CCD7E4}"/>
                  </a:ext>
                </a:extLst>
              </p:cNvPr>
              <p:cNvSpPr txBox="1">
                <a:spLocks noRot="1" noChangeAspect="1" noMove="1" noResize="1" noEditPoints="1" noAdjustHandles="1" noChangeArrowheads="1" noChangeShapeType="1" noTextEdit="1"/>
              </p:cNvSpPr>
              <p:nvPr/>
            </p:nvSpPr>
            <p:spPr>
              <a:xfrm>
                <a:off x="7309644" y="3761411"/>
                <a:ext cx="1554268" cy="50687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E219C185-710A-4442-86A1-680092FDE900}"/>
                  </a:ext>
                </a:extLst>
              </p:cNvPr>
              <p:cNvSpPr txBox="1"/>
              <p:nvPr/>
            </p:nvSpPr>
            <p:spPr>
              <a:xfrm>
                <a:off x="1626757" y="4923082"/>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0</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3" name="文字方塊 42">
                <a:extLst>
                  <a:ext uri="{FF2B5EF4-FFF2-40B4-BE49-F238E27FC236}">
                    <a16:creationId xmlns:a16="http://schemas.microsoft.com/office/drawing/2014/main" id="{E219C185-710A-4442-86A1-680092FDE900}"/>
                  </a:ext>
                </a:extLst>
              </p:cNvPr>
              <p:cNvSpPr txBox="1">
                <a:spLocks noRot="1" noChangeAspect="1" noMove="1" noResize="1" noEditPoints="1" noAdjustHandles="1" noChangeArrowheads="1" noChangeShapeType="1" noTextEdit="1"/>
              </p:cNvSpPr>
              <p:nvPr/>
            </p:nvSpPr>
            <p:spPr>
              <a:xfrm>
                <a:off x="1626757" y="4923082"/>
                <a:ext cx="901874" cy="46609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CB418C53-0A54-483C-9C8A-A694C0DC7B7E}"/>
                  </a:ext>
                </a:extLst>
              </p:cNvPr>
              <p:cNvSpPr txBox="1"/>
              <p:nvPr/>
            </p:nvSpPr>
            <p:spPr>
              <a:xfrm>
                <a:off x="2693379" y="493078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4" name="文字方塊 43">
                <a:extLst>
                  <a:ext uri="{FF2B5EF4-FFF2-40B4-BE49-F238E27FC236}">
                    <a16:creationId xmlns:a16="http://schemas.microsoft.com/office/drawing/2014/main" id="{CB418C53-0A54-483C-9C8A-A694C0DC7B7E}"/>
                  </a:ext>
                </a:extLst>
              </p:cNvPr>
              <p:cNvSpPr txBox="1">
                <a:spLocks noRot="1" noChangeAspect="1" noMove="1" noResize="1" noEditPoints="1" noAdjustHandles="1" noChangeArrowheads="1" noChangeShapeType="1" noTextEdit="1"/>
              </p:cNvSpPr>
              <p:nvPr/>
            </p:nvSpPr>
            <p:spPr>
              <a:xfrm>
                <a:off x="2693379" y="4930785"/>
                <a:ext cx="901874" cy="46609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a:extLst>
                  <a:ext uri="{FF2B5EF4-FFF2-40B4-BE49-F238E27FC236}">
                    <a16:creationId xmlns:a16="http://schemas.microsoft.com/office/drawing/2014/main" id="{604D7FE0-8216-4816-92CC-CA5085206F08}"/>
                  </a:ext>
                </a:extLst>
              </p:cNvPr>
              <p:cNvSpPr txBox="1"/>
              <p:nvPr/>
            </p:nvSpPr>
            <p:spPr>
              <a:xfrm>
                <a:off x="3736085" y="492446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4</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5" name="文字方塊 44">
                <a:extLst>
                  <a:ext uri="{FF2B5EF4-FFF2-40B4-BE49-F238E27FC236}">
                    <a16:creationId xmlns:a16="http://schemas.microsoft.com/office/drawing/2014/main" id="{604D7FE0-8216-4816-92CC-CA5085206F08}"/>
                  </a:ext>
                </a:extLst>
              </p:cNvPr>
              <p:cNvSpPr txBox="1">
                <a:spLocks noRot="1" noChangeAspect="1" noMove="1" noResize="1" noEditPoints="1" noAdjustHandles="1" noChangeArrowheads="1" noChangeShapeType="1" noTextEdit="1"/>
              </p:cNvSpPr>
              <p:nvPr/>
            </p:nvSpPr>
            <p:spPr>
              <a:xfrm>
                <a:off x="3736085" y="4924465"/>
                <a:ext cx="901874" cy="46609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F658B97A-EFF7-4414-B34B-2A7268388DCE}"/>
                  </a:ext>
                </a:extLst>
              </p:cNvPr>
              <p:cNvSpPr txBox="1"/>
              <p:nvPr/>
            </p:nvSpPr>
            <p:spPr>
              <a:xfrm>
                <a:off x="7565819" y="4926148"/>
                <a:ext cx="901874"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1,1</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6" name="文字方塊 45">
                <a:extLst>
                  <a:ext uri="{FF2B5EF4-FFF2-40B4-BE49-F238E27FC236}">
                    <a16:creationId xmlns:a16="http://schemas.microsoft.com/office/drawing/2014/main" id="{F658B97A-EFF7-4414-B34B-2A7268388DCE}"/>
                  </a:ext>
                </a:extLst>
              </p:cNvPr>
              <p:cNvSpPr txBox="1">
                <a:spLocks noRot="1" noChangeAspect="1" noMove="1" noResize="1" noEditPoints="1" noAdjustHandles="1" noChangeArrowheads="1" noChangeShapeType="1" noTextEdit="1"/>
              </p:cNvSpPr>
              <p:nvPr/>
            </p:nvSpPr>
            <p:spPr>
              <a:xfrm>
                <a:off x="7565819" y="4926148"/>
                <a:ext cx="901874" cy="46096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B4AD1C2A-92DE-43B1-81E3-D2CFBE7C5491}"/>
                  </a:ext>
                </a:extLst>
              </p:cNvPr>
              <p:cNvSpPr txBox="1"/>
              <p:nvPr/>
            </p:nvSpPr>
            <p:spPr>
              <a:xfrm>
                <a:off x="8632441" y="4933851"/>
                <a:ext cx="901874"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1,2</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9" name="文字方塊 48">
                <a:extLst>
                  <a:ext uri="{FF2B5EF4-FFF2-40B4-BE49-F238E27FC236}">
                    <a16:creationId xmlns:a16="http://schemas.microsoft.com/office/drawing/2014/main" id="{B4AD1C2A-92DE-43B1-81E3-D2CFBE7C5491}"/>
                  </a:ext>
                </a:extLst>
              </p:cNvPr>
              <p:cNvSpPr txBox="1">
                <a:spLocks noRot="1" noChangeAspect="1" noMove="1" noResize="1" noEditPoints="1" noAdjustHandles="1" noChangeArrowheads="1" noChangeShapeType="1" noTextEdit="1"/>
              </p:cNvSpPr>
              <p:nvPr/>
            </p:nvSpPr>
            <p:spPr>
              <a:xfrm>
                <a:off x="8632441" y="4933851"/>
                <a:ext cx="901874" cy="46096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452E3A3D-B4B3-41A0-8397-2A4A1ABB1AF3}"/>
                  </a:ext>
                </a:extLst>
              </p:cNvPr>
              <p:cNvSpPr txBox="1"/>
              <p:nvPr/>
            </p:nvSpPr>
            <p:spPr>
              <a:xfrm>
                <a:off x="9675147" y="4927531"/>
                <a:ext cx="901874"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1,3</m:t>
                          </m:r>
                        </m:sub>
                        <m:sup>
                          <m:r>
                            <a:rPr lang="en-US" altLang="zh-TW" i="1">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oMath>
                  </m:oMathPara>
                </a14:m>
                <a:endParaRPr lang="zh-TW" altLang="en-US" dirty="0"/>
              </a:p>
            </p:txBody>
          </p:sp>
        </mc:Choice>
        <mc:Fallback xmlns="">
          <p:sp>
            <p:nvSpPr>
              <p:cNvPr id="50" name="文字方塊 49">
                <a:extLst>
                  <a:ext uri="{FF2B5EF4-FFF2-40B4-BE49-F238E27FC236}">
                    <a16:creationId xmlns:a16="http://schemas.microsoft.com/office/drawing/2014/main" id="{452E3A3D-B4B3-41A0-8397-2A4A1ABB1AF3}"/>
                  </a:ext>
                </a:extLst>
              </p:cNvPr>
              <p:cNvSpPr txBox="1">
                <a:spLocks noRot="1" noChangeAspect="1" noMove="1" noResize="1" noEditPoints="1" noAdjustHandles="1" noChangeArrowheads="1" noChangeShapeType="1" noTextEdit="1"/>
              </p:cNvSpPr>
              <p:nvPr/>
            </p:nvSpPr>
            <p:spPr>
              <a:xfrm>
                <a:off x="9675147" y="4927531"/>
                <a:ext cx="901874" cy="460960"/>
              </a:xfrm>
              <a:prstGeom prst="rect">
                <a:avLst/>
              </a:prstGeom>
              <a:blipFill>
                <a:blip r:embed="rId13"/>
                <a:stretch>
                  <a:fillRect/>
                </a:stretch>
              </a:blipFill>
            </p:spPr>
            <p:txBody>
              <a:bodyPr/>
              <a:lstStyle/>
              <a:p>
                <a:r>
                  <a:rPr lang="zh-TW" altLang="en-US">
                    <a:noFill/>
                  </a:rPr>
                  <a:t> </a:t>
                </a:r>
              </a:p>
            </p:txBody>
          </p:sp>
        </mc:Fallback>
      </mc:AlternateContent>
      <p:pic>
        <p:nvPicPr>
          <p:cNvPr id="51" name="圖片 50">
            <a:extLst>
              <a:ext uri="{FF2B5EF4-FFF2-40B4-BE49-F238E27FC236}">
                <a16:creationId xmlns:a16="http://schemas.microsoft.com/office/drawing/2014/main" id="{13E8C79A-EA2D-4B0D-85F7-E1CBCD4C9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p:pic>
        <p:nvPicPr>
          <p:cNvPr id="52" name="圖片 51">
            <a:extLst>
              <a:ext uri="{FF2B5EF4-FFF2-40B4-BE49-F238E27FC236}">
                <a16:creationId xmlns:a16="http://schemas.microsoft.com/office/drawing/2014/main" id="{8387E886-462E-4103-AD46-CA1951EAA8F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63AC2671-E9BC-47B3-9C12-902F2C926D6D}"/>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63AC2671-E9BC-47B3-9C12-902F2C926D6D}"/>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1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505C3484-D484-42D1-88C7-689BA7376DE9}"/>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505C3484-D484-42D1-88C7-689BA7376DE9}"/>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C615C00-C561-457D-89F0-FBD820B5B862}"/>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5" name="文字方塊 54">
                <a:extLst>
                  <a:ext uri="{FF2B5EF4-FFF2-40B4-BE49-F238E27FC236}">
                    <a16:creationId xmlns:a16="http://schemas.microsoft.com/office/drawing/2014/main" id="{EC615C00-C561-457D-89F0-FBD820B5B862}"/>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D63628CD-B93E-4436-AD1A-A0E5F966D7D9}"/>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6" name="文字方塊 55">
                <a:extLst>
                  <a:ext uri="{FF2B5EF4-FFF2-40B4-BE49-F238E27FC236}">
                    <a16:creationId xmlns:a16="http://schemas.microsoft.com/office/drawing/2014/main" id="{D63628CD-B93E-4436-AD1A-A0E5F966D7D9}"/>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C3774B2-AD2E-4972-8C33-8E6036194838}"/>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62" name="文字方塊 61">
                <a:extLst>
                  <a:ext uri="{FF2B5EF4-FFF2-40B4-BE49-F238E27FC236}">
                    <a16:creationId xmlns:a16="http://schemas.microsoft.com/office/drawing/2014/main" id="{5C3774B2-AD2E-4972-8C33-8E6036194838}"/>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3123276F-982E-4AD4-9DD1-C2F9D4BD7EBE}"/>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3" name="文字方塊 62">
                <a:extLst>
                  <a:ext uri="{FF2B5EF4-FFF2-40B4-BE49-F238E27FC236}">
                    <a16:creationId xmlns:a16="http://schemas.microsoft.com/office/drawing/2014/main" id="{3123276F-982E-4AD4-9DD1-C2F9D4BD7EBE}"/>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2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46499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Federated Learning</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lnSpcReduction="10000"/>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Train the model on decentralized edge devices</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Not aggerating data, but locally-trained models from local clients to a central aggregation server</a:t>
                </a:r>
              </a:p>
              <a:p>
                <a:pPr algn="just"/>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FedAvg</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Global model, </a:t>
                </a:r>
                <a14:m>
                  <m:oMath xmlns:m="http://schemas.openxmlformats.org/officeDocument/2006/math">
                    <m:sSub>
                      <m:sSubPr>
                        <m:ctrlPr>
                          <a:rPr lang="en-US" altLang="zh-HK" sz="2000" b="0" i="1" smtClean="0">
                            <a:solidFill>
                              <a:srgbClr val="FF0000"/>
                            </a:solidFill>
                            <a:latin typeface="Cambria Math" panose="02040503050406030204" pitchFamily="18" charset="0"/>
                          </a:rPr>
                        </m:ctrlPr>
                      </m:sSubPr>
                      <m:e>
                        <m:r>
                          <a:rPr lang="en-US" altLang="zh-HK" sz="2000" b="0" i="1" smtClean="0">
                            <a:solidFill>
                              <a:srgbClr val="FF0000"/>
                            </a:solidFill>
                            <a:latin typeface="Cambria Math" panose="02040503050406030204" pitchFamily="18" charset="0"/>
                          </a:rPr>
                          <m:t>𝑊</m:t>
                        </m:r>
                      </m:e>
                      <m:sub>
                        <m:r>
                          <a:rPr lang="en-US" altLang="zh-HK" sz="2000" b="0" i="1" smtClean="0">
                            <a:solidFill>
                              <a:srgbClr val="FF0000"/>
                            </a:solidFill>
                            <a:latin typeface="Cambria Math" panose="02040503050406030204" pitchFamily="18" charset="0"/>
                          </a:rPr>
                          <m:t>𝑔𝑙𝑜𝑏</m:t>
                        </m:r>
                      </m:sub>
                    </m:sSub>
                    <m:r>
                      <a:rPr lang="pt-BR" altLang="zh-HK" sz="2000" i="1" smtClean="0">
                        <a:solidFill>
                          <a:srgbClr val="FF0000"/>
                        </a:solidFill>
                        <a:latin typeface="Cambria Math" panose="02040503050406030204" pitchFamily="18" charset="0"/>
                      </a:rPr>
                      <m:t>=</m:t>
                    </m:r>
                    <m:nary>
                      <m:naryPr>
                        <m:chr m:val="∑"/>
                        <m:ctrlPr>
                          <a:rPr lang="pt-BR" altLang="zh-HK" sz="2000" i="1" smtClean="0">
                            <a:solidFill>
                              <a:srgbClr val="FF0000"/>
                            </a:solidFill>
                            <a:latin typeface="Cambria Math" panose="02040503050406030204" pitchFamily="18" charset="0"/>
                          </a:rPr>
                        </m:ctrlPr>
                      </m:naryPr>
                      <m:sub>
                        <m:r>
                          <m:rPr>
                            <m:brk m:alnAt="23"/>
                          </m:rPr>
                          <a:rPr lang="en-US" altLang="zh-HK" sz="2000" b="0" i="1" smtClean="0">
                            <a:solidFill>
                              <a:srgbClr val="FF0000"/>
                            </a:solidFill>
                            <a:latin typeface="Cambria Math" panose="02040503050406030204" pitchFamily="18" charset="0"/>
                          </a:rPr>
                          <m:t>𝑖</m:t>
                        </m:r>
                        <m:r>
                          <a:rPr lang="en-US" altLang="zh-HK" sz="2000" b="0" i="1" smtClean="0">
                            <a:solidFill>
                              <a:srgbClr val="FF0000"/>
                            </a:solidFill>
                            <a:latin typeface="Cambria Math" panose="02040503050406030204" pitchFamily="18" charset="0"/>
                          </a:rPr>
                          <m:t>=1</m:t>
                        </m:r>
                      </m:sub>
                      <m:sup>
                        <m:r>
                          <a:rPr lang="en-US" altLang="zh-HK" sz="2000" b="0" i="1" smtClean="0">
                            <a:solidFill>
                              <a:srgbClr val="FF0000"/>
                            </a:solidFill>
                            <a:latin typeface="Cambria Math" panose="02040503050406030204" pitchFamily="18" charset="0"/>
                          </a:rPr>
                          <m:t>𝑁</m:t>
                        </m:r>
                      </m:sup>
                      <m:e>
                        <m:sSub>
                          <m:sSubPr>
                            <m:ctrlPr>
                              <a:rPr lang="pt-BR" altLang="zh-HK" sz="2000" i="1" smtClean="0">
                                <a:solidFill>
                                  <a:srgbClr val="FF0000"/>
                                </a:solidFill>
                                <a:latin typeface="Cambria Math" panose="02040503050406030204" pitchFamily="18" charset="0"/>
                              </a:rPr>
                            </m:ctrlPr>
                          </m:sSubPr>
                          <m:e>
                            <m:r>
                              <a:rPr lang="zh-HK" altLang="pt-BR" sz="2000" i="1" smtClean="0">
                                <a:solidFill>
                                  <a:srgbClr val="FF0000"/>
                                </a:solidFill>
                                <a:latin typeface="Cambria Math" panose="02040503050406030204" pitchFamily="18" charset="0"/>
                              </a:rPr>
                              <m:t>𝛼</m:t>
                            </m:r>
                          </m:e>
                          <m:sub>
                            <m:r>
                              <a:rPr lang="en-US" altLang="zh-HK" sz="2000" b="0" i="1" smtClean="0">
                                <a:solidFill>
                                  <a:srgbClr val="FF0000"/>
                                </a:solidFill>
                                <a:latin typeface="Cambria Math" panose="02040503050406030204" pitchFamily="18" charset="0"/>
                              </a:rPr>
                              <m:t>𝑖</m:t>
                            </m:r>
                          </m:sub>
                        </m:sSub>
                        <m:sSub>
                          <m:sSubPr>
                            <m:ctrlPr>
                              <a:rPr lang="pt-BR" altLang="zh-HK" sz="2000" i="1" smtClean="0">
                                <a:solidFill>
                                  <a:srgbClr val="FF0000"/>
                                </a:solidFill>
                                <a:latin typeface="Cambria Math" panose="02040503050406030204" pitchFamily="18" charset="0"/>
                              </a:rPr>
                            </m:ctrlPr>
                          </m:sSubPr>
                          <m:e>
                            <m:r>
                              <a:rPr lang="en-US" altLang="zh-HK" sz="2000" b="0" i="1" smtClean="0">
                                <a:solidFill>
                                  <a:srgbClr val="FF0000"/>
                                </a:solidFill>
                                <a:latin typeface="Cambria Math" panose="02040503050406030204" pitchFamily="18" charset="0"/>
                              </a:rPr>
                              <m:t>𝑊</m:t>
                            </m:r>
                          </m:e>
                          <m:sub>
                            <m:r>
                              <a:rPr lang="en-US" altLang="zh-HK" sz="2000" b="0" i="1" smtClean="0">
                                <a:solidFill>
                                  <a:srgbClr val="FF0000"/>
                                </a:solidFill>
                                <a:latin typeface="Cambria Math" panose="02040503050406030204" pitchFamily="18" charset="0"/>
                              </a:rPr>
                              <m:t>𝑖</m:t>
                            </m:r>
                          </m:sub>
                        </m:sSub>
                      </m:e>
                    </m:nary>
                  </m:oMath>
                </a14:m>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Total N clients, </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Weighting factor for client </a:t>
                </a:r>
                <a14:m>
                  <m:oMath xmlns:m="http://schemas.openxmlformats.org/officeDocument/2006/math">
                    <m:r>
                      <a:rPr lang="en-US" altLang="zh-TW" sz="2000" i="1">
                        <a:latin typeface="Cambria Math" panose="02040503050406030204" pitchFamily="18" charset="0"/>
                        <a:cs typeface="Times New Roman" panose="02020603050405020304" pitchFamily="18" charset="0"/>
                      </a:rPr>
                      <m:t>𝑖</m:t>
                    </m:r>
                  </m:oMath>
                </a14:m>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pt-BR" altLang="zh-HK" sz="2000" i="1" smtClean="0">
                            <a:latin typeface="Cambria Math" panose="02040503050406030204" pitchFamily="18" charset="0"/>
                          </a:rPr>
                        </m:ctrlPr>
                      </m:sSubPr>
                      <m:e>
                        <m:r>
                          <a:rPr lang="zh-HK" altLang="pt-BR" sz="2000" i="1">
                            <a:latin typeface="Cambria Math" panose="02040503050406030204" pitchFamily="18" charset="0"/>
                          </a:rPr>
                          <m:t>𝛼</m:t>
                        </m:r>
                      </m:e>
                      <m:sub>
                        <m:r>
                          <a:rPr lang="en-US" altLang="zh-HK" sz="2000" i="1">
                            <a:latin typeface="Cambria Math" panose="02040503050406030204" pitchFamily="18" charset="0"/>
                          </a:rPr>
                          <m:t>𝑖</m:t>
                        </m:r>
                      </m:sub>
                    </m:sSub>
                  </m:oMath>
                </a14:m>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Local model for client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New Roman" panose="02020603050405020304" pitchFamily="18" charset="0"/>
                      </a:rPr>
                      <m:t>𝑖</m:t>
                    </m:r>
                  </m:oMath>
                </a14:m>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pt-BR" altLang="zh-HK" sz="2000" i="1" smtClean="0">
                            <a:latin typeface="Cambria Math" panose="02040503050406030204" pitchFamily="18" charset="0"/>
                          </a:rPr>
                        </m:ctrlPr>
                      </m:sSubPr>
                      <m:e>
                        <m:r>
                          <a:rPr lang="en-US" altLang="zh-HK" sz="2000" b="0" i="1" smtClean="0">
                            <a:latin typeface="Cambria Math" panose="02040503050406030204" pitchFamily="18" charset="0"/>
                          </a:rPr>
                          <m:t>𝑊</m:t>
                        </m:r>
                      </m:e>
                      <m:sub>
                        <m:r>
                          <a:rPr lang="en-US" altLang="zh-HK" sz="2000" b="0" i="1" smtClean="0">
                            <a:latin typeface="Cambria Math" panose="02040503050406030204" pitchFamily="18" charset="0"/>
                          </a:rPr>
                          <m:t>𝑖</m:t>
                        </m:r>
                      </m:sub>
                    </m:sSub>
                  </m:oMath>
                </a14:m>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812" r="-870"/>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2352F356-2A29-4313-AAAB-D9AF89B48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246" y="2999251"/>
            <a:ext cx="4816707" cy="3357099"/>
          </a:xfrm>
          <a:prstGeom prst="rect">
            <a:avLst/>
          </a:prstGeom>
        </p:spPr>
      </p:pic>
    </p:spTree>
    <p:extLst>
      <p:ext uri="{BB962C8B-B14F-4D97-AF65-F5344CB8AC3E}">
        <p14:creationId xmlns:p14="http://schemas.microsoft.com/office/powerpoint/2010/main" val="1450830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cs typeface="Times New Roman" panose="02020603050405020304" pitchFamily="18" charset="0"/>
              </a:rPr>
              <a:t>Starting a new round</a:t>
            </a: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endParaRPr lang="en-US" altLang="zh-TW" sz="1600" dirty="0">
              <a:solidFill>
                <a:srgbClr val="FF0000"/>
              </a:solidFill>
              <a:cs typeface="Times New Roman" panose="02020603050405020304" pitchFamily="18" charset="0"/>
            </a:endParaRPr>
          </a:p>
          <a:p>
            <a:pPr>
              <a:lnSpc>
                <a:spcPct val="100000"/>
              </a:lnSpc>
            </a:pPr>
            <a:r>
              <a:rPr lang="en-US" altLang="zh-TW" sz="2000" dirty="0">
                <a:solidFill>
                  <a:srgbClr val="FF0000"/>
                </a:solidFill>
                <a:cs typeface="Times New Roman" panose="02020603050405020304" pitchFamily="18" charset="0"/>
              </a:rPr>
              <a:t>Validation</a:t>
            </a:r>
          </a:p>
          <a:p>
            <a:pPr lvl="1">
              <a:lnSpc>
                <a:spcPct val="100000"/>
              </a:lnSpc>
            </a:pPr>
            <a:r>
              <a:rPr lang="en-US" altLang="zh-TW" sz="1600" dirty="0">
                <a:solidFill>
                  <a:srgbClr val="FF0000"/>
                </a:solidFill>
                <a:cs typeface="Times New Roman" panose="02020603050405020304" pitchFamily="18" charset="0"/>
              </a:rPr>
              <a:t>Validating group model from previous state</a:t>
            </a:r>
            <a:endParaRPr lang="en-US" altLang="zh-TW" sz="1600" dirty="0">
              <a:cs typeface="Times New Roman" panose="02020603050405020304" pitchFamily="18" charset="0"/>
            </a:endParaRPr>
          </a:p>
          <a:p>
            <a:pPr>
              <a:lnSpc>
                <a:spcPct val="100000"/>
              </a:lnSpc>
            </a:pPr>
            <a:r>
              <a:rPr lang="en-US" altLang="zh-TW" sz="2000" dirty="0">
                <a:cs typeface="Times New Roman" panose="02020603050405020304" pitchFamily="18" charset="0"/>
              </a:rPr>
              <a:t>Model update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F2C68825-19F9-4BC7-81F2-2EA59633D693}"/>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39" name="文字方塊 38">
                <a:extLst>
                  <a:ext uri="{FF2B5EF4-FFF2-40B4-BE49-F238E27FC236}">
                    <a16:creationId xmlns:a16="http://schemas.microsoft.com/office/drawing/2014/main" id="{F2C68825-19F9-4BC7-81F2-2EA59633D693}"/>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4"/>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1EFF609-4F6A-4883-A426-BD8E239303FD}"/>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40" name="文字方塊 39">
                <a:extLst>
                  <a:ext uri="{FF2B5EF4-FFF2-40B4-BE49-F238E27FC236}">
                    <a16:creationId xmlns:a16="http://schemas.microsoft.com/office/drawing/2014/main" id="{B1EFF609-4F6A-4883-A426-BD8E239303FD}"/>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5"/>
                <a:stretch>
                  <a:fillRect b="-16667"/>
                </a:stretch>
              </a:blipFill>
            </p:spPr>
            <p:txBody>
              <a:bodyPr/>
              <a:lstStyle/>
              <a:p>
                <a:r>
                  <a:rPr lang="zh-TW" altLang="en-US">
                    <a:noFill/>
                  </a:rPr>
                  <a:t> </a:t>
                </a:r>
              </a:p>
            </p:txBody>
          </p:sp>
        </mc:Fallback>
      </mc:AlternateContent>
      <p:pic>
        <p:nvPicPr>
          <p:cNvPr id="51" name="圖片 50">
            <a:extLst>
              <a:ext uri="{FF2B5EF4-FFF2-40B4-BE49-F238E27FC236}">
                <a16:creationId xmlns:a16="http://schemas.microsoft.com/office/drawing/2014/main" id="{13E8C79A-EA2D-4B0D-85F7-E1CBCD4C9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p:pic>
        <p:nvPicPr>
          <p:cNvPr id="52" name="圖片 51">
            <a:extLst>
              <a:ext uri="{FF2B5EF4-FFF2-40B4-BE49-F238E27FC236}">
                <a16:creationId xmlns:a16="http://schemas.microsoft.com/office/drawing/2014/main" id="{8387E886-462E-4103-AD46-CA1951EAA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63AC2671-E9BC-47B3-9C12-902F2C926D6D}"/>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63AC2671-E9BC-47B3-9C12-902F2C926D6D}"/>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7"/>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505C3484-D484-42D1-88C7-689BA7376DE9}"/>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505C3484-D484-42D1-88C7-689BA7376DE9}"/>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C615C00-C561-457D-89F0-FBD820B5B862}"/>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5" name="文字方塊 54">
                <a:extLst>
                  <a:ext uri="{FF2B5EF4-FFF2-40B4-BE49-F238E27FC236}">
                    <a16:creationId xmlns:a16="http://schemas.microsoft.com/office/drawing/2014/main" id="{EC615C00-C561-457D-89F0-FBD820B5B862}"/>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D63628CD-B93E-4436-AD1A-A0E5F966D7D9}"/>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6" name="文字方塊 55">
                <a:extLst>
                  <a:ext uri="{FF2B5EF4-FFF2-40B4-BE49-F238E27FC236}">
                    <a16:creationId xmlns:a16="http://schemas.microsoft.com/office/drawing/2014/main" id="{D63628CD-B93E-4436-AD1A-A0E5F966D7D9}"/>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C3774B2-AD2E-4972-8C33-8E6036194838}"/>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62" name="文字方塊 61">
                <a:extLst>
                  <a:ext uri="{FF2B5EF4-FFF2-40B4-BE49-F238E27FC236}">
                    <a16:creationId xmlns:a16="http://schemas.microsoft.com/office/drawing/2014/main" id="{5C3774B2-AD2E-4972-8C33-8E6036194838}"/>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3123276F-982E-4AD4-9DD1-C2F9D4BD7EBE}"/>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3" name="文字方塊 62">
                <a:extLst>
                  <a:ext uri="{FF2B5EF4-FFF2-40B4-BE49-F238E27FC236}">
                    <a16:creationId xmlns:a16="http://schemas.microsoft.com/office/drawing/2014/main" id="{3123276F-982E-4AD4-9DD1-C2F9D4BD7EBE}"/>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12"/>
                <a:stretch>
                  <a:fillRect/>
                </a:stretch>
              </a:blipFill>
            </p:spPr>
            <p:txBody>
              <a:bodyPr/>
              <a:lstStyle/>
              <a:p>
                <a:r>
                  <a:rPr lang="zh-TW" altLang="en-US">
                    <a:noFill/>
                  </a:rPr>
                  <a:t> </a:t>
                </a:r>
              </a:p>
            </p:txBody>
          </p:sp>
        </mc:Fallback>
      </mc:AlternateContent>
      <p:sp>
        <p:nvSpPr>
          <p:cNvPr id="23" name="文字方塊 22">
            <a:extLst>
              <a:ext uri="{FF2B5EF4-FFF2-40B4-BE49-F238E27FC236}">
                <a16:creationId xmlns:a16="http://schemas.microsoft.com/office/drawing/2014/main" id="{2BEC3EE1-384A-4F09-8354-484B2BFE43D2}"/>
              </a:ext>
            </a:extLst>
          </p:cNvPr>
          <p:cNvSpPr txBox="1"/>
          <p:nvPr/>
        </p:nvSpPr>
        <p:spPr>
          <a:xfrm>
            <a:off x="1894686"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p:sp>
        <p:nvSpPr>
          <p:cNvPr id="69" name="文字方塊 68">
            <a:extLst>
              <a:ext uri="{FF2B5EF4-FFF2-40B4-BE49-F238E27FC236}">
                <a16:creationId xmlns:a16="http://schemas.microsoft.com/office/drawing/2014/main" id="{05D1A5BB-3C90-45CE-AE67-ADA053B7D9A3}"/>
              </a:ext>
            </a:extLst>
          </p:cNvPr>
          <p:cNvSpPr txBox="1"/>
          <p:nvPr/>
        </p:nvSpPr>
        <p:spPr>
          <a:xfrm>
            <a:off x="2952643"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p:sp>
        <p:nvSpPr>
          <p:cNvPr id="70" name="文字方塊 69">
            <a:extLst>
              <a:ext uri="{FF2B5EF4-FFF2-40B4-BE49-F238E27FC236}">
                <a16:creationId xmlns:a16="http://schemas.microsoft.com/office/drawing/2014/main" id="{DD499C17-7A03-4533-B1F0-A83774A1B294}"/>
              </a:ext>
            </a:extLst>
          </p:cNvPr>
          <p:cNvSpPr txBox="1"/>
          <p:nvPr/>
        </p:nvSpPr>
        <p:spPr>
          <a:xfrm>
            <a:off x="3987991"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25F10212-0D97-447D-87C6-697A934B49CB}"/>
                  </a:ext>
                </a:extLst>
              </p:cNvPr>
              <p:cNvSpPr txBox="1"/>
              <p:nvPr/>
            </p:nvSpPr>
            <p:spPr>
              <a:xfrm>
                <a:off x="5987946" y="4674377"/>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1</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bSup>
                        </m:e>
                      </m:d>
                    </m:oMath>
                  </m:oMathPara>
                </a14:m>
                <a:endParaRPr lang="zh-TW" altLang="en-US" dirty="0"/>
              </a:p>
            </p:txBody>
          </p:sp>
        </mc:Choice>
        <mc:Fallback xmlns="">
          <p:sp>
            <p:nvSpPr>
              <p:cNvPr id="72" name="文字方塊 71">
                <a:extLst>
                  <a:ext uri="{FF2B5EF4-FFF2-40B4-BE49-F238E27FC236}">
                    <a16:creationId xmlns:a16="http://schemas.microsoft.com/office/drawing/2014/main" id="{25F10212-0D97-447D-87C6-697A934B49CB}"/>
                  </a:ext>
                </a:extLst>
              </p:cNvPr>
              <p:cNvSpPr txBox="1">
                <a:spLocks noRot="1" noChangeAspect="1" noMove="1" noResize="1" noEditPoints="1" noAdjustHandles="1" noChangeArrowheads="1" noChangeShapeType="1" noTextEdit="1"/>
              </p:cNvSpPr>
              <p:nvPr/>
            </p:nvSpPr>
            <p:spPr>
              <a:xfrm>
                <a:off x="5987946" y="4674377"/>
                <a:ext cx="1554268" cy="506870"/>
              </a:xfrm>
              <a:prstGeom prst="rect">
                <a:avLst/>
              </a:prstGeom>
              <a:blipFill>
                <a:blip r:embed="rId13"/>
                <a:stretch>
                  <a:fillRect r="-74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8035377B-E164-4AE6-A63B-6B1AE432D9C8}"/>
                  </a:ext>
                </a:extLst>
              </p:cNvPr>
              <p:cNvSpPr txBox="1"/>
              <p:nvPr/>
            </p:nvSpPr>
            <p:spPr>
              <a:xfrm>
                <a:off x="61066" y="4674377"/>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bSup>
                        </m:e>
                      </m:d>
                    </m:oMath>
                  </m:oMathPara>
                </a14:m>
                <a:endParaRPr lang="zh-TW" altLang="en-US" dirty="0"/>
              </a:p>
            </p:txBody>
          </p:sp>
        </mc:Choice>
        <mc:Fallback xmlns="">
          <p:sp>
            <p:nvSpPr>
              <p:cNvPr id="81" name="文字方塊 80">
                <a:extLst>
                  <a:ext uri="{FF2B5EF4-FFF2-40B4-BE49-F238E27FC236}">
                    <a16:creationId xmlns:a16="http://schemas.microsoft.com/office/drawing/2014/main" id="{8035377B-E164-4AE6-A63B-6B1AE432D9C8}"/>
                  </a:ext>
                </a:extLst>
              </p:cNvPr>
              <p:cNvSpPr txBox="1">
                <a:spLocks noRot="1" noChangeAspect="1" noMove="1" noResize="1" noEditPoints="1" noAdjustHandles="1" noChangeArrowheads="1" noChangeShapeType="1" noTextEdit="1"/>
              </p:cNvSpPr>
              <p:nvPr/>
            </p:nvSpPr>
            <p:spPr>
              <a:xfrm>
                <a:off x="61066" y="4674377"/>
                <a:ext cx="1554268" cy="506870"/>
              </a:xfrm>
              <a:prstGeom prst="rect">
                <a:avLst/>
              </a:prstGeom>
              <a:blipFill>
                <a:blip r:embed="rId14"/>
                <a:stretch>
                  <a:fillRect r="-7451"/>
                </a:stretch>
              </a:blipFill>
            </p:spPr>
            <p:txBody>
              <a:bodyPr/>
              <a:lstStyle/>
              <a:p>
                <a:r>
                  <a:rPr lang="zh-TW" altLang="en-US">
                    <a:noFill/>
                  </a:rPr>
                  <a:t> </a:t>
                </a:r>
              </a:p>
            </p:txBody>
          </p:sp>
        </mc:Fallback>
      </mc:AlternateContent>
      <p:cxnSp>
        <p:nvCxnSpPr>
          <p:cNvPr id="6" name="直線單箭頭接點 5">
            <a:extLst>
              <a:ext uri="{FF2B5EF4-FFF2-40B4-BE49-F238E27FC236}">
                <a16:creationId xmlns:a16="http://schemas.microsoft.com/office/drawing/2014/main" id="{AEDD3404-271F-4BD9-91EC-2E0579570353}"/>
              </a:ext>
            </a:extLst>
          </p:cNvPr>
          <p:cNvCxnSpPr>
            <a:stCxn id="81" idx="2"/>
            <a:endCxn id="7" idx="1"/>
          </p:cNvCxnSpPr>
          <p:nvPr/>
        </p:nvCxnSpPr>
        <p:spPr>
          <a:xfrm>
            <a:off x="838200" y="5181247"/>
            <a:ext cx="903671" cy="548855"/>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5" name="直線單箭頭接點 84">
            <a:extLst>
              <a:ext uri="{FF2B5EF4-FFF2-40B4-BE49-F238E27FC236}">
                <a16:creationId xmlns:a16="http://schemas.microsoft.com/office/drawing/2014/main" id="{90DD7726-D3D1-4515-B64F-D58711AACB28}"/>
              </a:ext>
            </a:extLst>
          </p:cNvPr>
          <p:cNvCxnSpPr>
            <a:cxnSpLocks/>
            <a:stCxn id="81" idx="2"/>
            <a:endCxn id="9" idx="1"/>
          </p:cNvCxnSpPr>
          <p:nvPr/>
        </p:nvCxnSpPr>
        <p:spPr>
          <a:xfrm>
            <a:off x="838200" y="5181247"/>
            <a:ext cx="1961628" cy="553831"/>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6" name="直線單箭頭接點 85">
            <a:extLst>
              <a:ext uri="{FF2B5EF4-FFF2-40B4-BE49-F238E27FC236}">
                <a16:creationId xmlns:a16="http://schemas.microsoft.com/office/drawing/2014/main" id="{BFECFB0F-CEF3-4CA9-8C7A-3CC486EA3656}"/>
              </a:ext>
            </a:extLst>
          </p:cNvPr>
          <p:cNvCxnSpPr>
            <a:cxnSpLocks/>
            <a:stCxn id="81" idx="2"/>
            <a:endCxn id="10" idx="1"/>
          </p:cNvCxnSpPr>
          <p:nvPr/>
        </p:nvCxnSpPr>
        <p:spPr>
          <a:xfrm>
            <a:off x="838200" y="5181247"/>
            <a:ext cx="3019585" cy="54885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7" name="直線單箭頭接點 86">
            <a:extLst>
              <a:ext uri="{FF2B5EF4-FFF2-40B4-BE49-F238E27FC236}">
                <a16:creationId xmlns:a16="http://schemas.microsoft.com/office/drawing/2014/main" id="{1DB1F5CE-A6AE-42DB-89C3-38036DBEDADA}"/>
              </a:ext>
            </a:extLst>
          </p:cNvPr>
          <p:cNvCxnSpPr>
            <a:cxnSpLocks/>
            <a:stCxn id="72" idx="2"/>
            <a:endCxn id="47" idx="1"/>
          </p:cNvCxnSpPr>
          <p:nvPr/>
        </p:nvCxnSpPr>
        <p:spPr>
          <a:xfrm>
            <a:off x="6765080" y="5181247"/>
            <a:ext cx="913691" cy="548855"/>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直線單箭頭接點 87">
            <a:extLst>
              <a:ext uri="{FF2B5EF4-FFF2-40B4-BE49-F238E27FC236}">
                <a16:creationId xmlns:a16="http://schemas.microsoft.com/office/drawing/2014/main" id="{6FFC05B8-DCE5-4EE6-8AA8-59CA0EA250C2}"/>
              </a:ext>
            </a:extLst>
          </p:cNvPr>
          <p:cNvCxnSpPr>
            <a:cxnSpLocks/>
            <a:stCxn id="72" idx="2"/>
            <a:endCxn id="51" idx="1"/>
          </p:cNvCxnSpPr>
          <p:nvPr/>
        </p:nvCxnSpPr>
        <p:spPr>
          <a:xfrm>
            <a:off x="6765080" y="5181247"/>
            <a:ext cx="1971648" cy="553831"/>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直線單箭頭接點 88">
            <a:extLst>
              <a:ext uri="{FF2B5EF4-FFF2-40B4-BE49-F238E27FC236}">
                <a16:creationId xmlns:a16="http://schemas.microsoft.com/office/drawing/2014/main" id="{E2C67F2E-BA23-4EB5-831C-8E7749AFADF9}"/>
              </a:ext>
            </a:extLst>
          </p:cNvPr>
          <p:cNvCxnSpPr>
            <a:cxnSpLocks/>
            <a:stCxn id="72" idx="2"/>
            <a:endCxn id="52" idx="1"/>
          </p:cNvCxnSpPr>
          <p:nvPr/>
        </p:nvCxnSpPr>
        <p:spPr>
          <a:xfrm>
            <a:off x="6765080" y="5181247"/>
            <a:ext cx="3029605" cy="56014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1" name="文字方塊 90">
            <a:extLst>
              <a:ext uri="{FF2B5EF4-FFF2-40B4-BE49-F238E27FC236}">
                <a16:creationId xmlns:a16="http://schemas.microsoft.com/office/drawing/2014/main" id="{F7C5AE81-0BC3-4F54-A3B1-70E366B009BC}"/>
              </a:ext>
            </a:extLst>
          </p:cNvPr>
          <p:cNvSpPr txBox="1"/>
          <p:nvPr/>
        </p:nvSpPr>
        <p:spPr>
          <a:xfrm>
            <a:off x="7819313" y="5027846"/>
            <a:ext cx="382376" cy="369332"/>
          </a:xfrm>
          <a:prstGeom prst="rect">
            <a:avLst/>
          </a:prstGeom>
          <a:noFill/>
        </p:spPr>
        <p:txBody>
          <a:bodyPr wrap="square" rtlCol="0">
            <a:spAutoFit/>
          </a:bodyPr>
          <a:lstStyle/>
          <a:p>
            <a:pPr algn="ctr"/>
            <a:r>
              <a:rPr lang="en-US" altLang="zh-TW" dirty="0">
                <a:solidFill>
                  <a:srgbClr val="FF0000"/>
                </a:solidFill>
              </a:rPr>
              <a:t>X</a:t>
            </a:r>
            <a:endParaRPr lang="zh-TW" altLang="en-US" dirty="0">
              <a:solidFill>
                <a:srgbClr val="FF0000"/>
              </a:solidFill>
            </a:endParaRPr>
          </a:p>
        </p:txBody>
      </p:sp>
      <p:sp>
        <p:nvSpPr>
          <p:cNvPr id="92" name="文字方塊 91">
            <a:extLst>
              <a:ext uri="{FF2B5EF4-FFF2-40B4-BE49-F238E27FC236}">
                <a16:creationId xmlns:a16="http://schemas.microsoft.com/office/drawing/2014/main" id="{57C2BFFA-1274-4A56-BC72-7D44B9C09E70}"/>
              </a:ext>
            </a:extLst>
          </p:cNvPr>
          <p:cNvSpPr txBox="1"/>
          <p:nvPr/>
        </p:nvSpPr>
        <p:spPr>
          <a:xfrm>
            <a:off x="8877270" y="5027846"/>
            <a:ext cx="382376" cy="369332"/>
          </a:xfrm>
          <a:prstGeom prst="rect">
            <a:avLst/>
          </a:prstGeom>
          <a:noFill/>
        </p:spPr>
        <p:txBody>
          <a:bodyPr wrap="square" rtlCol="0">
            <a:spAutoFit/>
          </a:bodyPr>
          <a:lstStyle/>
          <a:p>
            <a:pPr algn="ctr"/>
            <a:r>
              <a:rPr lang="en-US" altLang="zh-TW" dirty="0">
                <a:solidFill>
                  <a:srgbClr val="FF0000"/>
                </a:solidFill>
              </a:rPr>
              <a:t>X</a:t>
            </a:r>
            <a:endParaRPr lang="zh-TW" altLang="en-US" dirty="0">
              <a:solidFill>
                <a:srgbClr val="FF0000"/>
              </a:solidFill>
            </a:endParaRPr>
          </a:p>
        </p:txBody>
      </p:sp>
      <p:sp>
        <p:nvSpPr>
          <p:cNvPr id="93" name="文字方塊 92">
            <a:extLst>
              <a:ext uri="{FF2B5EF4-FFF2-40B4-BE49-F238E27FC236}">
                <a16:creationId xmlns:a16="http://schemas.microsoft.com/office/drawing/2014/main" id="{5D0EAC47-2818-40D8-AA2D-73B8BEECC9A8}"/>
              </a:ext>
            </a:extLst>
          </p:cNvPr>
          <p:cNvSpPr txBox="1"/>
          <p:nvPr/>
        </p:nvSpPr>
        <p:spPr>
          <a:xfrm>
            <a:off x="9912618"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p:cxnSp>
        <p:nvCxnSpPr>
          <p:cNvPr id="94" name="直線單箭頭接點 93">
            <a:extLst>
              <a:ext uri="{FF2B5EF4-FFF2-40B4-BE49-F238E27FC236}">
                <a16:creationId xmlns:a16="http://schemas.microsoft.com/office/drawing/2014/main" id="{1982AEA9-51B0-4A7F-BF86-21B3D4AAB6C7}"/>
              </a:ext>
            </a:extLst>
          </p:cNvPr>
          <p:cNvCxnSpPr>
            <a:cxnSpLocks/>
            <a:stCxn id="25" idx="0"/>
            <a:endCxn id="19" idx="2"/>
          </p:cNvCxnSpPr>
          <p:nvPr/>
        </p:nvCxnSpPr>
        <p:spPr>
          <a:xfrm flipV="1">
            <a:off x="3133439" y="2996006"/>
            <a:ext cx="2962561"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A26B37F8-4C42-44C9-9C62-77D6C7FF0304}"/>
              </a:ext>
            </a:extLst>
          </p:cNvPr>
          <p:cNvCxnSpPr>
            <a:cxnSpLocks/>
            <a:stCxn id="61" idx="0"/>
            <a:endCxn id="19" idx="2"/>
          </p:cNvCxnSpPr>
          <p:nvPr/>
        </p:nvCxnSpPr>
        <p:spPr>
          <a:xfrm flipH="1" flipV="1">
            <a:off x="6096000" y="2996006"/>
            <a:ext cx="2974339"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EC702EAF-1F07-445E-B9C8-86E979522169}"/>
              </a:ext>
            </a:extLst>
          </p:cNvPr>
          <p:cNvCxnSpPr/>
          <p:nvPr/>
        </p:nvCxnSpPr>
        <p:spPr>
          <a:xfrm flipV="1">
            <a:off x="7210425" y="3533775"/>
            <a:ext cx="608888" cy="2190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a:extLst>
              <a:ext uri="{FF2B5EF4-FFF2-40B4-BE49-F238E27FC236}">
                <a16:creationId xmlns:a16="http://schemas.microsoft.com/office/drawing/2014/main" id="{B54A207A-DB95-4075-A4B6-85EC864C622E}"/>
              </a:ext>
            </a:extLst>
          </p:cNvPr>
          <p:cNvCxnSpPr>
            <a:cxnSpLocks/>
          </p:cNvCxnSpPr>
          <p:nvPr/>
        </p:nvCxnSpPr>
        <p:spPr>
          <a:xfrm flipH="1" flipV="1">
            <a:off x="7448551" y="3324226"/>
            <a:ext cx="115106" cy="6381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3365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cs typeface="Times New Roman" panose="02020603050405020304" pitchFamily="18" charset="0"/>
              </a:rPr>
              <a:t>Starting a new round</a:t>
            </a: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p>
          <a:p>
            <a:pPr>
              <a:lnSpc>
                <a:spcPct val="100000"/>
              </a:lnSpc>
            </a:pPr>
            <a:r>
              <a:rPr lang="en-US" altLang="zh-TW" sz="2000" dirty="0">
                <a:cs typeface="Times New Roman" panose="02020603050405020304" pitchFamily="18" charset="0"/>
              </a:rPr>
              <a:t>Validation</a:t>
            </a:r>
          </a:p>
          <a:p>
            <a:pPr>
              <a:lnSpc>
                <a:spcPct val="100000"/>
              </a:lnSpc>
            </a:pPr>
            <a:r>
              <a:rPr lang="en-US" altLang="zh-TW" sz="2000" dirty="0">
                <a:solidFill>
                  <a:srgbClr val="FF0000"/>
                </a:solidFill>
                <a:cs typeface="Times New Roman" panose="02020603050405020304" pitchFamily="18" charset="0"/>
              </a:rPr>
              <a:t>Model update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AAF9A778-4128-4137-8A89-3E415853B261}"/>
                  </a:ext>
                </a:extLst>
              </p:cNvPr>
              <p:cNvSpPr txBox="1"/>
              <p:nvPr/>
            </p:nvSpPr>
            <p:spPr>
              <a:xfrm>
                <a:off x="1475958" y="3761411"/>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e>
                              </m:d>
                            </m:sup>
                          </m:sSubSup>
                        </m:e>
                      </m:d>
                    </m:oMath>
                  </m:oMathPara>
                </a14:m>
                <a:endParaRPr lang="zh-TW" altLang="en-US" dirty="0"/>
              </a:p>
            </p:txBody>
          </p:sp>
        </mc:Choice>
        <mc:Fallback xmlns="">
          <p:sp>
            <p:nvSpPr>
              <p:cNvPr id="66" name="文字方塊 65">
                <a:extLst>
                  <a:ext uri="{FF2B5EF4-FFF2-40B4-BE49-F238E27FC236}">
                    <a16:creationId xmlns:a16="http://schemas.microsoft.com/office/drawing/2014/main" id="{AAF9A778-4128-4137-8A89-3E415853B261}"/>
                  </a:ext>
                </a:extLst>
              </p:cNvPr>
              <p:cNvSpPr txBox="1">
                <a:spLocks noRot="1" noChangeAspect="1" noMove="1" noResize="1" noEditPoints="1" noAdjustHandles="1" noChangeArrowheads="1" noChangeShapeType="1" noTextEdit="1"/>
              </p:cNvSpPr>
              <p:nvPr/>
            </p:nvSpPr>
            <p:spPr>
              <a:xfrm>
                <a:off x="1475958" y="3761411"/>
                <a:ext cx="1554268" cy="50687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F2C68825-19F9-4BC7-81F2-2EA59633D693}"/>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39" name="文字方塊 38">
                <a:extLst>
                  <a:ext uri="{FF2B5EF4-FFF2-40B4-BE49-F238E27FC236}">
                    <a16:creationId xmlns:a16="http://schemas.microsoft.com/office/drawing/2014/main" id="{F2C68825-19F9-4BC7-81F2-2EA59633D693}"/>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E219C185-710A-4442-86A1-680092FDE900}"/>
                  </a:ext>
                </a:extLst>
              </p:cNvPr>
              <p:cNvSpPr txBox="1"/>
              <p:nvPr/>
            </p:nvSpPr>
            <p:spPr>
              <a:xfrm>
                <a:off x="1626757" y="4923082"/>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0</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3" name="文字方塊 42">
                <a:extLst>
                  <a:ext uri="{FF2B5EF4-FFF2-40B4-BE49-F238E27FC236}">
                    <a16:creationId xmlns:a16="http://schemas.microsoft.com/office/drawing/2014/main" id="{E219C185-710A-4442-86A1-680092FDE900}"/>
                  </a:ext>
                </a:extLst>
              </p:cNvPr>
              <p:cNvSpPr txBox="1">
                <a:spLocks noRot="1" noChangeAspect="1" noMove="1" noResize="1" noEditPoints="1" noAdjustHandles="1" noChangeArrowheads="1" noChangeShapeType="1" noTextEdit="1"/>
              </p:cNvSpPr>
              <p:nvPr/>
            </p:nvSpPr>
            <p:spPr>
              <a:xfrm>
                <a:off x="1626757" y="4923082"/>
                <a:ext cx="901874" cy="46609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CB418C53-0A54-483C-9C8A-A694C0DC7B7E}"/>
                  </a:ext>
                </a:extLst>
              </p:cNvPr>
              <p:cNvSpPr txBox="1"/>
              <p:nvPr/>
            </p:nvSpPr>
            <p:spPr>
              <a:xfrm>
                <a:off x="2693379" y="493078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4" name="文字方塊 43">
                <a:extLst>
                  <a:ext uri="{FF2B5EF4-FFF2-40B4-BE49-F238E27FC236}">
                    <a16:creationId xmlns:a16="http://schemas.microsoft.com/office/drawing/2014/main" id="{CB418C53-0A54-483C-9C8A-A694C0DC7B7E}"/>
                  </a:ext>
                </a:extLst>
              </p:cNvPr>
              <p:cNvSpPr txBox="1">
                <a:spLocks noRot="1" noChangeAspect="1" noMove="1" noResize="1" noEditPoints="1" noAdjustHandles="1" noChangeArrowheads="1" noChangeShapeType="1" noTextEdit="1"/>
              </p:cNvSpPr>
              <p:nvPr/>
            </p:nvSpPr>
            <p:spPr>
              <a:xfrm>
                <a:off x="2693379" y="4930785"/>
                <a:ext cx="901874" cy="46609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a:extLst>
                  <a:ext uri="{FF2B5EF4-FFF2-40B4-BE49-F238E27FC236}">
                    <a16:creationId xmlns:a16="http://schemas.microsoft.com/office/drawing/2014/main" id="{604D7FE0-8216-4816-92CC-CA5085206F08}"/>
                  </a:ext>
                </a:extLst>
              </p:cNvPr>
              <p:cNvSpPr txBox="1"/>
              <p:nvPr/>
            </p:nvSpPr>
            <p:spPr>
              <a:xfrm>
                <a:off x="3736085" y="492446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4</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5" name="文字方塊 44">
                <a:extLst>
                  <a:ext uri="{FF2B5EF4-FFF2-40B4-BE49-F238E27FC236}">
                    <a16:creationId xmlns:a16="http://schemas.microsoft.com/office/drawing/2014/main" id="{604D7FE0-8216-4816-92CC-CA5085206F08}"/>
                  </a:ext>
                </a:extLst>
              </p:cNvPr>
              <p:cNvSpPr txBox="1">
                <a:spLocks noRot="1" noChangeAspect="1" noMove="1" noResize="1" noEditPoints="1" noAdjustHandles="1" noChangeArrowheads="1" noChangeShapeType="1" noTextEdit="1"/>
              </p:cNvSpPr>
              <p:nvPr/>
            </p:nvSpPr>
            <p:spPr>
              <a:xfrm>
                <a:off x="3736085" y="4924465"/>
                <a:ext cx="901874" cy="46609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63AC2671-E9BC-47B3-9C12-902F2C926D6D}"/>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63AC2671-E9BC-47B3-9C12-902F2C926D6D}"/>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9"/>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505C3484-D484-42D1-88C7-689BA7376DE9}"/>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505C3484-D484-42D1-88C7-689BA7376DE9}"/>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C615C00-C561-457D-89F0-FBD820B5B862}"/>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5" name="文字方塊 54">
                <a:extLst>
                  <a:ext uri="{FF2B5EF4-FFF2-40B4-BE49-F238E27FC236}">
                    <a16:creationId xmlns:a16="http://schemas.microsoft.com/office/drawing/2014/main" id="{EC615C00-C561-457D-89F0-FBD820B5B862}"/>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11"/>
                <a:stretch>
                  <a:fillRect/>
                </a:stretch>
              </a:blipFill>
            </p:spPr>
            <p:txBody>
              <a:bodyPr/>
              <a:lstStyle/>
              <a:p>
                <a:r>
                  <a:rPr lang="zh-TW" altLang="en-US">
                    <a:noFill/>
                  </a:rPr>
                  <a:t> </a:t>
                </a:r>
              </a:p>
            </p:txBody>
          </p:sp>
        </mc:Fallback>
      </mc:AlternateContent>
      <p:cxnSp>
        <p:nvCxnSpPr>
          <p:cNvPr id="33" name="直線單箭頭接點 32">
            <a:extLst>
              <a:ext uri="{FF2B5EF4-FFF2-40B4-BE49-F238E27FC236}">
                <a16:creationId xmlns:a16="http://schemas.microsoft.com/office/drawing/2014/main" id="{36267550-4A15-4D61-A914-00BD06E015A8}"/>
              </a:ext>
            </a:extLst>
          </p:cNvPr>
          <p:cNvCxnSpPr>
            <a:cxnSpLocks/>
            <a:stCxn id="25" idx="0"/>
            <a:endCxn id="19" idx="2"/>
          </p:cNvCxnSpPr>
          <p:nvPr/>
        </p:nvCxnSpPr>
        <p:spPr>
          <a:xfrm flipV="1">
            <a:off x="3133439" y="2996006"/>
            <a:ext cx="2962561"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字方塊 47">
                <a:extLst>
                  <a:ext uri="{FF2B5EF4-FFF2-40B4-BE49-F238E27FC236}">
                    <a16:creationId xmlns:a16="http://schemas.microsoft.com/office/drawing/2014/main" id="{76CB3CF4-24C6-40ED-B42A-D96591D5C460}"/>
                  </a:ext>
                </a:extLst>
              </p:cNvPr>
              <p:cNvSpPr txBox="1"/>
              <p:nvPr/>
            </p:nvSpPr>
            <p:spPr>
              <a:xfrm>
                <a:off x="5870524" y="1549284"/>
                <a:ext cx="4111676"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d>
                        <m:dPr>
                          <m:ctrlPr>
                            <a:rPr lang="en-US" altLang="zh-TW" i="1">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e>
                      </m:d>
                      <m:r>
                        <a:rPr lang="en-US" altLang="zh-TW" b="0" i="0" smtClean="0">
                          <a:latin typeface="Cambria Math" panose="02040503050406030204" pitchFamily="18" charset="0"/>
                        </a:rPr>
                        <m:t>=</m:t>
                      </m:r>
                      <m:r>
                        <a:rPr lang="en-US" altLang="zh-TW" i="1">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sSub>
                            <m:sSubPr>
                              <m:ctrlPr>
                                <a:rPr lang="en-US" altLang="zh-TW" i="1">
                                  <a:latin typeface="Cambria Math" panose="02040503050406030204" pitchFamily="18" charset="0"/>
                                </a:rPr>
                              </m:ctrlPr>
                            </m:sSubPr>
                            <m:e>
                              <m:r>
                                <a:rPr lang="en-US" altLang="zh-TW" i="1">
                                  <a:latin typeface="Cambria Math" panose="02040503050406030204" pitchFamily="18" charset="0"/>
                                </a:rPr>
                                <m:t>𝑝𝑘</m:t>
                              </m:r>
                            </m:e>
                            <m:sub>
                              <m:r>
                                <a:rPr lang="en-US" altLang="zh-TW" b="0" i="1" smtClean="0">
                                  <a:latin typeface="Cambria Math" panose="02040503050406030204" pitchFamily="18" charset="0"/>
                                </a:rPr>
                                <m:t>0</m:t>
                              </m:r>
                            </m:sub>
                          </m:sSub>
                        </m:sub>
                      </m:sSub>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0</m:t>
                          </m:r>
                        </m:sub>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oMath>
                  </m:oMathPara>
                </a14:m>
                <a:endParaRPr lang="zh-TW" altLang="en-US" dirty="0"/>
              </a:p>
            </p:txBody>
          </p:sp>
        </mc:Choice>
        <mc:Fallback xmlns="">
          <p:sp>
            <p:nvSpPr>
              <p:cNvPr id="48" name="文字方塊 47">
                <a:extLst>
                  <a:ext uri="{FF2B5EF4-FFF2-40B4-BE49-F238E27FC236}">
                    <a16:creationId xmlns:a16="http://schemas.microsoft.com/office/drawing/2014/main" id="{76CB3CF4-24C6-40ED-B42A-D96591D5C460}"/>
                  </a:ext>
                </a:extLst>
              </p:cNvPr>
              <p:cNvSpPr txBox="1">
                <a:spLocks noRot="1" noChangeAspect="1" noMove="1" noResize="1" noEditPoints="1" noAdjustHandles="1" noChangeArrowheads="1" noChangeShapeType="1" noTextEdit="1"/>
              </p:cNvSpPr>
              <p:nvPr/>
            </p:nvSpPr>
            <p:spPr>
              <a:xfrm>
                <a:off x="5870524" y="1549284"/>
                <a:ext cx="4111676" cy="460960"/>
              </a:xfrm>
              <a:prstGeom prst="rect">
                <a:avLst/>
              </a:prstGeom>
              <a:blipFill>
                <a:blip r:embed="rId12"/>
                <a:stretch>
                  <a:fillRect b="-3947"/>
                </a:stretch>
              </a:blipFill>
            </p:spPr>
            <p:txBody>
              <a:bodyPr/>
              <a:lstStyle/>
              <a:p>
                <a:r>
                  <a:rPr lang="zh-TW" altLang="en-US">
                    <a:noFill/>
                  </a:rPr>
                  <a:t> </a:t>
                </a:r>
              </a:p>
            </p:txBody>
          </p:sp>
        </mc:Fallback>
      </mc:AlternateContent>
      <p:sp>
        <p:nvSpPr>
          <p:cNvPr id="23" name="文字方塊 22">
            <a:extLst>
              <a:ext uri="{FF2B5EF4-FFF2-40B4-BE49-F238E27FC236}">
                <a16:creationId xmlns:a16="http://schemas.microsoft.com/office/drawing/2014/main" id="{2BEC3EE1-384A-4F09-8354-484B2BFE43D2}"/>
              </a:ext>
            </a:extLst>
          </p:cNvPr>
          <p:cNvSpPr txBox="1"/>
          <p:nvPr/>
        </p:nvSpPr>
        <p:spPr>
          <a:xfrm>
            <a:off x="2262735" y="4979164"/>
            <a:ext cx="382555" cy="369332"/>
          </a:xfrm>
          <a:prstGeom prst="rect">
            <a:avLst/>
          </a:prstGeom>
          <a:noFill/>
        </p:spPr>
        <p:txBody>
          <a:bodyPr wrap="square" rtlCol="0">
            <a:spAutoFit/>
          </a:bodyPr>
          <a:lstStyle/>
          <a:p>
            <a:r>
              <a:rPr lang="en-US" altLang="zh-TW" dirty="0">
                <a:solidFill>
                  <a:srgbClr val="FF0000"/>
                </a:solidFill>
              </a:rPr>
              <a:t>O</a:t>
            </a:r>
            <a:endParaRPr lang="zh-TW" altLang="en-US" dirty="0">
              <a:solidFill>
                <a:srgbClr val="FF0000"/>
              </a:solidFill>
            </a:endParaRPr>
          </a:p>
        </p:txBody>
      </p:sp>
      <p:sp>
        <p:nvSpPr>
          <p:cNvPr id="59" name="文字方塊 58">
            <a:extLst>
              <a:ext uri="{FF2B5EF4-FFF2-40B4-BE49-F238E27FC236}">
                <a16:creationId xmlns:a16="http://schemas.microsoft.com/office/drawing/2014/main" id="{01BC8FD5-51E5-4726-8999-59A8B19CD1B1}"/>
              </a:ext>
            </a:extLst>
          </p:cNvPr>
          <p:cNvSpPr txBox="1"/>
          <p:nvPr/>
        </p:nvSpPr>
        <p:spPr>
          <a:xfrm>
            <a:off x="3353530" y="4971461"/>
            <a:ext cx="382555" cy="369332"/>
          </a:xfrm>
          <a:prstGeom prst="rect">
            <a:avLst/>
          </a:prstGeom>
          <a:noFill/>
        </p:spPr>
        <p:txBody>
          <a:bodyPr wrap="square" rtlCol="0">
            <a:spAutoFit/>
          </a:bodyPr>
          <a:lstStyle/>
          <a:p>
            <a:r>
              <a:rPr lang="en-US" altLang="zh-TW" dirty="0">
                <a:solidFill>
                  <a:srgbClr val="FF0000"/>
                </a:solidFill>
              </a:rPr>
              <a:t>O</a:t>
            </a:r>
            <a:endParaRPr lang="zh-TW" altLang="en-US" dirty="0">
              <a:solidFill>
                <a:srgbClr val="FF0000"/>
              </a:solidFill>
            </a:endParaRPr>
          </a:p>
        </p:txBody>
      </p:sp>
      <p:sp>
        <p:nvSpPr>
          <p:cNvPr id="60" name="文字方塊 59">
            <a:extLst>
              <a:ext uri="{FF2B5EF4-FFF2-40B4-BE49-F238E27FC236}">
                <a16:creationId xmlns:a16="http://schemas.microsoft.com/office/drawing/2014/main" id="{34EB605D-BE3B-4662-B07C-9C565E4E7C0B}"/>
              </a:ext>
            </a:extLst>
          </p:cNvPr>
          <p:cNvSpPr txBox="1"/>
          <p:nvPr/>
        </p:nvSpPr>
        <p:spPr>
          <a:xfrm>
            <a:off x="4447308" y="4979164"/>
            <a:ext cx="382555" cy="369332"/>
          </a:xfrm>
          <a:prstGeom prst="rect">
            <a:avLst/>
          </a:prstGeom>
          <a:noFill/>
        </p:spPr>
        <p:txBody>
          <a:bodyPr wrap="square" rtlCol="0">
            <a:spAutoFit/>
          </a:bodyPr>
          <a:lstStyle/>
          <a:p>
            <a:r>
              <a:rPr lang="en-US" altLang="zh-TW" dirty="0">
                <a:solidFill>
                  <a:srgbClr val="FF0000"/>
                </a:solidFill>
              </a:rPr>
              <a:t>O</a:t>
            </a:r>
            <a:endParaRPr lang="zh-TW" altLang="en-US" dirty="0">
              <a:solidFill>
                <a:srgbClr val="FF0000"/>
              </a:solidFill>
            </a:endParaRPr>
          </a:p>
        </p:txBody>
      </p:sp>
    </p:spTree>
    <p:extLst>
      <p:ext uri="{BB962C8B-B14F-4D97-AF65-F5344CB8AC3E}">
        <p14:creationId xmlns:p14="http://schemas.microsoft.com/office/powerpoint/2010/main" val="39933239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Federated Learning</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However, sharing local models in plaintext during aggregation poses a privacy vulnerability</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Attack (extract private data)</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Membership Inference Attacks</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Sensitive User Data Recovery Attacks</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120C3354-9765-4828-84B9-FD0307185479}"/>
              </a:ext>
            </a:extLst>
          </p:cNvPr>
          <p:cNvPicPr>
            <a:picLocks noChangeAspect="1"/>
          </p:cNvPicPr>
          <p:nvPr/>
        </p:nvPicPr>
        <p:blipFill>
          <a:blip r:embed="rId3"/>
          <a:stretch>
            <a:fillRect/>
          </a:stretch>
        </p:blipFill>
        <p:spPr>
          <a:xfrm>
            <a:off x="5732393" y="2452193"/>
            <a:ext cx="5756413" cy="3904157"/>
          </a:xfrm>
          <a:prstGeom prst="rect">
            <a:avLst/>
          </a:prstGeom>
        </p:spPr>
      </p:pic>
    </p:spTree>
    <p:extLst>
      <p:ext uri="{BB962C8B-B14F-4D97-AF65-F5344CB8AC3E}">
        <p14:creationId xmlns:p14="http://schemas.microsoft.com/office/powerpoint/2010/main" val="1045146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C41A269-D639-4DA1-9ED4-C3A8FC4FF8F6}"/>
              </a:ext>
            </a:extLst>
          </p:cNvPr>
          <p:cNvSpPr>
            <a:spLocks noGrp="1"/>
          </p:cNvSpPr>
          <p:nvPr>
            <p:ph idx="1"/>
          </p:nvPr>
        </p:nvSpPr>
        <p:spPr/>
        <p:txBody>
          <a:bodyPr>
            <a:normAutofit/>
          </a:bodyPr>
          <a:lstStyle/>
          <a:p>
            <a:r>
              <a:rPr lang="en-US" altLang="zh-TW" sz="2000" dirty="0"/>
              <a:t>4 algorithms</a:t>
            </a:r>
          </a:p>
          <a:p>
            <a:pPr lvl="1"/>
            <a:r>
              <a:rPr lang="en-US" altLang="zh-TW" sz="1800" dirty="0" err="1"/>
              <a:t>KeyGen</a:t>
            </a:r>
            <a:r>
              <a:rPr lang="en-US" altLang="zh-TW" sz="1800" dirty="0"/>
              <a:t>(</a:t>
            </a:r>
            <a:r>
              <a:rPr lang="el-GR" altLang="zh-TW" sz="1800" dirty="0"/>
              <a:t>λ) &gt; </a:t>
            </a:r>
            <a:r>
              <a:rPr lang="en-US" altLang="zh-TW" sz="1800" dirty="0"/>
              <a:t>key pair (</a:t>
            </a:r>
            <a:r>
              <a:rPr lang="en-US" altLang="zh-TW" sz="1800" dirty="0" err="1"/>
              <a:t>pk,sk</a:t>
            </a:r>
            <a:r>
              <a:rPr lang="en-US" altLang="zh-TW" sz="1800" dirty="0"/>
              <a:t>)</a:t>
            </a:r>
          </a:p>
          <a:p>
            <a:pPr lvl="1"/>
            <a:r>
              <a:rPr lang="en-US" altLang="zh-TW" sz="1800" dirty="0"/>
              <a:t>Enc(</a:t>
            </a:r>
            <a:r>
              <a:rPr lang="en-US" altLang="zh-TW" sz="1800" dirty="0" err="1"/>
              <a:t>pk,m</a:t>
            </a:r>
            <a:r>
              <a:rPr lang="en-US" altLang="zh-TW" sz="1800" dirty="0"/>
              <a:t>) &gt; ciphertext message c (plaintext message m)</a:t>
            </a:r>
          </a:p>
          <a:p>
            <a:pPr lvl="1"/>
            <a:r>
              <a:rPr lang="en-US" altLang="zh-TW" sz="1800" dirty="0"/>
              <a:t>Eval(</a:t>
            </a:r>
            <a:r>
              <a:rPr lang="en-US" altLang="zh-TW" sz="1800" dirty="0" err="1"/>
              <a:t>c,f</a:t>
            </a:r>
            <a:r>
              <a:rPr lang="en-US" altLang="zh-TW" sz="1800" dirty="0"/>
              <a:t>) &gt; ciphertext message c’ (function f)</a:t>
            </a:r>
          </a:p>
          <a:p>
            <a:pPr lvl="1"/>
            <a:r>
              <a:rPr lang="en-US" altLang="zh-TW" sz="1800" dirty="0"/>
              <a:t>Dec(</a:t>
            </a:r>
            <a:r>
              <a:rPr lang="en-US" altLang="zh-TW" sz="1800" dirty="0" err="1"/>
              <a:t>sk,c</a:t>
            </a:r>
            <a:r>
              <a:rPr lang="en-US" altLang="zh-TW" sz="1800" dirty="0"/>
              <a:t>’) &gt; plaintext message m’</a:t>
            </a:r>
          </a:p>
          <a:p>
            <a:r>
              <a:rPr lang="en-US" altLang="zh-TW" sz="2000" dirty="0" err="1"/>
              <a:t>Cheon</a:t>
            </a:r>
            <a:r>
              <a:rPr lang="en-US" altLang="zh-TW" sz="2000" dirty="0"/>
              <a:t>-Kim-Kim-Song (CKKS) scheme[2]</a:t>
            </a:r>
          </a:p>
        </p:txBody>
      </p:sp>
      <p:sp>
        <p:nvSpPr>
          <p:cNvPr id="4" name="投影片編號版面配置區 3">
            <a:extLst>
              <a:ext uri="{FF2B5EF4-FFF2-40B4-BE49-F238E27FC236}">
                <a16:creationId xmlns:a16="http://schemas.microsoft.com/office/drawing/2014/main" id="{A7CF6CAB-FA9B-46D4-8E5B-58683D6390D9}"/>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
        <p:nvSpPr>
          <p:cNvPr id="5" name="標題 1">
            <a:extLst>
              <a:ext uri="{FF2B5EF4-FFF2-40B4-BE49-F238E27FC236}">
                <a16:creationId xmlns:a16="http://schemas.microsoft.com/office/drawing/2014/main" id="{4E235F2E-2465-4EE1-A92B-750F64BF3193}"/>
              </a:ext>
            </a:extLst>
          </p:cNvPr>
          <p:cNvSpPr>
            <a:spLocks noGrp="1"/>
          </p:cNvSpPr>
          <p:nvPr>
            <p:ph type="title"/>
          </p:nvPr>
        </p:nvSpPr>
        <p:spPr>
          <a:xfrm>
            <a:off x="838200" y="365125"/>
            <a:ext cx="11353800" cy="1325563"/>
          </a:xfrm>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Homomorphic Encryption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文字方塊 1">
            <a:extLst>
              <a:ext uri="{FF2B5EF4-FFF2-40B4-BE49-F238E27FC236}">
                <a16:creationId xmlns:a16="http://schemas.microsoft.com/office/drawing/2014/main" id="{8299B475-003A-4C30-8659-B46C792680D2}"/>
              </a:ext>
            </a:extLst>
          </p:cNvPr>
          <p:cNvSpPr txBox="1"/>
          <p:nvPr/>
        </p:nvSpPr>
        <p:spPr>
          <a:xfrm>
            <a:off x="838200" y="6176963"/>
            <a:ext cx="6459845"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[2]https://blog.csdn.net/weixin_43466027/article/details/118792866</a:t>
            </a:r>
            <a:endParaRPr lang="zh-TW" altLang="en-US"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761E3892-5D01-45C8-90D5-A63D315C9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045" y="1790138"/>
            <a:ext cx="4058969" cy="3882492"/>
          </a:xfrm>
          <a:prstGeom prst="rect">
            <a:avLst/>
          </a:prstGeom>
        </p:spPr>
      </p:pic>
    </p:spTree>
    <p:extLst>
      <p:ext uri="{BB962C8B-B14F-4D97-AF65-F5344CB8AC3E}">
        <p14:creationId xmlns:p14="http://schemas.microsoft.com/office/powerpoint/2010/main" val="14906169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C41A269-D639-4DA1-9ED4-C3A8FC4FF8F6}"/>
              </a:ext>
            </a:extLst>
          </p:cNvPr>
          <p:cNvSpPr>
            <a:spLocks noGrp="1"/>
          </p:cNvSpPr>
          <p:nvPr>
            <p:ph idx="1"/>
          </p:nvPr>
        </p:nvSpPr>
        <p:spPr/>
        <p:txBody>
          <a:bodyPr>
            <a:normAutofit fontScale="92500" lnSpcReduction="20000"/>
          </a:bodyPr>
          <a:lstStyle/>
          <a:p>
            <a:r>
              <a:rPr lang="en-US" altLang="zh-TW" dirty="0"/>
              <a:t>Encrypt local models during aggregation &amp; Perform model aggregation over ciphertexts</a:t>
            </a:r>
          </a:p>
          <a:p>
            <a:r>
              <a:rPr lang="en-US" altLang="zh-TW" dirty="0"/>
              <a:t>Problem:</a:t>
            </a:r>
          </a:p>
          <a:p>
            <a:pPr lvl="1"/>
            <a:r>
              <a:rPr lang="en-US" altLang="zh-TW" dirty="0"/>
              <a:t>Complex Cryptographic Foundation</a:t>
            </a:r>
          </a:p>
          <a:p>
            <a:pPr lvl="1"/>
            <a:r>
              <a:rPr lang="en-US" altLang="zh-TW" dirty="0"/>
              <a:t>Bottleneck due to overhead</a:t>
            </a:r>
          </a:p>
          <a:p>
            <a:pPr lvl="1"/>
            <a:r>
              <a:rPr lang="en-US" altLang="zh-TW" dirty="0"/>
              <a:t>(</a:t>
            </a:r>
            <a:r>
              <a:rPr lang="en-US" altLang="zh-TW" b="1" dirty="0">
                <a:solidFill>
                  <a:srgbClr val="FF0000"/>
                </a:solidFill>
              </a:rPr>
              <a:t>~15x</a:t>
            </a:r>
            <a:r>
              <a:rPr lang="en-US" altLang="zh-TW" dirty="0"/>
              <a:t> increase in both computation and communication)</a:t>
            </a:r>
          </a:p>
          <a:p>
            <a:r>
              <a:rPr lang="en-US" altLang="zh-TW" dirty="0"/>
              <a:t>Solution: HE-based privacy preserving FL system with a universal optimization scheme</a:t>
            </a:r>
          </a:p>
        </p:txBody>
      </p:sp>
      <p:sp>
        <p:nvSpPr>
          <p:cNvPr id="4" name="投影片編號版面配置區 3">
            <a:extLst>
              <a:ext uri="{FF2B5EF4-FFF2-40B4-BE49-F238E27FC236}">
                <a16:creationId xmlns:a16="http://schemas.microsoft.com/office/drawing/2014/main" id="{A7CF6CAB-FA9B-46D4-8E5B-58683D6390D9}"/>
              </a:ext>
            </a:extLst>
          </p:cNvPr>
          <p:cNvSpPr>
            <a:spLocks noGrp="1"/>
          </p:cNvSpPr>
          <p:nvPr>
            <p:ph type="sldNum" sz="quarter" idx="12"/>
          </p:nvPr>
        </p:nvSpPr>
        <p:spPr/>
        <p:txBody>
          <a:bodyPr/>
          <a:lstStyle/>
          <a:p>
            <a:fld id="{D2B5BE26-702C-4921-81E7-8AF275EDA2CC}" type="slidenum">
              <a:rPr lang="zh-TW" altLang="en-US" smtClean="0"/>
              <a:pPr/>
              <a:t>6</a:t>
            </a:fld>
            <a:endParaRPr lang="zh-TW" altLang="en-US"/>
          </a:p>
        </p:txBody>
      </p:sp>
      <p:sp>
        <p:nvSpPr>
          <p:cNvPr id="9" name="標題 1">
            <a:extLst>
              <a:ext uri="{FF2B5EF4-FFF2-40B4-BE49-F238E27FC236}">
                <a16:creationId xmlns:a16="http://schemas.microsoft.com/office/drawing/2014/main" id="{EAACD8B0-9D11-4D09-8A60-9F7E9C4A70EB}"/>
              </a:ext>
            </a:extLst>
          </p:cNvPr>
          <p:cNvSpPr>
            <a:spLocks noGrp="1"/>
          </p:cNvSpPr>
          <p:nvPr>
            <p:ph type="title"/>
          </p:nvPr>
        </p:nvSpPr>
        <p:spPr>
          <a:xfrm>
            <a:off x="838200" y="365125"/>
            <a:ext cx="11353800" cy="1325563"/>
          </a:xfrm>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Homomorphic Encryption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195454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內容版面配置區 2">
            <a:extLst>
              <a:ext uri="{FF2B5EF4-FFF2-40B4-BE49-F238E27FC236}">
                <a16:creationId xmlns:a16="http://schemas.microsoft.com/office/drawing/2014/main" id="{DFEF2641-FD8C-4AAE-B80C-104CEC27B4A4}"/>
              </a:ext>
            </a:extLst>
          </p:cNvPr>
          <p:cNvSpPr>
            <a:spLocks noGrp="1"/>
          </p:cNvSpPr>
          <p:nvPr>
            <p:ph idx="1"/>
          </p:nvPr>
        </p:nvSpPr>
        <p:spPr>
          <a:xfrm>
            <a:off x="838200" y="1690689"/>
            <a:ext cx="4839929" cy="4557712"/>
          </a:xfrm>
        </p:spPr>
        <p:txBody>
          <a:bodyPr>
            <a:normAutofit/>
          </a:bodyPr>
          <a:lstStyle/>
          <a:p>
            <a:r>
              <a:rPr lang="en-US" sz="2000" dirty="0"/>
              <a:t>HE can be optimized in 2 steps</a:t>
            </a:r>
          </a:p>
          <a:p>
            <a:pPr lvl="1"/>
            <a:r>
              <a:rPr lang="en-US" sz="1800" dirty="0"/>
              <a:t>Parameter Efficiency</a:t>
            </a:r>
          </a:p>
          <a:p>
            <a:pPr lvl="2"/>
            <a:r>
              <a:rPr lang="en-US" sz="1800" dirty="0"/>
              <a:t>Reduce the model sizes from an ML perspective</a:t>
            </a:r>
          </a:p>
          <a:p>
            <a:pPr lvl="1"/>
            <a:r>
              <a:rPr lang="en-US" sz="1800" dirty="0"/>
              <a:t>Parameter Selection </a:t>
            </a:r>
          </a:p>
          <a:p>
            <a:pPr lvl="2"/>
            <a:r>
              <a:rPr lang="en-US" sz="1800" dirty="0"/>
              <a:t>Selectively choose a certain portion of the model as inputs for HE functions while the rest of the model undergoes a plaintext aggregation at a certain privacy level.</a:t>
            </a:r>
          </a:p>
        </p:txBody>
      </p:sp>
      <p:sp>
        <p:nvSpPr>
          <p:cNvPr id="11" name="標題 1">
            <a:extLst>
              <a:ext uri="{FF2B5EF4-FFF2-40B4-BE49-F238E27FC236}">
                <a16:creationId xmlns:a16="http://schemas.microsoft.com/office/drawing/2014/main" id="{85194680-BF71-49C3-BDBE-38468849869B}"/>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Optimization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a:extLst>
              <a:ext uri="{FF2B5EF4-FFF2-40B4-BE49-F238E27FC236}">
                <a16:creationId xmlns:a16="http://schemas.microsoft.com/office/drawing/2014/main" id="{0EF05B0A-6F2A-4D87-B044-E600738FEAB5}"/>
              </a:ext>
            </a:extLst>
          </p:cNvPr>
          <p:cNvPicPr>
            <a:picLocks noChangeAspect="1"/>
          </p:cNvPicPr>
          <p:nvPr/>
        </p:nvPicPr>
        <p:blipFill>
          <a:blip r:embed="rId3"/>
          <a:stretch>
            <a:fillRect/>
          </a:stretch>
        </p:blipFill>
        <p:spPr>
          <a:xfrm>
            <a:off x="5678129" y="2372644"/>
            <a:ext cx="6054640" cy="3193801"/>
          </a:xfrm>
          <a:prstGeom prst="rect">
            <a:avLst/>
          </a:prstGeom>
        </p:spPr>
      </p:pic>
      <p:sp>
        <p:nvSpPr>
          <p:cNvPr id="2" name="文字方塊 1">
            <a:extLst>
              <a:ext uri="{FF2B5EF4-FFF2-40B4-BE49-F238E27FC236}">
                <a16:creationId xmlns:a16="http://schemas.microsoft.com/office/drawing/2014/main" id="{AA91EE6E-041D-43DA-BD13-E8A1680EEA28}"/>
              </a:ext>
            </a:extLst>
          </p:cNvPr>
          <p:cNvSpPr txBox="1"/>
          <p:nvPr/>
        </p:nvSpPr>
        <p:spPr>
          <a:xfrm>
            <a:off x="3721100" y="5982811"/>
            <a:ext cx="7632700" cy="738664"/>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3522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標題 1">
            <a:extLst>
              <a:ext uri="{FF2B5EF4-FFF2-40B4-BE49-F238E27FC236}">
                <a16:creationId xmlns:a16="http://schemas.microsoft.com/office/drawing/2014/main" id="{85194680-BF71-49C3-BDBE-38468849869B}"/>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Parameter Selection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a:extLst>
              <a:ext uri="{FF2B5EF4-FFF2-40B4-BE49-F238E27FC236}">
                <a16:creationId xmlns:a16="http://schemas.microsoft.com/office/drawing/2014/main" id="{559615A4-624B-41CC-9072-AA9F7D4652E7}"/>
              </a:ext>
            </a:extLst>
          </p:cNvPr>
          <p:cNvPicPr>
            <a:picLocks noChangeAspect="1"/>
          </p:cNvPicPr>
          <p:nvPr/>
        </p:nvPicPr>
        <p:blipFill>
          <a:blip r:embed="rId3"/>
          <a:stretch>
            <a:fillRect/>
          </a:stretch>
        </p:blipFill>
        <p:spPr>
          <a:xfrm>
            <a:off x="838200" y="1690688"/>
            <a:ext cx="10515600" cy="3999548"/>
          </a:xfrm>
          <a:prstGeom prst="rect">
            <a:avLst/>
          </a:prstGeom>
        </p:spPr>
      </p:pic>
      <p:sp>
        <p:nvSpPr>
          <p:cNvPr id="6" name="文字方塊 5">
            <a:extLst>
              <a:ext uri="{FF2B5EF4-FFF2-40B4-BE49-F238E27FC236}">
                <a16:creationId xmlns:a16="http://schemas.microsoft.com/office/drawing/2014/main" id="{4F563C38-0AB1-4C06-BB82-3677309F5D42}"/>
              </a:ext>
            </a:extLst>
          </p:cNvPr>
          <p:cNvSpPr txBox="1"/>
          <p:nvPr/>
        </p:nvSpPr>
        <p:spPr>
          <a:xfrm>
            <a:off x="839788" y="5982811"/>
            <a:ext cx="10514012" cy="523220"/>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7609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CEB39-68E5-4A2D-BC23-E6629E3A3528}"/>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t>Problem Statement &amp; Solution Candidate</a:t>
            </a:r>
            <a:endParaRPr lang="zh-TW" altLang="en-US" dirty="0"/>
          </a:p>
        </p:txBody>
      </p:sp>
      <p:sp>
        <p:nvSpPr>
          <p:cNvPr id="3" name="內容版面配置區 2">
            <a:extLst>
              <a:ext uri="{FF2B5EF4-FFF2-40B4-BE49-F238E27FC236}">
                <a16:creationId xmlns:a16="http://schemas.microsoft.com/office/drawing/2014/main" id="{4E339C13-356B-4651-9E5D-D7A5C7253EFE}"/>
              </a:ext>
            </a:extLst>
          </p:cNvPr>
          <p:cNvSpPr>
            <a:spLocks noGrp="1"/>
          </p:cNvSpPr>
          <p:nvPr>
            <p:ph idx="1"/>
          </p:nvPr>
        </p:nvSpPr>
        <p:spPr>
          <a:xfrm>
            <a:off x="838200" y="1690688"/>
            <a:ext cx="10515600" cy="5030787"/>
          </a:xfrm>
        </p:spPr>
        <p:txBody>
          <a:bodyPr>
            <a:noAutofit/>
          </a:bodyPr>
          <a:lstStyle/>
          <a:p>
            <a:r>
              <a:rPr lang="en-US" altLang="zh-TW" sz="2400" dirty="0"/>
              <a:t>Problem:</a:t>
            </a:r>
          </a:p>
          <a:p>
            <a:pPr lvl="1"/>
            <a:r>
              <a:rPr lang="en-US" altLang="zh-TW" sz="2200" dirty="0"/>
              <a:t>Using Same Key Pair to ensure the correctness of federated learning</a:t>
            </a:r>
          </a:p>
          <a:p>
            <a:r>
              <a:rPr lang="en-US" altLang="zh-TW" sz="2400" dirty="0"/>
              <a:t>May cause…</a:t>
            </a:r>
          </a:p>
          <a:p>
            <a:pPr lvl="1"/>
            <a:r>
              <a:rPr lang="en-US" altLang="zh-TW" sz="2200" dirty="0"/>
              <a:t>Key leaks </a:t>
            </a:r>
            <a:r>
              <a:rPr lang="en-US" altLang="zh-TW" sz="2200" dirty="0">
                <a:sym typeface="Wingdings" panose="05000000000000000000" pitchFamily="2" charset="2"/>
              </a:rPr>
              <a:t> Compromised whole system  CIA is gone</a:t>
            </a:r>
          </a:p>
          <a:p>
            <a:r>
              <a:rPr lang="en-US" altLang="zh-TW" sz="2400" dirty="0">
                <a:sym typeface="Wingdings" panose="05000000000000000000" pitchFamily="2" charset="2"/>
              </a:rPr>
              <a:t>Solution Candidate:</a:t>
            </a:r>
          </a:p>
          <a:p>
            <a:pPr lvl="1"/>
            <a:r>
              <a:rPr lang="en-US" altLang="zh-TW" sz="2200" dirty="0"/>
              <a:t>Threshold HE</a:t>
            </a:r>
          </a:p>
          <a:p>
            <a:pPr lvl="1"/>
            <a:r>
              <a:rPr lang="en-US" altLang="zh-TW" sz="2200" dirty="0"/>
              <a:t>Proxy re-encryption</a:t>
            </a:r>
          </a:p>
          <a:p>
            <a:pPr lvl="1"/>
            <a:r>
              <a:rPr lang="en-US" altLang="zh-TW" sz="2200" dirty="0"/>
              <a:t>Multi-party HE</a:t>
            </a:r>
          </a:p>
        </p:txBody>
      </p:sp>
      <p:sp>
        <p:nvSpPr>
          <p:cNvPr id="4" name="投影片編號版面配置區 3">
            <a:extLst>
              <a:ext uri="{FF2B5EF4-FFF2-40B4-BE49-F238E27FC236}">
                <a16:creationId xmlns:a16="http://schemas.microsoft.com/office/drawing/2014/main" id="{557E3CC8-06E4-4947-8D13-12B39E54739E}"/>
              </a:ext>
            </a:extLst>
          </p:cNvPr>
          <p:cNvSpPr>
            <a:spLocks noGrp="1"/>
          </p:cNvSpPr>
          <p:nvPr>
            <p:ph type="sldNum" sz="quarter" idx="12"/>
          </p:nvPr>
        </p:nvSpPr>
        <p:spPr/>
        <p:txBody>
          <a:bodyPr/>
          <a:lstStyle/>
          <a:p>
            <a:fld id="{D2B5BE26-702C-4921-81E7-8AF275EDA2CC}" type="slidenum">
              <a:rPr lang="zh-TW" altLang="en-US" smtClean="0"/>
              <a:pPr/>
              <a:t>9</a:t>
            </a:fld>
            <a:endParaRPr lang="zh-TW" altLang="en-US"/>
          </a:p>
        </p:txBody>
      </p:sp>
      <p:sp>
        <p:nvSpPr>
          <p:cNvPr id="5" name="文字方塊 4">
            <a:extLst>
              <a:ext uri="{FF2B5EF4-FFF2-40B4-BE49-F238E27FC236}">
                <a16:creationId xmlns:a16="http://schemas.microsoft.com/office/drawing/2014/main" id="{E690A11D-FF6B-42C6-AF2D-22CD03FD10E4}"/>
              </a:ext>
            </a:extLst>
          </p:cNvPr>
          <p:cNvSpPr txBox="1"/>
          <p:nvPr/>
        </p:nvSpPr>
        <p:spPr>
          <a:xfrm>
            <a:off x="5346700" y="5754211"/>
            <a:ext cx="6527800" cy="738664"/>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5419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7735</TotalTime>
  <Words>2717</Words>
  <Application>Microsoft Office PowerPoint</Application>
  <PresentationFormat>寬螢幕</PresentationFormat>
  <Paragraphs>378</Paragraphs>
  <Slides>32</Slides>
  <Notes>16</Notes>
  <HiddenSlides>1</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32</vt:i4>
      </vt:variant>
    </vt:vector>
  </HeadingPairs>
  <TitlesOfParts>
    <vt:vector size="46" baseType="lpstr">
      <vt:lpstr>-apple-system</vt:lpstr>
      <vt:lpstr>CMR10</vt:lpstr>
      <vt:lpstr>LinLibertineT</vt:lpstr>
      <vt:lpstr>TimesLTStd-Italic</vt:lpstr>
      <vt:lpstr>微軟正黑體</vt:lpstr>
      <vt:lpstr>新細明體</vt:lpstr>
      <vt:lpstr>標楷體</vt:lpstr>
      <vt:lpstr>Arial</vt:lpstr>
      <vt:lpstr>Calibri</vt:lpstr>
      <vt:lpstr>Cambria Math</vt:lpstr>
      <vt:lpstr>Segoe UI</vt:lpstr>
      <vt:lpstr>Times New Roman</vt:lpstr>
      <vt:lpstr>Wingdings</vt:lpstr>
      <vt:lpstr>Office 佈景主題</vt:lpstr>
      <vt:lpstr>A Comprehensive Scheme for Homomorphic-Encryption-Based Federated Learning System</vt:lpstr>
      <vt:lpstr>Outline</vt:lpstr>
      <vt:lpstr>Background &amp; Motivation – Federated Learning</vt:lpstr>
      <vt:lpstr>Background &amp; Motivation – Federated Learning</vt:lpstr>
      <vt:lpstr>Background &amp; Motivation – Homomorphic Encryption</vt:lpstr>
      <vt:lpstr>Background &amp; Motivation – Homomorphic Encryption</vt:lpstr>
      <vt:lpstr>[1] Proposed Methods – Optimization</vt:lpstr>
      <vt:lpstr>[1] Proposed Methods – Parameter Selection</vt:lpstr>
      <vt:lpstr>[1] Problem Statement &amp; Solution Candidate</vt:lpstr>
      <vt:lpstr>Candidate 1 – Threshold HE</vt:lpstr>
      <vt:lpstr>Candidate 1 – Threshold HE</vt:lpstr>
      <vt:lpstr>Candidate 2 – Proxy Re-Encryption</vt:lpstr>
      <vt:lpstr>Candidate 2 – Proxy Re-Encryption</vt:lpstr>
      <vt:lpstr>Candidate 2 – Proxy Re-Encryption</vt:lpstr>
      <vt:lpstr>PowerPoint 簡報</vt:lpstr>
      <vt:lpstr>Candidate 2 – Identity-Based</vt:lpstr>
      <vt:lpstr>Candidate 2 – Identity-Based</vt:lpstr>
      <vt:lpstr>Proposed Method – Multi-party HE</vt:lpstr>
      <vt:lpstr>PowerPoint 簡報</vt:lpstr>
      <vt:lpstr>Proposed Method – Multi-party HE</vt:lpstr>
      <vt:lpstr>Proposed Method – Multi-party HE</vt:lpstr>
      <vt:lpstr>Proposed Method – Multi-party HE</vt:lpstr>
      <vt:lpstr>Conclusion – Proposed Method</vt:lpstr>
      <vt:lpstr>Poisoning Attack</vt:lpstr>
      <vt:lpstr>Poisoning Attack</vt:lpstr>
      <vt:lpstr>Poisoning Attack</vt:lpstr>
      <vt:lpstr>Aggregated Workflow</vt:lpstr>
      <vt:lpstr>Aggregated Workflow</vt:lpstr>
      <vt:lpstr>Aggregated Workflow</vt:lpstr>
      <vt:lpstr>Aggregated Workflow</vt:lpstr>
      <vt:lpstr>Aggregated Workflow</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user</cp:lastModifiedBy>
  <cp:revision>244</cp:revision>
  <dcterms:created xsi:type="dcterms:W3CDTF">2019-11-20T05:36:16Z</dcterms:created>
  <dcterms:modified xsi:type="dcterms:W3CDTF">2023-06-11T11:32:16Z</dcterms:modified>
</cp:coreProperties>
</file>