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20" Type="http://schemas.openxmlformats.org/officeDocument/2006/relationships/slide" Target="slides/slide15.xml"/><Relationship Id="rId42" Type="http://schemas.openxmlformats.org/officeDocument/2006/relationships/font" Target="fonts/Lato-regular.fntdata"/><Relationship Id="rId41" Type="http://schemas.openxmlformats.org/officeDocument/2006/relationships/font" Target="fonts/Raleway-boldItalic.fntdata"/><Relationship Id="rId22" Type="http://schemas.openxmlformats.org/officeDocument/2006/relationships/slide" Target="slides/slide17.xml"/><Relationship Id="rId44" Type="http://schemas.openxmlformats.org/officeDocument/2006/relationships/font" Target="fonts/Lato-italic.fntdata"/><Relationship Id="rId21" Type="http://schemas.openxmlformats.org/officeDocument/2006/relationships/slide" Target="slides/slide16.xml"/><Relationship Id="rId43" Type="http://schemas.openxmlformats.org/officeDocument/2006/relationships/font" Target="fonts/La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bold.fntdata"/><Relationship Id="rId16" Type="http://schemas.openxmlformats.org/officeDocument/2006/relationships/slide" Target="slides/slide11.xml"/><Relationship Id="rId38" Type="http://schemas.openxmlformats.org/officeDocument/2006/relationships/font" Target="fonts/Raleway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KEh8LXP91iCQJfEmDwONTfgSOjKVhYrQ8pe8L2zLYg4/edit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edd424a4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edd424a4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edd424a4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edd424a4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edd424a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edd424a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dd110fc8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dd110fc8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e5975b6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e5975b6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dd97ddd1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dd97ddd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dd110fc8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dd110fc8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dd110fc8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dd110fc8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賴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dd110fc8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dd110fc8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賴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edd424a4b_1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edd424a4b_1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賴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edd424a4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edd424a4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dd110fc8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dd110fc8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賴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dd110fc8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dd110fc8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蔡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dd110fc8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dd110fc8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dd110fc8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7dd110fc8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edd424a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7edd424a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dd110fc8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dd110fc8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dd110fc8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7dd110fc8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dd110fc8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7dd110fc8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dd110fc8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dd110fc8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dirbuster sqlmap subbrute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dd110fc8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7dd110fc8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ef96cf3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ef96cf3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edd424a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7edd424a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7edd424a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7edd424a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7edd424a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7edd424a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bd1f824f9e33a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cbd1f824f9e33a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dd110fc8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dd110fc8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ea8f602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ea8f602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dd110fc8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dd110fc8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https://docs.google.com/document/d/1KEh8LXP91iCQJfEmDwONTfgSOjKVhYrQ8pe8L2zLYg4/edit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dd110fc8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dd110fc8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dd110fc8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dd110fc8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alsn.tw/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tldr.inbrowser.app/pages/common/objdump" TargetMode="External"/><Relationship Id="rId4" Type="http://schemas.openxmlformats.org/officeDocument/2006/relationships/hyperlink" Target="https://rada.re/n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hex-rays.com/ida-free/#download" TargetMode="External"/><Relationship Id="rId4" Type="http://schemas.openxmlformats.org/officeDocument/2006/relationships/hyperlink" Target="https://ghidra-sre.org/" TargetMode="External"/><Relationship Id="rId5" Type="http://schemas.openxmlformats.org/officeDocument/2006/relationships/hyperlink" Target="https://cutter.re/" TargetMode="External"/><Relationship Id="rId6" Type="http://schemas.openxmlformats.org/officeDocument/2006/relationships/hyperlink" Target="https://dogbolt.org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x64dbg.com/" TargetMode="External"/><Relationship Id="rId4" Type="http://schemas.openxmlformats.org/officeDocument/2006/relationships/hyperlink" Target="https://www.cheatengine.org/" TargetMode="External"/><Relationship Id="rId5" Type="http://schemas.openxmlformats.org/officeDocument/2006/relationships/hyperlink" Target="https://learn.microsoft.com/en-us/windows-hardware/drivers/debugger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longld/peda" TargetMode="External"/><Relationship Id="rId4" Type="http://schemas.openxmlformats.org/officeDocument/2006/relationships/hyperlink" Target="https://github.com/scwuaptx/Pwngdb" TargetMode="External"/><Relationship Id="rId5" Type="http://schemas.openxmlformats.org/officeDocument/2006/relationships/hyperlink" Target="https://github.com/pwndbg/pwndbg" TargetMode="External"/><Relationship Id="rId6" Type="http://schemas.openxmlformats.org/officeDocument/2006/relationships/hyperlink" Target="https://github.com/hugsy/gef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du-ctf.csie.org/problems/6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du-ctf.csie.org/problems/6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tldr.inbrowser.app/pages/common/curl" TargetMode="External"/><Relationship Id="rId4" Type="http://schemas.openxmlformats.org/officeDocument/2006/relationships/hyperlink" Target="https://www.postman.com/" TargetMode="External"/><Relationship Id="rId5" Type="http://schemas.openxmlformats.org/officeDocument/2006/relationships/hyperlink" Target="https://requests.readthedocs.io/en/latest/" TargetMode="External"/><Relationship Id="rId6" Type="http://schemas.openxmlformats.org/officeDocument/2006/relationships/hyperlink" Target="https://docs.aiohttp.org/en/stable/" TargetMode="External"/><Relationship Id="rId7" Type="http://schemas.openxmlformats.org/officeDocument/2006/relationships/hyperlink" Target="https://developer.mozilla.org/en-US/docs/Web/API/Fetch_API/Using_Fetch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wireshark.org/" TargetMode="External"/><Relationship Id="rId4" Type="http://schemas.openxmlformats.org/officeDocument/2006/relationships/hyperlink" Target="https://portswigger.net/bur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ngrok.com/" TargetMode="External"/><Relationship Id="rId4" Type="http://schemas.openxmlformats.org/officeDocument/2006/relationships/hyperlink" Target="https://webhook.site/" TargetMode="External"/><Relationship Id="rId5" Type="http://schemas.openxmlformats.org/officeDocument/2006/relationships/hyperlink" Target="https://requestcatcher.com/" TargetMode="External"/><Relationship Id="rId6" Type="http://schemas.openxmlformats.org/officeDocument/2006/relationships/hyperlink" Target="https://typedwebhook.tools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wappalyzer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zardus/ctf-tool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ktpss95112" TargetMode="External"/><Relationship Id="rId4" Type="http://schemas.openxmlformats.org/officeDocument/2006/relationships/hyperlink" Target="https://nslab.csie.ntu.edu.tw/" TargetMode="External"/><Relationship Id="rId5" Type="http://schemas.openxmlformats.org/officeDocument/2006/relationships/hyperlink" Target="https://balsn.tw/" TargetMode="External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alsn.tw/" TargetMode="External"/><Relationship Id="rId4" Type="http://schemas.openxmlformats.org/officeDocument/2006/relationships/hyperlink" Target="https://nslab.csie.ntu.edu.tw/" TargetMode="External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Tools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NTU week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chiffoncake &amp; alxlai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$ groups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Balsn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CTF team from NSLab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8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https://balsn.tw/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3573" y="2092875"/>
            <a:ext cx="1923061" cy="19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Balsn CTF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Oct. </a:t>
            </a:r>
            <a:r>
              <a:rPr lang="zh-TW"/>
              <a:t>07 10:00 UTC+8 — Oct. 09 10:00 UTC+8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Top Team qualify HITCON CTF Final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Cryptography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4340" lvl="0" marL="457200" rtl="0" algn="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TW"/>
              <a:t>crypto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Programming Language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Python / C++(?) / … Whatever you want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Sage 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Sage !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GF (G</a:t>
            </a:r>
            <a:r>
              <a:rPr lang="zh-TW"/>
              <a:t>alois Field</a:t>
            </a:r>
            <a:r>
              <a:rPr lang="zh-TW"/>
              <a:t>)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S</a:t>
            </a:r>
            <a:r>
              <a:rPr lang="zh-TW"/>
              <a:t>ystem of  Equations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Polynomial Ring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Factorize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Discrete Log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Elliptic Curve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LLL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…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Useful Tools/Packages / Website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pycryptodome (AES, RSA, isPrime…..)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factordb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Z3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hashcat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cocalc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Binary Analysis / Exploitation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4340" lvl="0" marL="457200" rtl="0" algn="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TW"/>
              <a:t>pwn &amp; reverse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Reverse Engineering - Disassemblers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objdump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radare2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Reverse Engineering - Decompilers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IDA Pro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IDA Freeware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/>
              <a:t>Powerful!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Ghidra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u="sng">
                <a:solidFill>
                  <a:schemeClr val="hlink"/>
                </a:solidFill>
                <a:hlinkClick r:id="rId5"/>
              </a:rPr>
              <a:t>Cutter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u="sng">
                <a:solidFill>
                  <a:schemeClr val="hlink"/>
                </a:solidFill>
                <a:hlinkClick r:id="rId6"/>
              </a:rPr>
              <a:t>Decompiler Explorer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Reverse Engineering - Others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readelf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checksec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Course Announcement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Etiquette to ensure timely response &amp; effective communication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825" y="2439150"/>
            <a:ext cx="5455375" cy="15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825" y="4086725"/>
            <a:ext cx="5398173" cy="9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729450" y="2901625"/>
            <a:ext cx="192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Lato"/>
                <a:ea typeface="Lato"/>
                <a:cs typeface="Lato"/>
                <a:sym typeface="Lato"/>
              </a:rPr>
              <a:t>Direct Communication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729450" y="4216825"/>
            <a:ext cx="213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Lato"/>
                <a:ea typeface="Lato"/>
                <a:cs typeface="Lato"/>
                <a:sym typeface="Lato"/>
              </a:rPr>
              <a:t>Broadcast Communication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Debuggers - Windows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x32dbg / x64dbg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CheatEngine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u="sng">
                <a:solidFill>
                  <a:schemeClr val="hlink"/>
                </a:solidFill>
                <a:hlinkClick r:id="rId5"/>
              </a:rPr>
              <a:t>Windbg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Debuggers - *nix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nsolas"/>
              <a:buChar char="●"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gdb -tui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○"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gcc -g -O0 main.c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nsolas"/>
              <a:buChar char="●"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gdb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○"/>
            </a:pPr>
            <a:r>
              <a:rPr lang="zh-TW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peda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zh-TW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pwngdb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○"/>
            </a:pPr>
            <a:r>
              <a:rPr lang="zh-TW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pwndbg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○"/>
            </a:pPr>
            <a:r>
              <a:rPr lang="zh-TW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gef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○"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○"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and you need to change ~/.gdbinit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15" name="Google Shape;215;p33"/>
          <p:cNvGrpSpPr/>
          <p:nvPr/>
        </p:nvGrpSpPr>
        <p:grpSpPr>
          <a:xfrm>
            <a:off x="5176575" y="1853850"/>
            <a:ext cx="4040700" cy="2885700"/>
            <a:chOff x="5176575" y="1853850"/>
            <a:chExt cx="4040700" cy="2885700"/>
          </a:xfrm>
        </p:grpSpPr>
        <p:sp>
          <p:nvSpPr>
            <p:cNvPr id="216" name="Google Shape;216;p33"/>
            <p:cNvSpPr txBox="1"/>
            <p:nvPr/>
          </p:nvSpPr>
          <p:spPr>
            <a:xfrm>
              <a:off x="5176575" y="1853850"/>
              <a:ext cx="1791000" cy="28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cheat sheet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r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r &lt; in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b main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b 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b *0x860040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i b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ni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si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fin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bt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7" name="Google Shape;217;p33"/>
            <p:cNvSpPr txBox="1"/>
            <p:nvPr/>
          </p:nvSpPr>
          <p:spPr>
            <a:xfrm>
              <a:off x="6967575" y="1853850"/>
              <a:ext cx="2249700" cy="28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p $rax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p/x $rax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p *arr@10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x/6gx 0x860040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x/10i main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x/s 0x860040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rec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lay reg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lay asm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focus reg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help b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help r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zh-TW">
                  <a:latin typeface="Consolas"/>
                  <a:ea typeface="Consolas"/>
                  <a:cs typeface="Consolas"/>
                  <a:sym typeface="Consolas"/>
                </a:rPr>
                <a:t>…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pwntools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Try it out!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pwntools-practice</a:t>
            </a:r>
            <a:endParaRPr/>
          </a:p>
        </p:txBody>
      </p:sp>
      <p:sp>
        <p:nvSpPr>
          <p:cNvPr id="224" name="Google Shape;224;p34"/>
          <p:cNvSpPr txBox="1"/>
          <p:nvPr/>
        </p:nvSpPr>
        <p:spPr>
          <a:xfrm>
            <a:off x="5176575" y="1853850"/>
            <a:ext cx="3393900" cy="28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cheat sheet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r = remote(host, port)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r = process(executable)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r.interactive()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r.recvuntil(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"&gt; "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r.sendlineafter(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"1337"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p64 # p32, p16, p8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u64 # u32, u16, u8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b64d # b64e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md5sumhex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 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4340" lvl="0" marL="457200" rtl="0" algn="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TW"/>
              <a:t>web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Hands on!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web-practice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Sending HTTP Request</a:t>
            </a:r>
            <a:endParaRPr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curl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Postman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Python -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requests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Python -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aiohttp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JavaScript - </a:t>
            </a:r>
            <a:r>
              <a:rPr lang="zh-TW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fetch()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Inspect Network Traffic / Packets</a:t>
            </a:r>
            <a:endParaRPr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wireshark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BurpSuite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Obtaining Public IP to Send Back Flag</a:t>
            </a:r>
            <a:endParaRPr/>
          </a:p>
        </p:txBody>
      </p:sp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729450" y="2078875"/>
            <a:ext cx="7688700" cy="25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CSIE Workstation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ngrok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Or use online tools …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https://webhook.site/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https://requestcatcher.com/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https://typedwebhook.tools/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…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Warning!</a:t>
            </a:r>
            <a:endParaRPr/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Most CTF challenges do not require any form of “online brute-forcing”.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Think twice before you go on!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Website Inspection / Analysis</a:t>
            </a:r>
            <a:endParaRPr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F12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/>
              <a:t>elements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/>
              <a:t>sources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/>
              <a:t>network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/>
              <a:t>application &gt; storage &gt; cookies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wappalyzer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18650"/>
            <a:ext cx="4022609" cy="302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4572000" y="1318650"/>
            <a:ext cx="3846300" cy="226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請這位同學不要加簽本課程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若這位同學仍然進入本課程，教學團隊會將真實身份提國立臺灣大學學生獎懲委員會處分，情節重大者依校規可處以</a:t>
            </a:r>
            <a:r>
              <a:rPr b="1" lang="zh-TW" sz="2000"/>
              <a:t>退學</a:t>
            </a:r>
            <a:r>
              <a:rPr lang="zh-TW" sz="2000"/>
              <a:t>處分</a:t>
            </a:r>
            <a:endParaRPr sz="2000"/>
          </a:p>
        </p:txBody>
      </p:sp>
      <p:sp>
        <p:nvSpPr>
          <p:cNvPr id="106" name="Google Shape;106;p15"/>
          <p:cNvSpPr txBox="1"/>
          <p:nvPr/>
        </p:nvSpPr>
        <p:spPr>
          <a:xfrm>
            <a:off x="4572000" y="3528450"/>
            <a:ext cx="38463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「酬」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Miscellaneous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4340" lvl="0" marL="457200" rtl="0" algn="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TW"/>
              <a:t>misc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Some tools</a:t>
            </a:r>
            <a:endParaRPr/>
          </a:p>
        </p:txBody>
      </p:sp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https://github.com/zardus/ctf-tools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/>
              <a:t>Q&amp;A</a:t>
            </a:r>
            <a:endParaRPr sz="5000"/>
          </a:p>
        </p:txBody>
      </p:sp>
      <p:sp>
        <p:nvSpPr>
          <p:cNvPr id="282" name="Google Shape;282;p4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Thanks for your attention!</a:t>
            </a:r>
            <a:endParaRPr/>
          </a:p>
        </p:txBody>
      </p:sp>
      <p:sp>
        <p:nvSpPr>
          <p:cNvPr id="283" name="Google Shape;283;p4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… and good luck!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Reminders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The course </a:t>
            </a:r>
            <a:r>
              <a:rPr lang="zh-TW"/>
              <a:t>authorization code is sent to your NTU email, if you have gained more than 60 points in HW0.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This course is, and will be, recorded and uploaded. You’re encouraged to interrupt the speaker to ask a question, or you can review the video after the class.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aim of this course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Get you familiar with very very very common tools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Not cover EVERYTHING you’ll need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Not teach you the techniques/concepts/terminology that should be taught later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Give you some keywords to search for after class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6887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announcement and reminder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the aim of this course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speakers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balsn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tools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/>
              <a:t>crypto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/>
              <a:t>binary (reverse, pwn)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/>
              <a:t>web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/>
              <a:t>misc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$ whoami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6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蔡奇夆, R11922093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https://github.com/ktpss95112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CS 2021 Fall - TA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CNS 2022 Spring - TA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CNS 2023 Spring - TA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member of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NSLab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member of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Balsn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/>
              <a:t>DEFCON 30, DEFCON 31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5450" y="2078875"/>
            <a:ext cx="20193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$ whoami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alxlai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B09902135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CS 2021 Fall - student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CS 2022 Fall - TA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member of </a:t>
            </a:r>
            <a:r>
              <a:rPr lang="zh-TW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Balsn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/>
              <a:t>member of </a:t>
            </a:r>
            <a:r>
              <a:rPr lang="zh-TW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NSLab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4550" y="1957975"/>
            <a:ext cx="2261100" cy="2261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Balsn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4340" lvl="0" marL="457200" rtl="0" algn="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TW"/>
              <a:t>balsn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