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6CA077-1979-46E5-BBBF-5506E58C0116}">
  <a:tblStyle styleId="{4C6CA077-1979-46E5-BBBF-5506E58C01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a4b08b95f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a4b08b95f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a2d698572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a2d698572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a2d698572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a2d698572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2d698572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a2d698572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44a6d4d5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a44a6d4d5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a2d698572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a2d698572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2d698572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a2d698572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a2d698572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a2d698572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a2d698572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a2d698572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a2d698572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a2d698572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a2d69857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a2d69857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a44a6d4d5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a44a6d4d5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a2d698572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a2d698572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a2d698572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a2d698572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a2d698572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a2d698572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2d698572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2d698572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4b08b95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4b08b95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a4b08b95f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a4b08b95f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09075" y="4241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Reporter: Cheng-Hsuan, Wu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2657"/>
            <a:ext cx="9144000" cy="3587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Tech_Tree explainer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521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Caculate kernal SHAP value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for z</a:t>
            </a:r>
            <a:r>
              <a:rPr baseline="-25000" lang="zh-TW"/>
              <a:t>k </a:t>
            </a:r>
            <a:r>
              <a:rPr lang="zh-TW"/>
              <a:t>= 0, give random value form data, get prediction </a:t>
            </a:r>
            <a:r>
              <a:rPr lang="zh-TW"/>
              <a:t>with</a:t>
            </a:r>
            <a:r>
              <a:rPr lang="zh-TW"/>
              <a:t> generated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compute weight  ℼ</a:t>
            </a:r>
            <a:r>
              <a:rPr baseline="-25000" lang="zh-TW"/>
              <a:t>x</a:t>
            </a:r>
            <a:endParaRPr baseline="-25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min loss function below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parameter Φ is SHAP value (the bigger, the more important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600" y="544888"/>
            <a:ext cx="375285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 rotWithShape="1">
          <a:blip r:embed="rId4">
            <a:alphaModFix/>
          </a:blip>
          <a:srcRect b="0" l="6331" r="0" t="0"/>
          <a:stretch/>
        </p:blipFill>
        <p:spPr>
          <a:xfrm>
            <a:off x="5648999" y="2070100"/>
            <a:ext cx="17576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9000" y="2746363"/>
            <a:ext cx="3308999" cy="1907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" y="4262872"/>
            <a:ext cx="6695412" cy="7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Tech_Tree explainer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Form model simply by gradient boost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Caculate SHAP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Use SHAP as the evaluation of death prone parameter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5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Tech_Supervised distance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632150"/>
            <a:ext cx="8520600" cy="18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Given Gradient boosted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Use one feature ture only, other feature use random selection to train single variable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Use</a:t>
            </a:r>
            <a:r>
              <a:rPr lang="zh-TW"/>
              <a:t> single feature (i) to generate 1-variable model (fits real ans),make pred (i)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Use another feature (j) to </a:t>
            </a:r>
            <a:r>
              <a:rPr lang="zh-TW"/>
              <a:t>generate model (fits pred (i)) and make pred (i,j)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675" y="2257502"/>
            <a:ext cx="5185325" cy="28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/>
        </p:nvSpPr>
        <p:spPr>
          <a:xfrm>
            <a:off x="328575" y="2236850"/>
            <a:ext cx="36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/>
        </p:nvSpPr>
        <p:spPr>
          <a:xfrm>
            <a:off x="328575" y="2637050"/>
            <a:ext cx="3955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zh-TW" sz="1800">
                <a:solidFill>
                  <a:schemeClr val="dk2"/>
                </a:solidFill>
              </a:rPr>
              <a:t>pred (i) - pred (i,j) bigger when less correlated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zh-TW" sz="1800">
                <a:solidFill>
                  <a:schemeClr val="dk2"/>
                </a:solidFill>
              </a:rPr>
              <a:t>use var(pred (i)) to cancel effect of broad pred (i)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zh-TW" sz="1800">
                <a:solidFill>
                  <a:schemeClr val="dk2"/>
                </a:solidFill>
              </a:rPr>
              <a:t>if pred (i) - pred (i,j) too big, take R</a:t>
            </a:r>
            <a:r>
              <a:rPr baseline="30000" lang="zh-TW" sz="1800">
                <a:solidFill>
                  <a:schemeClr val="dk2"/>
                </a:solidFill>
              </a:rPr>
              <a:t>2</a:t>
            </a:r>
            <a:r>
              <a:rPr lang="zh-TW" sz="1800">
                <a:solidFill>
                  <a:schemeClr val="dk2"/>
                </a:solidFill>
              </a:rPr>
              <a:t> = 0 instead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zh-TW" sz="1800">
                <a:solidFill>
                  <a:schemeClr val="dk2"/>
                </a:solidFill>
              </a:rPr>
              <a:t>take the better fit for i→ j or j→ i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173975" y="100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Tech</a:t>
            </a:r>
            <a:r>
              <a:rPr lang="zh-TW"/>
              <a:t>_Clustering feature selection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173975" y="673450"/>
            <a:ext cx="4398000" cy="44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Form model by all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exclude age, sex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caculate average (over 1000 test) SHAP to form 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Use supervised distance to 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Pick feature with highest SHAP in each 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pick (feature_num - 5) clusters, which kills 5 most correlating </a:t>
            </a:r>
            <a:r>
              <a:rPr lang="zh-TW"/>
              <a:t>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use rest of feature generate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repeat </a:t>
            </a:r>
            <a:r>
              <a:rPr lang="zh-TW"/>
              <a:t>until</a:t>
            </a:r>
            <a:r>
              <a:rPr lang="zh-TW"/>
              <a:t> all features cluster to one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050" y="1097375"/>
            <a:ext cx="4729950" cy="267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Result_AUROC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0" y="1567050"/>
            <a:ext cx="4260300" cy="3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For 2 class classifaction (ie. death at specific timepoint)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given positive prediction softmax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order data from big to small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if prediction gives positive, goes up; else goes right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caculate area under curve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more significant the </a:t>
            </a:r>
            <a:r>
              <a:rPr lang="zh-TW"/>
              <a:t>classification, the bigger the area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224" y="2366950"/>
            <a:ext cx="2759975" cy="27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0300" y="66900"/>
            <a:ext cx="4883701" cy="1759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Result_</a:t>
            </a:r>
            <a:r>
              <a:rPr lang="zh-TW"/>
              <a:t>Compare to other method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050" y="1213550"/>
            <a:ext cx="5680575" cy="358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Result_</a:t>
            </a:r>
            <a:r>
              <a:rPr lang="zh-TW"/>
              <a:t>Explainable result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414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capture nonlinear relation between death &amp;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use sharp turns to be the threshold of death prone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explain death prone score feature by feature</a:t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428" y="866835"/>
            <a:ext cx="4619773" cy="39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Result_interaction of features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075" y="1253553"/>
            <a:ext cx="5008751" cy="36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113725" y="48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Result_Feature selection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215475" y="1616950"/>
            <a:ext cx="331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Color: value of feature (ie. 250 ug/ml for urine albumin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Width: amount of samples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SHAP value: Bigger means more </a:t>
            </a:r>
            <a:r>
              <a:rPr lang="zh-TW"/>
              <a:t>important</a:t>
            </a:r>
            <a:r>
              <a:rPr lang="zh-TW"/>
              <a:t> for death prediction 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850" y="935175"/>
            <a:ext cx="5373150" cy="40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Disscussion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capture nonlinear relation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no need to do transform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give reason in a numerical method </a:t>
            </a:r>
            <a:r>
              <a:rPr lang="zh-TW"/>
              <a:t>(ie. what parameter exceed the standard)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can learn reason without lowering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dig out more feature than before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874450"/>
            <a:ext cx="8520600" cy="42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Background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800"/>
              <a:t>XAI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Motivation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800"/>
              <a:t>Tree-explainer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800"/>
              <a:t>Supervised distance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800"/>
              <a:t>Clustering feature selection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Result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Compare to other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Explainable result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Feature selection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Disscussion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Motivation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457400"/>
            <a:ext cx="8520600" cy="46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Current death predictor: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Need t</a:t>
            </a:r>
            <a:r>
              <a:rPr lang="zh-TW"/>
              <a:t>ransform to linear, &amp; need </a:t>
            </a:r>
            <a:r>
              <a:rPr lang="zh-TW"/>
              <a:t>prime knowledge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Can not </a:t>
            </a:r>
            <a:r>
              <a:rPr lang="zh-TW"/>
              <a:t>numerize death prone 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Can not set reliable death prone region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Can not catch related feature easily (ie. weigh</a:t>
            </a:r>
            <a:r>
              <a:rPr lang="zh-TW"/>
              <a:t>t, BMI)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Current interpretable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need to be simple model ie. linear model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Use Gradient boosted tree catch nonlinear relation, without prime knowledge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Use SHAP to numerize death prone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Use sharp turns on diagram of  SHAP &amp; feature value to </a:t>
            </a:r>
            <a:r>
              <a:rPr lang="zh-TW"/>
              <a:t>set reliable death prone region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Use </a:t>
            </a:r>
            <a:r>
              <a:rPr lang="zh-TW"/>
              <a:t>hierarchical</a:t>
            </a:r>
            <a:r>
              <a:rPr lang="zh-TW"/>
              <a:t> clustering to catch related features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Background_XAI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What is XAI( Explainable AI)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800"/>
              <a:t>make machine tell why it make the decision upon give feature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Reason for XAI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800"/>
              <a:t>verification of the system</a:t>
            </a:r>
            <a:endParaRPr sz="1800"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○"/>
            </a:pPr>
            <a:r>
              <a:rPr lang="zh-TW" sz="1800"/>
              <a:t>improvement of the system</a:t>
            </a:r>
            <a:endParaRPr sz="1800"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○"/>
            </a:pPr>
            <a:r>
              <a:rPr lang="zh-TW" sz="1800"/>
              <a:t>compliance to legislation</a:t>
            </a:r>
            <a:endParaRPr sz="1800"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○"/>
            </a:pPr>
            <a:r>
              <a:rPr lang="zh-TW" sz="1800"/>
              <a:t>learning from the system</a:t>
            </a:r>
            <a:endParaRPr sz="18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zh-TW"/>
              <a:t>Common </a:t>
            </a:r>
            <a:r>
              <a:rPr lang="zh-TW"/>
              <a:t>category</a:t>
            </a:r>
            <a:r>
              <a:rPr lang="zh-TW"/>
              <a:t> of XAI</a:t>
            </a:r>
            <a:endParaRPr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○"/>
            </a:pPr>
            <a:r>
              <a:rPr lang="zh-TW" sz="1800"/>
              <a:t>Deep explanation_learning explanation while learning pattern</a:t>
            </a:r>
            <a:endParaRPr sz="1800"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○"/>
            </a:pPr>
            <a:r>
              <a:rPr lang="zh-TW" sz="1800"/>
              <a:t>Model induction_explain black box after learning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Background_XAI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Why XAI </a:t>
            </a:r>
            <a:r>
              <a:rPr lang="zh-TW"/>
              <a:t>important</a:t>
            </a:r>
            <a:r>
              <a:rPr lang="zh-TW"/>
              <a:t> in medcine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800"/>
              <a:t>Cost of mistake is big_need, reason to decide who should pay responsibility</a:t>
            </a:r>
            <a:endParaRPr sz="1800"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○"/>
            </a:pPr>
            <a:r>
              <a:rPr lang="zh-TW" sz="1800"/>
              <a:t>legislation need </a:t>
            </a:r>
            <a:r>
              <a:rPr lang="zh-TW" sz="1800"/>
              <a:t>explainable</a:t>
            </a:r>
            <a:r>
              <a:rPr lang="zh-TW" sz="1800"/>
              <a:t> reason to protect patients’ right</a:t>
            </a:r>
            <a:endParaRPr sz="1800"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○"/>
            </a:pPr>
            <a:r>
              <a:rPr lang="zh-TW" sz="1800"/>
              <a:t>Human’s ignorance to biology needs improvement learns from XAI</a:t>
            </a:r>
            <a:endParaRPr sz="18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Dataset_train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151 features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47,261 samples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includes death rate from 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take till end of 2015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from 1999-2014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from NHANES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includes Demographics, Examination, 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Laboratory,Questionnaire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7" name="Google Shape;87;p18"/>
          <p:cNvGraphicFramePr/>
          <p:nvPr/>
        </p:nvGraphicFramePr>
        <p:xfrm>
          <a:off x="457197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{4C6CA077-1979-46E5-BBBF-5506E58C0116}</a:tableStyleId>
              </a:tblPr>
              <a:tblGrid>
                <a:gridCol w="1476000"/>
                <a:gridCol w="1476000"/>
                <a:gridCol w="14760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Feature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Display_Name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Demographics_Age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Demographics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Age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Demographics_Citizenship_2.0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Demographics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Not a citizen of the US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Questionnaire_AlcoholFreqDays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Questionnaire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Avg # alcoholic drinks/day - past 12 mos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Laboratory_UrineAlbumin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Laboratory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Albumin, urine (ug/mL)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4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Examination_Weight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Examination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Weight (kg)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Dataset_external validation dataset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51 feature overlap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384,762 samples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includes confirmed 5-year mortality status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From UK Biobank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Tech_Tree explainer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SHapley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2777"/>
            <a:ext cx="9144000" cy="1817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750" y="3480727"/>
            <a:ext cx="9144000" cy="115699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2236850" y="4713825"/>
            <a:ext cx="6938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預測值減去平均預測值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0" y="5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Tech_Tree explainer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425" y="790975"/>
            <a:ext cx="650957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71077"/>
            <a:ext cx="2634425" cy="2660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