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Helvetica Neue"/>
      <p:regular r:id="rId22"/>
      <p:bold r:id="rId23"/>
      <p:italic r:id="rId24"/>
      <p:boldItalic r:id="rId25"/>
    </p:embeddedFont>
    <p:embeddedFont>
      <p:font typeface="Merriweath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HelveticaNeue-regular.fntdata"/><Relationship Id="rId21" Type="http://schemas.openxmlformats.org/officeDocument/2006/relationships/slide" Target="slides/slide16.xml"/><Relationship Id="rId24" Type="http://schemas.openxmlformats.org/officeDocument/2006/relationships/font" Target="fonts/HelveticaNeue-italic.fntdata"/><Relationship Id="rId23" Type="http://schemas.openxmlformats.org/officeDocument/2006/relationships/font" Target="fonts/HelveticaNeue-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regular.fntdata"/><Relationship Id="rId25" Type="http://schemas.openxmlformats.org/officeDocument/2006/relationships/font" Target="fonts/HelveticaNeue-boldItalic.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b6eb0d6fef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1b6eb0d6fe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b6eb0d6fef_0_4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1b6eb0d6fef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b6eb0d6fef_0_4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1b6eb0d6fef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b6eb0d6fef_0_5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1b6eb0d6fef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b6eb0d6fef_0_6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1b6eb0d6fef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b6eb0d6fef_0_6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1b6eb0d6fef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b6eb0d6fef_0_7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1b6eb0d6fef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b6eb0d6fef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1b6eb0d6fef_0_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zh-TW"/>
              <a:t>learns base-pair resolution TF binding sites using embeddings</a:t>
            </a:r>
            <a:endParaRPr/>
          </a:p>
          <a:p>
            <a:pPr indent="0" lvl="0" marL="0" rtl="0" algn="l">
              <a:spcBef>
                <a:spcPts val="0"/>
              </a:spcBef>
              <a:spcAft>
                <a:spcPts val="0"/>
              </a:spcAft>
              <a:buNone/>
            </a:pPr>
            <a:r>
              <a:t/>
            </a:r>
            <a:endParaRPr/>
          </a:p>
        </p:txBody>
      </p:sp>
      <p:sp>
        <p:nvSpPr>
          <p:cNvPr id="183" name="Google Shape;183;g1b6eb0d6fef_0_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b6eb0d6fef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b6eb0d6fef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b6eb0d6fef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 name="Google Shape;77;g1b6eb0d6fef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zh-TW">
                <a:solidFill>
                  <a:srgbClr val="2A2A2A"/>
                </a:solidFill>
                <a:latin typeface="Merriweather"/>
                <a:ea typeface="Merriweather"/>
                <a:cs typeface="Merriweather"/>
                <a:sym typeface="Merriweather"/>
              </a:rPr>
              <a:t>Genome-wide modeling of non-coding DNA sequence function is among the most fundamental and yet challenging tasks in biology.</a:t>
            </a:r>
            <a:endParaRPr/>
          </a:p>
        </p:txBody>
      </p:sp>
      <p:sp>
        <p:nvSpPr>
          <p:cNvPr id="78" name="Google Shape;78;g1b6eb0d6fef_0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b6eb0d6fef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g1b6eb0d6fef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zh-TW" sz="1200">
                <a:solidFill>
                  <a:schemeClr val="dk1"/>
                </a:solidFill>
                <a:latin typeface="Calibri"/>
                <a:ea typeface="Calibri"/>
                <a:cs typeface="Calibri"/>
                <a:sym typeface="Calibri"/>
              </a:rPr>
              <a:t>Catchitt (</a:t>
            </a:r>
            <a:r>
              <a:rPr b="0" i="0" lang="zh-TW" sz="1200" u="none" strike="noStrike">
                <a:solidFill>
                  <a:schemeClr val="dk1"/>
                </a:solidFill>
                <a:latin typeface="Calibri"/>
                <a:ea typeface="Calibri"/>
                <a:cs typeface="Calibri"/>
                <a:sym typeface="Calibri"/>
              </a:rPr>
              <a:t>Keilwagen </a:t>
            </a:r>
            <a:r>
              <a:rPr b="0" i="1" lang="zh-TW" sz="1200" u="none" strike="noStrike">
                <a:solidFill>
                  <a:schemeClr val="dk1"/>
                </a:solidFill>
                <a:latin typeface="Calibri"/>
                <a:ea typeface="Calibri"/>
                <a:cs typeface="Calibri"/>
                <a:sym typeface="Calibri"/>
              </a:rPr>
              <a:t>et al.</a:t>
            </a:r>
            <a:r>
              <a:rPr b="0" i="0" lang="zh-TW" sz="1200" u="none" strike="noStrike">
                <a:solidFill>
                  <a:schemeClr val="dk1"/>
                </a:solidFill>
                <a:latin typeface="Calibri"/>
                <a:ea typeface="Calibri"/>
                <a:cs typeface="Calibri"/>
                <a:sym typeface="Calibri"/>
              </a:rPr>
              <a:t>, 2019</a:t>
            </a:r>
            <a:r>
              <a:rPr b="0" i="0" lang="zh-TW" sz="1200">
                <a:solidFill>
                  <a:schemeClr val="dk1"/>
                </a:solidFill>
                <a:latin typeface="Calibri"/>
                <a:ea typeface="Calibri"/>
                <a:cs typeface="Calibri"/>
                <a:sym typeface="Calibri"/>
              </a:rPr>
              <a:t>), achieves top performance by leveraging a wide range of features including DNA sequences, genome annotations, TF motifs, DNase-seq, and RNA-seq.</a:t>
            </a:r>
            <a:endParaRPr/>
          </a:p>
          <a:p>
            <a:pPr indent="0" lvl="0" marL="0" rtl="0" algn="l">
              <a:spcBef>
                <a:spcPts val="0"/>
              </a:spcBef>
              <a:spcAft>
                <a:spcPts val="0"/>
              </a:spcAft>
              <a:buNone/>
            </a:pPr>
            <a:br>
              <a:rPr lang="zh-TW"/>
            </a:br>
            <a:endParaRPr/>
          </a:p>
        </p:txBody>
      </p:sp>
      <p:sp>
        <p:nvSpPr>
          <p:cNvPr id="88" name="Google Shape;88;g1b6eb0d6fef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b6eb0d6fef_0_2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1b6eb0d6fef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b6eb0d6fef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b6eb0d6fef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b6eb0d6fef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g1b6eb0d6fef_0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zh-TW"/>
              <a:t>[K, L] –&gt; [4d, L] –&gt; </a:t>
            </a:r>
            <a:endParaRPr/>
          </a:p>
          <a:p>
            <a:pPr indent="0" lvl="0" marL="0" rtl="0" algn="l">
              <a:spcBef>
                <a:spcPts val="0"/>
              </a:spcBef>
              <a:spcAft>
                <a:spcPts val="0"/>
              </a:spcAft>
              <a:buNone/>
            </a:pPr>
            <a:r>
              <a:t/>
            </a:r>
            <a:endParaRPr/>
          </a:p>
        </p:txBody>
      </p:sp>
      <p:sp>
        <p:nvSpPr>
          <p:cNvPr id="111" name="Google Shape;111;g1b6eb0d6fef_0_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b6eb0d6fef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b6eb0d6fef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b6eb0d6fef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b6eb0d6fef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4" name="Google Shape;54;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6" name="Google Shape;56;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7" name="Shape 57"/>
        <p:cNvGrpSpPr/>
        <p:nvPr/>
      </p:nvGrpSpPr>
      <p:grpSpPr>
        <a:xfrm>
          <a:off x="0" y="0"/>
          <a:ext cx="0" cy="0"/>
          <a:chOff x="0" y="0"/>
          <a:chExt cx="0" cy="0"/>
        </a:xfrm>
      </p:grpSpPr>
      <p:sp>
        <p:nvSpPr>
          <p:cNvPr id="58" name="Google Shape;58;p1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9" name="Google Shape;59;p1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0" name="Google Shape;60;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1" name="Google Shape;61;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2" name="Google Shape;62;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 type="subTitle"/>
          </p:nvPr>
        </p:nvSpPr>
        <p:spPr>
          <a:xfrm>
            <a:off x="1143000" y="3334363"/>
            <a:ext cx="6858000" cy="1415400"/>
          </a:xfrm>
          <a:prstGeom prst="rect">
            <a:avLst/>
          </a:prstGeom>
          <a:noFill/>
          <a:ln>
            <a:noFill/>
          </a:ln>
        </p:spPr>
        <p:txBody>
          <a:bodyPr anchorCtr="0" anchor="ctr" bIns="34275" lIns="68575" spcFirstLastPara="1" rIns="68575" wrap="square" tIns="34275">
            <a:normAutofit lnSpcReduction="10000"/>
          </a:bodyPr>
          <a:lstStyle/>
          <a:p>
            <a:pPr indent="0" lvl="0" marL="0" rtl="0" algn="ctr">
              <a:lnSpc>
                <a:spcPct val="90000"/>
              </a:lnSpc>
              <a:spcBef>
                <a:spcPts val="0"/>
              </a:spcBef>
              <a:spcAft>
                <a:spcPts val="0"/>
              </a:spcAft>
              <a:buClr>
                <a:schemeClr val="dk1"/>
              </a:buClr>
              <a:buSzPts val="1800"/>
              <a:buNone/>
            </a:pPr>
            <a:r>
              <a:rPr lang="zh-TW"/>
              <a:t>Paper report</a:t>
            </a:r>
            <a:endParaRPr/>
          </a:p>
          <a:p>
            <a:pPr indent="0" lvl="0" marL="0" rtl="0" algn="ctr">
              <a:lnSpc>
                <a:spcPct val="90000"/>
              </a:lnSpc>
              <a:spcBef>
                <a:spcPts val="800"/>
              </a:spcBef>
              <a:spcAft>
                <a:spcPts val="0"/>
              </a:spcAft>
              <a:buClr>
                <a:schemeClr val="dk1"/>
              </a:buClr>
              <a:buSzPts val="1800"/>
              <a:buNone/>
            </a:pPr>
            <a:r>
              <a:rPr lang="zh-TW"/>
              <a:t>Cheng-Hsuan Wu</a:t>
            </a:r>
            <a:endParaRPr/>
          </a:p>
          <a:p>
            <a:pPr indent="0" lvl="0" marL="0" rtl="0" algn="ctr">
              <a:lnSpc>
                <a:spcPct val="90000"/>
              </a:lnSpc>
              <a:spcBef>
                <a:spcPts val="800"/>
              </a:spcBef>
              <a:spcAft>
                <a:spcPts val="0"/>
              </a:spcAft>
              <a:buClr>
                <a:schemeClr val="dk1"/>
              </a:buClr>
              <a:buSzPts val="1800"/>
              <a:buNone/>
            </a:pPr>
            <a:r>
              <a:rPr lang="zh-TW"/>
              <a:t>Oct 19, 2022</a:t>
            </a:r>
            <a:endParaRPr/>
          </a:p>
        </p:txBody>
      </p:sp>
      <p:pic>
        <p:nvPicPr>
          <p:cNvPr id="68" name="Google Shape;68;p15"/>
          <p:cNvPicPr preferRelativeResize="0"/>
          <p:nvPr/>
        </p:nvPicPr>
        <p:blipFill rotWithShape="1">
          <a:blip r:embed="rId3">
            <a:alphaModFix/>
          </a:blip>
          <a:srcRect b="0" l="0" r="0" t="0"/>
          <a:stretch/>
        </p:blipFill>
        <p:spPr>
          <a:xfrm>
            <a:off x="1657350" y="393971"/>
            <a:ext cx="5829299" cy="294039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000"/>
              <a:buFont typeface="Garamond"/>
              <a:buNone/>
            </a:pPr>
            <a:r>
              <a:rPr lang="zh-TW" sz="3000"/>
              <a:t>Results – Multitask learning improves performance</a:t>
            </a:r>
            <a:endParaRPr sz="3000"/>
          </a:p>
        </p:txBody>
      </p:sp>
      <p:pic>
        <p:nvPicPr>
          <p:cNvPr descr="Performance comparison between multitask learning and single-task learning approaches using JUN family TFs. Models are trained with datasets from (a) JUND across multiple cell types, and (b) multiple TFs in the JUN family across multiple cell types. MTL, multitask learning; MTL-sampled, multitask learning training data that has been subsampled to match the number of samples in the corresponding single-task models; STL, single-task learning. The right panels in (a) and (b) are the averaged auPRC of the models shown in the corresponding left panels. Error bars represent standard error of the mean across all training conditions. P-values are calculated using the Wilcoxon signed-rank test using auPRC scores across all conditions" id="138" name="Google Shape;138;p24"/>
          <p:cNvPicPr preferRelativeResize="0"/>
          <p:nvPr>
            <p:ph idx="1" type="body"/>
          </p:nvPr>
        </p:nvPicPr>
        <p:blipFill rotWithShape="1">
          <a:blip r:embed="rId3">
            <a:alphaModFix/>
          </a:blip>
          <a:srcRect b="0" l="0" r="0" t="0"/>
          <a:stretch/>
        </p:blipFill>
        <p:spPr>
          <a:xfrm>
            <a:off x="628650" y="1414878"/>
            <a:ext cx="3886200" cy="3172200"/>
          </a:xfrm>
          <a:prstGeom prst="rect">
            <a:avLst/>
          </a:prstGeom>
          <a:noFill/>
          <a:ln>
            <a:noFill/>
          </a:ln>
        </p:spPr>
      </p:pic>
      <p:sp>
        <p:nvSpPr>
          <p:cNvPr id="139" name="Google Shape;139;p24"/>
          <p:cNvSpPr txBox="1"/>
          <p:nvPr>
            <p:ph idx="2" type="body"/>
          </p:nvPr>
        </p:nvSpPr>
        <p:spPr>
          <a:xfrm>
            <a:off x="4629150" y="1369219"/>
            <a:ext cx="3886200" cy="3263400"/>
          </a:xfrm>
          <a:prstGeom prst="rect">
            <a:avLst/>
          </a:prstGeom>
          <a:noFill/>
          <a:ln>
            <a:noFill/>
          </a:ln>
        </p:spPr>
        <p:txBody>
          <a:bodyPr anchorCtr="0" anchor="ctr" bIns="34275" lIns="68575" spcFirstLastPara="1" rIns="68575" wrap="square" tIns="34275">
            <a:normAutofit fontScale="85000" lnSpcReduction="20000"/>
          </a:bodyPr>
          <a:lstStyle/>
          <a:p>
            <a:pPr indent="-182562" lvl="0" marL="177800" rtl="0" algn="l">
              <a:lnSpc>
                <a:spcPct val="200000"/>
              </a:lnSpc>
              <a:spcBef>
                <a:spcPts val="0"/>
              </a:spcBef>
              <a:spcAft>
                <a:spcPts val="0"/>
              </a:spcAft>
              <a:buClr>
                <a:schemeClr val="dk1"/>
              </a:buClr>
              <a:buSzPct val="100000"/>
              <a:buChar char="●"/>
            </a:pPr>
            <a:r>
              <a:rPr lang="zh-TW" sz="1500"/>
              <a:t>The proposed methods could adopt</a:t>
            </a:r>
            <a:endParaRPr/>
          </a:p>
          <a:p>
            <a:pPr indent="-177165" lvl="1" marL="520700" rtl="0" algn="l">
              <a:lnSpc>
                <a:spcPct val="200000"/>
              </a:lnSpc>
              <a:spcBef>
                <a:spcPts val="400"/>
              </a:spcBef>
              <a:spcAft>
                <a:spcPts val="0"/>
              </a:spcAft>
              <a:buClr>
                <a:schemeClr val="dk1"/>
              </a:buClr>
              <a:buSzPct val="100000"/>
              <a:buChar char="○"/>
            </a:pPr>
            <a:r>
              <a:rPr lang="zh-TW" sz="1400"/>
              <a:t>single condition (single-task learning) </a:t>
            </a:r>
            <a:endParaRPr/>
          </a:p>
          <a:p>
            <a:pPr indent="-177165" lvl="1" marL="520700" rtl="0" algn="l">
              <a:lnSpc>
                <a:spcPct val="200000"/>
              </a:lnSpc>
              <a:spcBef>
                <a:spcPts val="400"/>
              </a:spcBef>
              <a:spcAft>
                <a:spcPts val="0"/>
              </a:spcAft>
              <a:buClr>
                <a:schemeClr val="dk1"/>
              </a:buClr>
              <a:buSzPct val="100000"/>
              <a:buChar char="○"/>
            </a:pPr>
            <a:r>
              <a:rPr lang="zh-TW" sz="1400"/>
              <a:t>multiple conditions (multitask learning)</a:t>
            </a:r>
            <a:endParaRPr/>
          </a:p>
          <a:p>
            <a:pPr indent="-180657" lvl="0" marL="177800" rtl="0" algn="l">
              <a:lnSpc>
                <a:spcPct val="200000"/>
              </a:lnSpc>
              <a:spcBef>
                <a:spcPts val="800"/>
              </a:spcBef>
              <a:spcAft>
                <a:spcPts val="0"/>
              </a:spcAft>
              <a:buClr>
                <a:schemeClr val="dk1"/>
              </a:buClr>
              <a:buSzPct val="100000"/>
              <a:buChar char="●"/>
            </a:pPr>
            <a:r>
              <a:rPr lang="zh-TW" sz="1700"/>
              <a:t>Combining multiple cell types of JUND allows the multitask learning model to significantly outperform</a:t>
            </a:r>
            <a:endParaRPr/>
          </a:p>
          <a:p>
            <a:pPr indent="-180657" lvl="0" marL="177800" rtl="0" algn="l">
              <a:lnSpc>
                <a:spcPct val="200000"/>
              </a:lnSpc>
              <a:spcBef>
                <a:spcPts val="800"/>
              </a:spcBef>
              <a:spcAft>
                <a:spcPts val="1200"/>
              </a:spcAft>
              <a:buClr>
                <a:schemeClr val="dk1"/>
              </a:buClr>
              <a:buSzPct val="100000"/>
              <a:buChar char="●"/>
            </a:pPr>
            <a:r>
              <a:rPr lang="zh-TW" sz="1700"/>
              <a:t>Decreased performance when subsampling the multitask models’ training data</a:t>
            </a:r>
            <a:endParaRPr sz="1700"/>
          </a:p>
        </p:txBody>
      </p:sp>
      <p:sp>
        <p:nvSpPr>
          <p:cNvPr id="140" name="Google Shape;140;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Garamond"/>
              <a:buNone/>
            </a:pPr>
            <a:r>
              <a:rPr lang="zh-TW"/>
              <a:t>Results – NetTIME performance</a:t>
            </a:r>
            <a:endParaRPr/>
          </a:p>
        </p:txBody>
      </p:sp>
      <p:sp>
        <p:nvSpPr>
          <p:cNvPr id="146" name="Google Shape;146;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zh-TW"/>
              <a:t>‹#›</a:t>
            </a:fld>
            <a:endParaRPr/>
          </a:p>
        </p:txBody>
      </p:sp>
      <p:pic>
        <p:nvPicPr>
          <p:cNvPr descr="NetTIME significantly improves predictive performance against state-of-the-art baseline methods. (a) Comparing NetTIME performance under different input feature settings. Seq, DNA sequence feature; CT, cell-type-specific features including DNase-seq, and H3K4me1, H3K4me3 and H3K27ac histone ChIP-seq data; TF, TF motif enrichment feature. (b) Comparing NetTIME performance (b) against Catchitt and Leopard under 200-bp and 1000-bp resolutions, and (c) against Leopard under 1-bp resolution. DNase, cell-type-specific DNase-seq feature. (d) Comparing NetTIME Seq + DNase model performance against Catchitt and Leopard under 200-bp resolution using the ENCODE-DREAM Challenge data" id="147" name="Google Shape;147;p25"/>
          <p:cNvPicPr preferRelativeResize="0"/>
          <p:nvPr>
            <p:ph idx="1" type="body"/>
          </p:nvPr>
        </p:nvPicPr>
        <p:blipFill rotWithShape="1">
          <a:blip r:embed="rId3">
            <a:alphaModFix/>
          </a:blip>
          <a:srcRect b="0" l="0" r="0" t="0"/>
          <a:stretch/>
        </p:blipFill>
        <p:spPr>
          <a:xfrm>
            <a:off x="628650" y="1370047"/>
            <a:ext cx="7886700" cy="3261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Garamond"/>
              <a:buNone/>
            </a:pPr>
            <a:r>
              <a:rPr lang="zh-TW"/>
              <a:t>Results – Embedding </a:t>
            </a:r>
            <a:endParaRPr/>
          </a:p>
        </p:txBody>
      </p:sp>
      <p:sp>
        <p:nvSpPr>
          <p:cNvPr id="153" name="Google Shape;153;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zh-TW"/>
              <a:t>‹#›</a:t>
            </a:fld>
            <a:endParaRPr/>
          </a:p>
        </p:txBody>
      </p:sp>
      <p:pic>
        <p:nvPicPr>
          <p:cNvPr descr="Properties of trained embedding vectors. Evaluating the contribution of condition-specific network components (a) at prediction time and (b) at training time by replacing trained TF and cell-type embeddings with random vectors. CT + TF embeddings, trained TF and cell-type embeddings; TF embeddings only, trained TF embeddings and random cell-type vectors; CT embeddings only, trained cell-type embeddings and random TF vectors; No trained embeddings, random TF and cell-type vectors. (c) t-SNE visualization of the TF embedding vectors. Orange circles indicate related TFs that are in close proximity in t-SNE projection space: solid circles illustrate TFs from the same protein family, and dashed circles illustrate TFs having similar functions (A color version of this figure appears in the online version of this article.)" id="154" name="Google Shape;154;p26"/>
          <p:cNvPicPr preferRelativeResize="0"/>
          <p:nvPr>
            <p:ph idx="1" type="body"/>
          </p:nvPr>
        </p:nvPicPr>
        <p:blipFill rotWithShape="1">
          <a:blip r:embed="rId3">
            <a:alphaModFix/>
          </a:blip>
          <a:srcRect b="0" l="0" r="0" t="0"/>
          <a:stretch/>
        </p:blipFill>
        <p:spPr>
          <a:xfrm>
            <a:off x="628650" y="1268016"/>
            <a:ext cx="7886700" cy="2380200"/>
          </a:xfrm>
          <a:prstGeom prst="rect">
            <a:avLst/>
          </a:prstGeom>
          <a:noFill/>
          <a:ln>
            <a:noFill/>
          </a:ln>
        </p:spPr>
      </p:pic>
      <p:sp>
        <p:nvSpPr>
          <p:cNvPr id="155" name="Google Shape;155;p26"/>
          <p:cNvSpPr txBox="1"/>
          <p:nvPr/>
        </p:nvSpPr>
        <p:spPr>
          <a:xfrm>
            <a:off x="628650" y="3995057"/>
            <a:ext cx="7886700" cy="772200"/>
          </a:xfrm>
          <a:prstGeom prst="rect">
            <a:avLst/>
          </a:prstGeom>
          <a:noFill/>
          <a:ln>
            <a:noFill/>
          </a:ln>
        </p:spPr>
        <p:txBody>
          <a:bodyPr anchorCtr="0" anchor="t" bIns="34275" lIns="68575" spcFirstLastPara="1" rIns="68575" wrap="square" tIns="34275">
            <a:normAutofit fontScale="70000" lnSpcReduction="10000"/>
          </a:bodyPr>
          <a:lstStyle/>
          <a:p>
            <a:pPr indent="-182245" lvl="0" marL="177800" marR="0" rtl="0" algn="l">
              <a:lnSpc>
                <a:spcPct val="170000"/>
              </a:lnSpc>
              <a:spcBef>
                <a:spcPts val="0"/>
              </a:spcBef>
              <a:spcAft>
                <a:spcPts val="0"/>
              </a:spcAft>
              <a:buClr>
                <a:schemeClr val="dk1"/>
              </a:buClr>
              <a:buSzPct val="100000"/>
              <a:buFont typeface="Arial"/>
              <a:buChar char="•"/>
            </a:pPr>
            <a:r>
              <a:rPr lang="zh-TW" sz="2100">
                <a:solidFill>
                  <a:schemeClr val="dk1"/>
                </a:solidFill>
                <a:latin typeface="Helvetica Neue"/>
                <a:ea typeface="Helvetica Neue"/>
                <a:cs typeface="Helvetica Neue"/>
                <a:sym typeface="Helvetica Neue"/>
              </a:rPr>
              <a:t>TF- and cell-type-specific embeddings are crucial</a:t>
            </a:r>
            <a:endParaRPr sz="1100"/>
          </a:p>
          <a:p>
            <a:pPr indent="-182245" lvl="0" marL="177800" marR="0" rtl="0" algn="l">
              <a:lnSpc>
                <a:spcPct val="170000"/>
              </a:lnSpc>
              <a:spcBef>
                <a:spcPts val="800"/>
              </a:spcBef>
              <a:spcAft>
                <a:spcPts val="0"/>
              </a:spcAft>
              <a:buClr>
                <a:schemeClr val="dk1"/>
              </a:buClr>
              <a:buSzPct val="100000"/>
              <a:buFont typeface="Arial"/>
              <a:buChar char="•"/>
            </a:pPr>
            <a:r>
              <a:rPr lang="zh-TW" sz="2100">
                <a:solidFill>
                  <a:schemeClr val="dk1"/>
                </a:solidFill>
                <a:latin typeface="Helvetica Neue"/>
                <a:ea typeface="Helvetica Neue"/>
                <a:cs typeface="Helvetica Neue"/>
                <a:sym typeface="Helvetica Neue"/>
              </a:rPr>
              <a:t>Some TFs that are in close proximity in t-SNE space are from the same TF families</a:t>
            </a:r>
            <a:endParaRPr sz="2100">
              <a:solidFill>
                <a:schemeClr val="dk1"/>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Garamond"/>
              <a:buNone/>
            </a:pPr>
            <a:r>
              <a:rPr lang="zh-TW"/>
              <a:t>Results – Transfer learning </a:t>
            </a:r>
            <a:endParaRPr/>
          </a:p>
        </p:txBody>
      </p:sp>
      <p:sp>
        <p:nvSpPr>
          <p:cNvPr id="161" name="Google Shape;161;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zh-TW"/>
              <a:t>‹#›</a:t>
            </a:fld>
            <a:endParaRPr/>
          </a:p>
        </p:txBody>
      </p:sp>
      <p:pic>
        <p:nvPicPr>
          <p:cNvPr descr="Comparison of different transfer learning strategies. (a) Detailed overview of the training scheme and prediction generation procedure using three transfer learning strategies implemented by NetTIME, Catchitt and AgentBind. [t,c] and [p,q] denote the particular TF (t or p) and cell type (c or q) combinations. S refers to the set of all conditions in our training dataset. T is the set of 10 leave-out conditions. Cp is the set of cell types that satisfy ∀r∈Cp,[p,r]∈S. x[t,c] is the input data from [t,c]. Z[p,q] is the per-base-pair binding probability predictions for [p,q]. F and M can be any machine learning models. To avoid performance differences introduced by the model architecture, we use NetTIME model with TF and cell-type embeddings (F) and with no embedding (M). (b) Transfer predictions using different transfer learning strategies are generated for 10 leave-out TF and cell-type combinations within the training panels of TFs and cell types" id="162" name="Google Shape;162;p27"/>
          <p:cNvPicPr preferRelativeResize="0"/>
          <p:nvPr>
            <p:ph idx="1" type="body"/>
          </p:nvPr>
        </p:nvPicPr>
        <p:blipFill rotWithShape="1">
          <a:blip r:embed="rId3">
            <a:alphaModFix/>
          </a:blip>
          <a:srcRect b="0" l="0" r="0" t="0"/>
          <a:stretch/>
        </p:blipFill>
        <p:spPr>
          <a:xfrm>
            <a:off x="269996" y="1268016"/>
            <a:ext cx="8604000" cy="2284500"/>
          </a:xfrm>
          <a:prstGeom prst="rect">
            <a:avLst/>
          </a:prstGeom>
          <a:noFill/>
          <a:ln>
            <a:noFill/>
          </a:ln>
        </p:spPr>
      </p:pic>
      <p:sp>
        <p:nvSpPr>
          <p:cNvPr id="163" name="Google Shape;163;p27"/>
          <p:cNvSpPr txBox="1"/>
          <p:nvPr/>
        </p:nvSpPr>
        <p:spPr>
          <a:xfrm>
            <a:off x="628650" y="3657599"/>
            <a:ext cx="7886700" cy="1383600"/>
          </a:xfrm>
          <a:prstGeom prst="rect">
            <a:avLst/>
          </a:prstGeom>
          <a:noFill/>
          <a:ln>
            <a:noFill/>
          </a:ln>
        </p:spPr>
        <p:txBody>
          <a:bodyPr anchorCtr="0" anchor="t" bIns="34275" lIns="68575" spcFirstLastPara="1" rIns="68575" wrap="square" tIns="34275">
            <a:normAutofit fontScale="92500"/>
          </a:bodyPr>
          <a:lstStyle/>
          <a:p>
            <a:pPr indent="-174148" lvl="0" marL="177800" marR="0" rtl="0" algn="l">
              <a:lnSpc>
                <a:spcPct val="150000"/>
              </a:lnSpc>
              <a:spcBef>
                <a:spcPts val="0"/>
              </a:spcBef>
              <a:spcAft>
                <a:spcPts val="0"/>
              </a:spcAft>
              <a:buClr>
                <a:schemeClr val="dk1"/>
              </a:buClr>
              <a:buSzPct val="100000"/>
              <a:buFont typeface="Arial"/>
              <a:buChar char="•"/>
            </a:pPr>
            <a:r>
              <a:rPr lang="zh-TW" sz="2100">
                <a:solidFill>
                  <a:schemeClr val="dk1"/>
                </a:solidFill>
                <a:latin typeface="Helvetica Neue"/>
                <a:ea typeface="Helvetica Neue"/>
                <a:cs typeface="Helvetica Neue"/>
                <a:sym typeface="Helvetica Neue"/>
              </a:rPr>
              <a:t>Different transfer learning scheme</a:t>
            </a:r>
            <a:endParaRPr sz="1100"/>
          </a:p>
          <a:p>
            <a:pPr indent="-181927" lvl="1" marL="520700" marR="0" rtl="0" algn="l">
              <a:lnSpc>
                <a:spcPct val="150000"/>
              </a:lnSpc>
              <a:spcBef>
                <a:spcPts val="400"/>
              </a:spcBef>
              <a:spcAft>
                <a:spcPts val="0"/>
              </a:spcAft>
              <a:buClr>
                <a:schemeClr val="dk1"/>
              </a:buClr>
              <a:buSzPct val="100000"/>
              <a:buFont typeface="Arial"/>
              <a:buChar char="•"/>
            </a:pPr>
            <a:r>
              <a:rPr b="0" i="0" lang="zh-TW" sz="1800" u="none" cap="none" strike="noStrike">
                <a:solidFill>
                  <a:schemeClr val="dk1"/>
                </a:solidFill>
                <a:latin typeface="Helvetica Neue"/>
                <a:ea typeface="Helvetica Neue"/>
                <a:cs typeface="Helvetica Neue"/>
                <a:sym typeface="Helvetica Neue"/>
              </a:rPr>
              <a:t>pretrain a NetTIME model by leaving out 10 conditions for transfer learning</a:t>
            </a:r>
            <a:endParaRPr sz="1100"/>
          </a:p>
          <a:p>
            <a:pPr indent="-181927" lvl="1" marL="520700" marR="0" rtl="0" algn="l">
              <a:lnSpc>
                <a:spcPct val="150000"/>
              </a:lnSpc>
              <a:spcBef>
                <a:spcPts val="400"/>
              </a:spcBef>
              <a:spcAft>
                <a:spcPts val="0"/>
              </a:spcAft>
              <a:buClr>
                <a:schemeClr val="dk1"/>
              </a:buClr>
              <a:buSzPct val="100000"/>
              <a:buFont typeface="Arial"/>
              <a:buChar char="•"/>
            </a:pPr>
            <a:r>
              <a:rPr b="0" i="0" lang="zh-TW" sz="1800" u="none" cap="none" strike="noStrike">
                <a:solidFill>
                  <a:schemeClr val="dk1"/>
                </a:solidFill>
                <a:latin typeface="Helvetica Neue"/>
                <a:ea typeface="Helvetica Neue"/>
                <a:cs typeface="Helvetica Neue"/>
                <a:sym typeface="Helvetica Neue"/>
              </a:rPr>
              <a:t>Transfer learning predictions are generally less accurate than supervised</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Garamond"/>
              <a:buNone/>
            </a:pPr>
            <a:r>
              <a:rPr lang="zh-TW"/>
              <a:t>Results – Transfer learning  </a:t>
            </a:r>
            <a:endParaRPr/>
          </a:p>
        </p:txBody>
      </p:sp>
      <p:pic>
        <p:nvPicPr>
          <p:cNvPr descr="Transfer predictions to new TF and cell-type combinations beyond the training panels of TFs and cell types. (a) Transfer predictions using models trained with either TF and cell-type embedding vectors (Trained Embedding Transfer) or no trained embeddings (No embedding transfer). (b) Comparison of predicted TF binding motifs to those derived from target ChIP-seq conserved peaks. Predicted motifs are derived from Trained Embedding Transfer predictions. De novo motif discovery is conducted using STREME (Bailey, 2020) software. Motif similarity P-values shown in the top right corner of the Prediction column are derived by comparing predicted and target motifs using TOMTOM (Gupta et al., 2007)" id="169" name="Google Shape;169;p28"/>
          <p:cNvPicPr preferRelativeResize="0"/>
          <p:nvPr>
            <p:ph idx="1" type="body"/>
          </p:nvPr>
        </p:nvPicPr>
        <p:blipFill rotWithShape="1">
          <a:blip r:embed="rId3">
            <a:alphaModFix/>
          </a:blip>
          <a:srcRect b="0" l="0" r="0" t="0"/>
          <a:stretch/>
        </p:blipFill>
        <p:spPr>
          <a:xfrm>
            <a:off x="628650" y="967326"/>
            <a:ext cx="3543900" cy="4074000"/>
          </a:xfrm>
          <a:prstGeom prst="rect">
            <a:avLst/>
          </a:prstGeom>
          <a:noFill/>
          <a:ln>
            <a:noFill/>
          </a:ln>
        </p:spPr>
      </p:pic>
      <p:sp>
        <p:nvSpPr>
          <p:cNvPr id="170" name="Google Shape;170;p28"/>
          <p:cNvSpPr txBox="1"/>
          <p:nvPr>
            <p:ph idx="2" type="body"/>
          </p:nvPr>
        </p:nvSpPr>
        <p:spPr>
          <a:xfrm>
            <a:off x="4629150" y="1369219"/>
            <a:ext cx="4297200" cy="3263400"/>
          </a:xfrm>
          <a:prstGeom prst="rect">
            <a:avLst/>
          </a:prstGeom>
          <a:noFill/>
          <a:ln>
            <a:noFill/>
          </a:ln>
        </p:spPr>
        <p:txBody>
          <a:bodyPr anchorCtr="0" anchor="ctr" bIns="34275" lIns="68575" spcFirstLastPara="1" rIns="68575" wrap="square" tIns="34275">
            <a:normAutofit/>
          </a:bodyPr>
          <a:lstStyle/>
          <a:p>
            <a:pPr indent="-177800" lvl="0" marL="177800" rtl="0" algn="l">
              <a:lnSpc>
                <a:spcPct val="150000"/>
              </a:lnSpc>
              <a:spcBef>
                <a:spcPts val="0"/>
              </a:spcBef>
              <a:spcAft>
                <a:spcPts val="0"/>
              </a:spcAft>
              <a:buClr>
                <a:srgbClr val="2A2A2A"/>
              </a:buClr>
              <a:buSzPts val="1800"/>
              <a:buChar char="●"/>
            </a:pPr>
            <a:r>
              <a:rPr lang="zh-TW" sz="1800">
                <a:solidFill>
                  <a:srgbClr val="2A2A2A"/>
                </a:solidFill>
                <a:latin typeface="Merriweather"/>
                <a:ea typeface="Merriweather"/>
                <a:cs typeface="Merriweather"/>
                <a:sym typeface="Merriweather"/>
              </a:rPr>
              <a:t>Allow p</a:t>
            </a:r>
            <a:r>
              <a:rPr b="0" i="0" lang="zh-TW" sz="1800">
                <a:solidFill>
                  <a:srgbClr val="2A2A2A"/>
                </a:solidFill>
                <a:latin typeface="Merriweather"/>
                <a:ea typeface="Merriweather"/>
                <a:cs typeface="Merriweather"/>
                <a:sym typeface="Merriweather"/>
              </a:rPr>
              <a:t>redictions beyond the training condition</a:t>
            </a:r>
            <a:endParaRPr/>
          </a:p>
          <a:p>
            <a:pPr indent="-171450" lvl="1" marL="520700" rtl="0" algn="l">
              <a:lnSpc>
                <a:spcPct val="150000"/>
              </a:lnSpc>
              <a:spcBef>
                <a:spcPts val="400"/>
              </a:spcBef>
              <a:spcAft>
                <a:spcPts val="0"/>
              </a:spcAft>
              <a:buClr>
                <a:srgbClr val="2A2A2A"/>
              </a:buClr>
              <a:buSzPts val="1500"/>
              <a:buChar char="○"/>
            </a:pPr>
            <a:r>
              <a:rPr b="0" i="0" lang="zh-TW" sz="1500">
                <a:solidFill>
                  <a:srgbClr val="2A2A2A"/>
                </a:solidFill>
                <a:latin typeface="Merriweather"/>
                <a:ea typeface="Merriweather"/>
                <a:cs typeface="Merriweather"/>
                <a:sym typeface="Merriweather"/>
              </a:rPr>
              <a:t>four new TFs in three new cell types</a:t>
            </a:r>
            <a:endParaRPr/>
          </a:p>
          <a:p>
            <a:pPr indent="-177800" lvl="0" marL="177800" rtl="0" algn="l">
              <a:lnSpc>
                <a:spcPct val="150000"/>
              </a:lnSpc>
              <a:spcBef>
                <a:spcPts val="800"/>
              </a:spcBef>
              <a:spcAft>
                <a:spcPts val="1200"/>
              </a:spcAft>
              <a:buClr>
                <a:schemeClr val="dk1"/>
              </a:buClr>
              <a:buSzPts val="1800"/>
              <a:buChar char="●"/>
            </a:pPr>
            <a:r>
              <a:rPr lang="zh-TW" sz="1800"/>
              <a:t>Binding motifs derived from predicted binding sites</a:t>
            </a:r>
            <a:endParaRPr sz="1800"/>
          </a:p>
        </p:txBody>
      </p:sp>
      <p:sp>
        <p:nvSpPr>
          <p:cNvPr id="171" name="Google Shape;171;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Garamond"/>
              <a:buNone/>
            </a:pPr>
            <a:r>
              <a:rPr lang="zh-TW"/>
              <a:t>Results – Additional CRF classifier</a:t>
            </a:r>
            <a:endParaRPr/>
          </a:p>
        </p:txBody>
      </p:sp>
      <p:sp>
        <p:nvSpPr>
          <p:cNvPr id="177" name="Google Shape;177;p29"/>
          <p:cNvSpPr txBox="1"/>
          <p:nvPr>
            <p:ph idx="2" type="body"/>
          </p:nvPr>
        </p:nvSpPr>
        <p:spPr>
          <a:xfrm>
            <a:off x="628650" y="3156857"/>
            <a:ext cx="7886700" cy="1610400"/>
          </a:xfrm>
          <a:prstGeom prst="rect">
            <a:avLst/>
          </a:prstGeom>
          <a:noFill/>
          <a:ln>
            <a:noFill/>
          </a:ln>
        </p:spPr>
        <p:txBody>
          <a:bodyPr anchorCtr="0" anchor="t" bIns="34275" lIns="68575" spcFirstLastPara="1" rIns="68575" wrap="square" tIns="34275">
            <a:normAutofit fontScale="77500"/>
          </a:bodyPr>
          <a:lstStyle/>
          <a:p>
            <a:pPr indent="-179546" lvl="0" marL="177800" rtl="0" algn="l">
              <a:lnSpc>
                <a:spcPct val="150000"/>
              </a:lnSpc>
              <a:spcBef>
                <a:spcPts val="0"/>
              </a:spcBef>
              <a:spcAft>
                <a:spcPts val="0"/>
              </a:spcAft>
              <a:buClr>
                <a:schemeClr val="dk1"/>
              </a:buClr>
              <a:buSzPct val="116666"/>
              <a:buChar char="●"/>
            </a:pPr>
            <a:r>
              <a:rPr lang="zh-TW"/>
              <a:t>Evaluating the model’s predictive performance at 300 randomly selected probability thresholds. </a:t>
            </a:r>
            <a:endParaRPr/>
          </a:p>
          <a:p>
            <a:pPr indent="-177482" lvl="1" marL="520700" rtl="0" algn="l">
              <a:lnSpc>
                <a:spcPct val="150000"/>
              </a:lnSpc>
              <a:spcBef>
                <a:spcPts val="400"/>
              </a:spcBef>
              <a:spcAft>
                <a:spcPts val="0"/>
              </a:spcAft>
              <a:buClr>
                <a:schemeClr val="dk1"/>
              </a:buClr>
              <a:buSzPct val="128571"/>
              <a:buChar char="○"/>
            </a:pPr>
            <a:r>
              <a:rPr lang="zh-TW"/>
              <a:t>At threshold 0.1302, the model achieves the highest IOU score of 36% </a:t>
            </a:r>
            <a:endParaRPr/>
          </a:p>
          <a:p>
            <a:pPr indent="-179546" lvl="0" marL="177800" rtl="0" algn="l">
              <a:lnSpc>
                <a:spcPct val="150000"/>
              </a:lnSpc>
              <a:spcBef>
                <a:spcPts val="800"/>
              </a:spcBef>
              <a:spcAft>
                <a:spcPts val="0"/>
              </a:spcAft>
              <a:buClr>
                <a:schemeClr val="dk1"/>
              </a:buClr>
              <a:buSzPct val="116666"/>
              <a:buChar char="●"/>
            </a:pPr>
            <a:r>
              <a:rPr lang="zh-TW"/>
              <a:t>CRF (Conditional Random Fields) is more effective at reducing prediction noise</a:t>
            </a:r>
            <a:endParaRPr/>
          </a:p>
          <a:p>
            <a:pPr indent="-88900" lvl="1" marL="520700" rtl="0" algn="l">
              <a:lnSpc>
                <a:spcPct val="150000"/>
              </a:lnSpc>
              <a:spcBef>
                <a:spcPts val="400"/>
              </a:spcBef>
              <a:spcAft>
                <a:spcPts val="1200"/>
              </a:spcAft>
              <a:buClr>
                <a:schemeClr val="dk1"/>
              </a:buClr>
              <a:buSzPct val="128571"/>
              <a:buNone/>
            </a:pPr>
            <a:r>
              <a:t/>
            </a:r>
            <a:endParaRPr/>
          </a:p>
        </p:txBody>
      </p:sp>
      <p:sp>
        <p:nvSpPr>
          <p:cNvPr id="178" name="Google Shape;178;p2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zh-TW"/>
              <a:t>‹#›</a:t>
            </a:fld>
            <a:endParaRPr/>
          </a:p>
        </p:txBody>
      </p:sp>
      <p:pic>
        <p:nvPicPr>
          <p:cNvPr descr="Binary classification performance using the probability threshold and CRF. Performance evaluated by (a) the mean IOU score and (b) the percentage of class label transitions per sequence (bottom), both calculated over all training conditions" id="179" name="Google Shape;179;p29"/>
          <p:cNvPicPr preferRelativeResize="0"/>
          <p:nvPr>
            <p:ph idx="1" type="body"/>
          </p:nvPr>
        </p:nvPicPr>
        <p:blipFill rotWithShape="1">
          <a:blip r:embed="rId3">
            <a:alphaModFix/>
          </a:blip>
          <a:srcRect b="0" l="0" r="0" t="0"/>
          <a:stretch/>
        </p:blipFill>
        <p:spPr>
          <a:xfrm>
            <a:off x="2315935" y="1268016"/>
            <a:ext cx="4512000" cy="1749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Garamond"/>
              <a:buNone/>
            </a:pPr>
            <a:r>
              <a:rPr lang="zh-TW"/>
              <a:t>Discussion</a:t>
            </a:r>
            <a:endParaRPr/>
          </a:p>
        </p:txBody>
      </p:sp>
      <p:sp>
        <p:nvSpPr>
          <p:cNvPr id="186" name="Google Shape;186;p3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zh-TW"/>
              <a:t>‹#›</a:t>
            </a:fld>
            <a:endParaRPr/>
          </a:p>
        </p:txBody>
      </p:sp>
      <p:sp>
        <p:nvSpPr>
          <p:cNvPr id="187" name="Google Shape;187;p30"/>
          <p:cNvSpPr txBox="1"/>
          <p:nvPr>
            <p:ph idx="1" type="body"/>
          </p:nvPr>
        </p:nvSpPr>
        <p:spPr>
          <a:xfrm>
            <a:off x="628650" y="1369218"/>
            <a:ext cx="7886700" cy="3398100"/>
          </a:xfrm>
          <a:prstGeom prst="rect">
            <a:avLst/>
          </a:prstGeom>
          <a:noFill/>
          <a:ln>
            <a:noFill/>
          </a:ln>
        </p:spPr>
        <p:txBody>
          <a:bodyPr anchorCtr="0" anchor="ctr" bIns="34275" lIns="68575" spcFirstLastPara="1" rIns="68575" wrap="square" tIns="34275">
            <a:normAutofit fontScale="85000" lnSpcReduction="20000"/>
          </a:bodyPr>
          <a:lstStyle/>
          <a:p>
            <a:pPr indent="-202247" lvl="0" marL="177800" rtl="0" algn="l">
              <a:lnSpc>
                <a:spcPct val="170000"/>
              </a:lnSpc>
              <a:spcBef>
                <a:spcPts val="0"/>
              </a:spcBef>
              <a:spcAft>
                <a:spcPts val="0"/>
              </a:spcAft>
              <a:buClr>
                <a:schemeClr val="dk1"/>
              </a:buClr>
              <a:buSzPct val="116666"/>
              <a:buChar char="●"/>
            </a:pPr>
            <a:r>
              <a:rPr lang="zh-TW"/>
              <a:t>Introducing a multitask learning framework – NetTIME</a:t>
            </a:r>
            <a:endParaRPr/>
          </a:p>
          <a:p>
            <a:pPr indent="-198755" lvl="1" marL="520700" rtl="0" algn="l">
              <a:lnSpc>
                <a:spcPct val="170000"/>
              </a:lnSpc>
              <a:spcBef>
                <a:spcPts val="400"/>
              </a:spcBef>
              <a:spcAft>
                <a:spcPts val="0"/>
              </a:spcAft>
              <a:buClr>
                <a:schemeClr val="dk1"/>
              </a:buClr>
              <a:buSzPct val="128571"/>
              <a:buChar char="○"/>
            </a:pPr>
            <a:r>
              <a:rPr lang="zh-TW"/>
              <a:t>Multitask learning approach improves prediction accuracy </a:t>
            </a:r>
            <a:endParaRPr/>
          </a:p>
          <a:p>
            <a:pPr indent="-198755" lvl="1" marL="520700" rtl="0" algn="l">
              <a:lnSpc>
                <a:spcPct val="170000"/>
              </a:lnSpc>
              <a:spcBef>
                <a:spcPts val="400"/>
              </a:spcBef>
              <a:spcAft>
                <a:spcPts val="0"/>
              </a:spcAft>
              <a:buClr>
                <a:schemeClr val="dk1"/>
              </a:buClr>
              <a:buSzPct val="128571"/>
              <a:buChar char="○"/>
            </a:pPr>
            <a:r>
              <a:rPr lang="zh-TW"/>
              <a:t>The use of TF and cell-type embedding vectors additionally allows to make accurate transfer learning</a:t>
            </a:r>
            <a:endParaRPr/>
          </a:p>
          <a:p>
            <a:pPr indent="-202247" lvl="0" marL="177800" rtl="0" algn="l">
              <a:lnSpc>
                <a:spcPct val="170000"/>
              </a:lnSpc>
              <a:spcBef>
                <a:spcPts val="800"/>
              </a:spcBef>
              <a:spcAft>
                <a:spcPts val="0"/>
              </a:spcAft>
              <a:buClr>
                <a:schemeClr val="dk1"/>
              </a:buClr>
              <a:buSzPct val="116666"/>
              <a:buChar char="●"/>
            </a:pPr>
            <a:r>
              <a:rPr lang="zh-TW"/>
              <a:t>Extensive feature engineering has been the focus of many recent methods</a:t>
            </a:r>
            <a:endParaRPr/>
          </a:p>
          <a:p>
            <a:pPr indent="-198755" lvl="1" marL="520700" rtl="0" algn="l">
              <a:lnSpc>
                <a:spcPct val="170000"/>
              </a:lnSpc>
              <a:spcBef>
                <a:spcPts val="400"/>
              </a:spcBef>
              <a:spcAft>
                <a:spcPts val="0"/>
              </a:spcAft>
              <a:buClr>
                <a:schemeClr val="dk1"/>
              </a:buClr>
              <a:buSzPct val="128571"/>
              <a:buChar char="○"/>
            </a:pPr>
            <a:r>
              <a:rPr lang="zh-TW"/>
              <a:t>strategies for handling missing features</a:t>
            </a:r>
            <a:endParaRPr/>
          </a:p>
          <a:p>
            <a:pPr indent="-202247" lvl="0" marL="177800" rtl="0" algn="l">
              <a:lnSpc>
                <a:spcPct val="170000"/>
              </a:lnSpc>
              <a:spcBef>
                <a:spcPts val="800"/>
              </a:spcBef>
              <a:spcAft>
                <a:spcPts val="0"/>
              </a:spcAft>
              <a:buClr>
                <a:schemeClr val="dk1"/>
              </a:buClr>
              <a:buSzPct val="116666"/>
              <a:buChar char="●"/>
            </a:pPr>
            <a:r>
              <a:rPr lang="zh-TW"/>
              <a:t>NetTIME is extensible and can be adapted to improve solutions to other biology problems</a:t>
            </a:r>
            <a:endParaRPr/>
          </a:p>
          <a:p>
            <a:pPr indent="-198755" lvl="1" marL="520700" rtl="0" algn="l">
              <a:lnSpc>
                <a:spcPct val="170000"/>
              </a:lnSpc>
              <a:spcBef>
                <a:spcPts val="400"/>
              </a:spcBef>
              <a:spcAft>
                <a:spcPts val="1200"/>
              </a:spcAft>
              <a:buClr>
                <a:schemeClr val="dk1"/>
              </a:buClr>
              <a:buSzPct val="128571"/>
              <a:buChar char="○"/>
            </a:pPr>
            <a:r>
              <a:rPr lang="zh-TW"/>
              <a:t>transcriptional regulatory network inference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zh-TW"/>
              <a:t>Outline</a:t>
            </a:r>
            <a:endParaRPr/>
          </a:p>
        </p:txBody>
      </p:sp>
      <p:sp>
        <p:nvSpPr>
          <p:cNvPr id="74" name="Google Shape;74;p16"/>
          <p:cNvSpPr txBox="1"/>
          <p:nvPr>
            <p:ph idx="1" type="body"/>
          </p:nvPr>
        </p:nvSpPr>
        <p:spPr>
          <a:xfrm>
            <a:off x="628650" y="1369226"/>
            <a:ext cx="7886700" cy="37743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zh-TW"/>
              <a:t>Background</a:t>
            </a:r>
            <a:endParaRPr/>
          </a:p>
          <a:p>
            <a:pPr indent="0" lvl="0" marL="0" rtl="0" algn="l">
              <a:spcBef>
                <a:spcPts val="1200"/>
              </a:spcBef>
              <a:spcAft>
                <a:spcPts val="0"/>
              </a:spcAft>
              <a:buNone/>
            </a:pPr>
            <a:r>
              <a:rPr lang="zh-TW"/>
              <a:t>	noncoding dna</a:t>
            </a:r>
            <a:endParaRPr/>
          </a:p>
          <a:p>
            <a:pPr indent="0" lvl="0" marL="0" rtl="0" algn="l">
              <a:spcBef>
                <a:spcPts val="1200"/>
              </a:spcBef>
              <a:spcAft>
                <a:spcPts val="0"/>
              </a:spcAft>
              <a:buNone/>
            </a:pPr>
            <a:r>
              <a:rPr lang="zh-TW"/>
              <a:t>	Computational approach to binding prediction</a:t>
            </a:r>
            <a:endParaRPr/>
          </a:p>
          <a:p>
            <a:pPr indent="0" lvl="0" marL="0" rtl="0" algn="l">
              <a:spcBef>
                <a:spcPts val="1200"/>
              </a:spcBef>
              <a:spcAft>
                <a:spcPts val="0"/>
              </a:spcAft>
              <a:buNone/>
            </a:pPr>
            <a:r>
              <a:rPr lang="zh-TW"/>
              <a:t>Motivation</a:t>
            </a:r>
            <a:endParaRPr/>
          </a:p>
          <a:p>
            <a:pPr indent="0" lvl="0" marL="0" rtl="0" algn="l">
              <a:spcBef>
                <a:spcPts val="1200"/>
              </a:spcBef>
              <a:spcAft>
                <a:spcPts val="0"/>
              </a:spcAft>
              <a:buNone/>
            </a:pPr>
            <a:r>
              <a:rPr lang="zh-TW"/>
              <a:t>Related work</a:t>
            </a:r>
            <a:endParaRPr/>
          </a:p>
          <a:p>
            <a:pPr indent="0" lvl="0" marL="0" rtl="0" algn="l">
              <a:spcBef>
                <a:spcPts val="1200"/>
              </a:spcBef>
              <a:spcAft>
                <a:spcPts val="0"/>
              </a:spcAft>
              <a:buClr>
                <a:schemeClr val="dk1"/>
              </a:buClr>
              <a:buSzPts val="1100"/>
              <a:buFont typeface="Arial"/>
              <a:buNone/>
            </a:pPr>
            <a:r>
              <a:rPr lang="zh-TW"/>
              <a:t>Data</a:t>
            </a:r>
            <a:endParaRPr/>
          </a:p>
          <a:p>
            <a:pPr indent="0" lvl="0" marL="0" rtl="0" algn="l">
              <a:spcBef>
                <a:spcPts val="1200"/>
              </a:spcBef>
              <a:spcAft>
                <a:spcPts val="0"/>
              </a:spcAft>
              <a:buNone/>
            </a:pPr>
            <a:r>
              <a:rPr lang="zh-TW"/>
              <a:t>Tech</a:t>
            </a:r>
            <a:endParaRPr/>
          </a:p>
          <a:p>
            <a:pPr indent="0" lvl="0" marL="0" rtl="0" algn="l">
              <a:spcBef>
                <a:spcPts val="1200"/>
              </a:spcBef>
              <a:spcAft>
                <a:spcPts val="0"/>
              </a:spcAft>
              <a:buNone/>
            </a:pPr>
            <a:r>
              <a:rPr lang="zh-TW"/>
              <a:t>Result</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700"/>
              <a:buFont typeface="Garamond"/>
              <a:buNone/>
            </a:pPr>
            <a:r>
              <a:rPr lang="zh-TW" sz="2700"/>
              <a:t>Modeling of non-coding DNA sequence</a:t>
            </a:r>
            <a:endParaRPr sz="2700"/>
          </a:p>
        </p:txBody>
      </p:sp>
      <p:pic>
        <p:nvPicPr>
          <p:cNvPr descr="Figure 1 &#10;Transcriptional activation is mediated by chromatin state and transcription factor binding. Densely condensed chromatin (closed) prevents transcription factors and other proteins needed to initiate transcription from binding, thereby inhibiting gene expression. Open chromatin on the other hand is accessible for proteins to bind to promoter and enhancer regions. Transcription factors can either directly guide RNA polymerase II to promoter regions of target genes or work in cooperation with other factors and mediators to assemble a transcription initiation complex. TF, transcription factor; Pol II, RNA polymerase II; CoF, cofactor; M, mediator.&#10;" id="81" name="Google Shape;81;p17"/>
          <p:cNvPicPr preferRelativeResize="0"/>
          <p:nvPr>
            <p:ph idx="1" type="body"/>
          </p:nvPr>
        </p:nvPicPr>
        <p:blipFill rotWithShape="1">
          <a:blip r:embed="rId3">
            <a:alphaModFix/>
          </a:blip>
          <a:srcRect b="0" l="0" r="0" t="0"/>
          <a:stretch/>
        </p:blipFill>
        <p:spPr>
          <a:xfrm>
            <a:off x="628650" y="2224543"/>
            <a:ext cx="3886200" cy="1553100"/>
          </a:xfrm>
          <a:prstGeom prst="rect">
            <a:avLst/>
          </a:prstGeom>
          <a:noFill/>
          <a:ln>
            <a:noFill/>
          </a:ln>
        </p:spPr>
      </p:pic>
      <p:sp>
        <p:nvSpPr>
          <p:cNvPr id="82" name="Google Shape;82;p17"/>
          <p:cNvSpPr txBox="1"/>
          <p:nvPr>
            <p:ph idx="2" type="body"/>
          </p:nvPr>
        </p:nvSpPr>
        <p:spPr>
          <a:xfrm>
            <a:off x="4629150" y="1369219"/>
            <a:ext cx="4294500" cy="3263400"/>
          </a:xfrm>
          <a:prstGeom prst="rect">
            <a:avLst/>
          </a:prstGeom>
          <a:noFill/>
          <a:ln>
            <a:noFill/>
          </a:ln>
        </p:spPr>
        <p:txBody>
          <a:bodyPr anchorCtr="0" anchor="ctr" bIns="34275" lIns="68575" spcFirstLastPara="1" rIns="68575" wrap="square" tIns="34275">
            <a:normAutofit/>
          </a:bodyPr>
          <a:lstStyle/>
          <a:p>
            <a:pPr indent="-184150" lvl="0" marL="177800" rtl="0" algn="l">
              <a:lnSpc>
                <a:spcPct val="200000"/>
              </a:lnSpc>
              <a:spcBef>
                <a:spcPts val="0"/>
              </a:spcBef>
              <a:spcAft>
                <a:spcPts val="0"/>
              </a:spcAft>
              <a:buClr>
                <a:schemeClr val="dk1"/>
              </a:buClr>
              <a:buSzPts val="1100"/>
              <a:buChar char="●"/>
            </a:pPr>
            <a:r>
              <a:rPr lang="zh-TW" sz="1100"/>
              <a:t>Transcriptional regulation is orchestrated by transcription factors</a:t>
            </a:r>
            <a:endParaRPr/>
          </a:p>
          <a:p>
            <a:pPr indent="-184150" lvl="0" marL="177800" rtl="0" algn="l">
              <a:lnSpc>
                <a:spcPct val="200000"/>
              </a:lnSpc>
              <a:spcBef>
                <a:spcPts val="800"/>
              </a:spcBef>
              <a:spcAft>
                <a:spcPts val="0"/>
              </a:spcAft>
              <a:buClr>
                <a:schemeClr val="dk1"/>
              </a:buClr>
              <a:buSzPts val="1100"/>
              <a:buChar char="●"/>
            </a:pPr>
            <a:r>
              <a:rPr lang="zh-TW" sz="1100"/>
              <a:t>Both the </a:t>
            </a:r>
            <a:r>
              <a:rPr b="1" lang="zh-TW" sz="1100"/>
              <a:t>cell-type specific chromatin state</a:t>
            </a:r>
            <a:r>
              <a:rPr lang="zh-TW" sz="1100"/>
              <a:t> and the </a:t>
            </a:r>
            <a:r>
              <a:rPr b="1" lang="zh-TW" sz="1100"/>
              <a:t>DNA sequence</a:t>
            </a:r>
            <a:r>
              <a:rPr lang="zh-TW" sz="1100"/>
              <a:t> affect the interactions between TFs and DNA </a:t>
            </a:r>
            <a:r>
              <a:rPr i="1" lang="zh-TW" sz="1100"/>
              <a:t>in vivo</a:t>
            </a:r>
            <a:endParaRPr/>
          </a:p>
          <a:p>
            <a:pPr indent="-184150" lvl="0" marL="177800" rtl="0" algn="l">
              <a:lnSpc>
                <a:spcPct val="200000"/>
              </a:lnSpc>
              <a:spcBef>
                <a:spcPts val="800"/>
              </a:spcBef>
              <a:spcAft>
                <a:spcPts val="1200"/>
              </a:spcAft>
              <a:buClr>
                <a:schemeClr val="dk1"/>
              </a:buClr>
              <a:buSzPts val="1100"/>
              <a:buChar char="●"/>
            </a:pPr>
            <a:r>
              <a:rPr lang="zh-TW" sz="1100"/>
              <a:t>Computational methods are essential for less well-known TFs and cell types</a:t>
            </a:r>
            <a:endParaRPr/>
          </a:p>
        </p:txBody>
      </p:sp>
      <p:sp>
        <p:nvSpPr>
          <p:cNvPr id="83" name="Google Shape;83;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zh-TW"/>
              <a:t>‹#›</a:t>
            </a:fld>
            <a:endParaRPr/>
          </a:p>
        </p:txBody>
      </p:sp>
      <p:sp>
        <p:nvSpPr>
          <p:cNvPr id="84" name="Google Shape;84;p17"/>
          <p:cNvSpPr txBox="1"/>
          <p:nvPr/>
        </p:nvSpPr>
        <p:spPr>
          <a:xfrm>
            <a:off x="628650" y="3777397"/>
            <a:ext cx="38862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zh-TW" sz="800" u="none" cap="none" strike="noStrike">
                <a:solidFill>
                  <a:schemeClr val="dk1"/>
                </a:solidFill>
                <a:latin typeface="Helvetica Neue"/>
                <a:ea typeface="Helvetica Neue"/>
                <a:cs typeface="Helvetica Neue"/>
                <a:sym typeface="Helvetica Neue"/>
              </a:rPr>
              <a:t>Leiz, J., Rutkiewicz, M., Birchmeier, C., Heinemann, U. &amp; Schmidt-Ott, K. M. Technologies for profiling the impact of genomic variants on transcription factor binding. </a:t>
            </a:r>
            <a:r>
              <a:rPr b="0" i="1" lang="zh-TW" sz="800" u="none" cap="none" strike="noStrike">
                <a:solidFill>
                  <a:schemeClr val="dk1"/>
                </a:solidFill>
                <a:latin typeface="Helvetica Neue"/>
                <a:ea typeface="Helvetica Neue"/>
                <a:cs typeface="Helvetica Neue"/>
                <a:sym typeface="Helvetica Neue"/>
              </a:rPr>
              <a:t>Medizinische Genetik</a:t>
            </a:r>
            <a:r>
              <a:rPr b="0" i="0" lang="zh-TW" sz="800" u="none" cap="none" strike="noStrike">
                <a:solidFill>
                  <a:schemeClr val="dk1"/>
                </a:solidFill>
                <a:latin typeface="Helvetica Neue"/>
                <a:ea typeface="Helvetica Neue"/>
                <a:cs typeface="Helvetica Neue"/>
                <a:sym typeface="Helvetica Neue"/>
              </a:rPr>
              <a:t> </a:t>
            </a:r>
            <a:r>
              <a:rPr b="1" i="0" lang="zh-TW" sz="800" u="none" cap="none" strike="noStrike">
                <a:solidFill>
                  <a:schemeClr val="dk1"/>
                </a:solidFill>
                <a:latin typeface="Helvetica Neue"/>
                <a:ea typeface="Helvetica Neue"/>
                <a:cs typeface="Helvetica Neue"/>
                <a:sym typeface="Helvetica Neue"/>
              </a:rPr>
              <a:t>33</a:t>
            </a:r>
            <a:r>
              <a:rPr b="0" i="0" lang="zh-TW" sz="800" u="none" cap="none" strike="noStrike">
                <a:solidFill>
                  <a:schemeClr val="dk1"/>
                </a:solidFill>
                <a:latin typeface="Helvetica Neue"/>
                <a:ea typeface="Helvetica Neue"/>
                <a:cs typeface="Helvetica Neue"/>
                <a:sym typeface="Helvetica Neue"/>
              </a:rPr>
              <a:t>, 147–155 (2021).</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Garamond"/>
              <a:buNone/>
            </a:pPr>
            <a:r>
              <a:rPr lang="zh-TW"/>
              <a:t>Computational approach</a:t>
            </a:r>
            <a:endParaRPr/>
          </a:p>
        </p:txBody>
      </p:sp>
      <p:sp>
        <p:nvSpPr>
          <p:cNvPr id="91" name="Google Shape;91;p18"/>
          <p:cNvSpPr txBox="1"/>
          <p:nvPr>
            <p:ph idx="1" type="body"/>
          </p:nvPr>
        </p:nvSpPr>
        <p:spPr>
          <a:xfrm>
            <a:off x="121401" y="1148337"/>
            <a:ext cx="4261800" cy="3892800"/>
          </a:xfrm>
          <a:prstGeom prst="rect">
            <a:avLst/>
          </a:prstGeom>
          <a:noFill/>
          <a:ln>
            <a:noFill/>
          </a:ln>
        </p:spPr>
        <p:txBody>
          <a:bodyPr anchorCtr="0" anchor="ctr" bIns="34275" lIns="68575" spcFirstLastPara="1" rIns="68575" wrap="square" tIns="34275">
            <a:normAutofit lnSpcReduction="20000"/>
          </a:bodyPr>
          <a:lstStyle/>
          <a:p>
            <a:pPr indent="-177800" lvl="0" marL="177800" rtl="0" algn="l">
              <a:lnSpc>
                <a:spcPct val="150000"/>
              </a:lnSpc>
              <a:spcBef>
                <a:spcPts val="0"/>
              </a:spcBef>
              <a:spcAft>
                <a:spcPts val="0"/>
              </a:spcAft>
              <a:buClr>
                <a:schemeClr val="dk1"/>
              </a:buClr>
              <a:buSzPts val="1200"/>
              <a:buChar char="●"/>
            </a:pPr>
            <a:r>
              <a:rPr lang="zh-TW" sz="1200"/>
              <a:t>Motif discovery, DeepBind (2015)</a:t>
            </a:r>
            <a:endParaRPr/>
          </a:p>
          <a:p>
            <a:pPr indent="-177800" lvl="0" marL="177800" rtl="0" algn="l">
              <a:lnSpc>
                <a:spcPct val="150000"/>
              </a:lnSpc>
              <a:spcBef>
                <a:spcPts val="800"/>
              </a:spcBef>
              <a:spcAft>
                <a:spcPts val="0"/>
              </a:spcAft>
              <a:buClr>
                <a:schemeClr val="dk1"/>
              </a:buClr>
              <a:buSzPts val="1200"/>
              <a:buChar char="●"/>
            </a:pPr>
            <a:r>
              <a:rPr lang="zh-TW" sz="1200"/>
              <a:t>ENCODE-DREAM Challenge</a:t>
            </a:r>
            <a:endParaRPr/>
          </a:p>
          <a:p>
            <a:pPr indent="-171450" lvl="1" marL="520700" rtl="0" algn="l">
              <a:lnSpc>
                <a:spcPct val="150000"/>
              </a:lnSpc>
              <a:spcBef>
                <a:spcPts val="400"/>
              </a:spcBef>
              <a:spcAft>
                <a:spcPts val="0"/>
              </a:spcAft>
              <a:buClr>
                <a:schemeClr val="dk1"/>
              </a:buClr>
              <a:buSzPts val="900"/>
              <a:buChar char="○"/>
            </a:pPr>
            <a:r>
              <a:rPr lang="zh-TW" sz="900"/>
              <a:t>The state of the surrounding chromosome, the TF and TF-cofactor expression and other contextual factors play an equally large role</a:t>
            </a:r>
            <a:endParaRPr/>
          </a:p>
          <a:p>
            <a:pPr indent="-171450" lvl="1" marL="520700" rtl="0" algn="l">
              <a:lnSpc>
                <a:spcPct val="150000"/>
              </a:lnSpc>
              <a:spcBef>
                <a:spcPts val="400"/>
              </a:spcBef>
              <a:spcAft>
                <a:spcPts val="0"/>
              </a:spcAft>
              <a:buClr>
                <a:schemeClr val="dk1"/>
              </a:buClr>
              <a:buSzPts val="900"/>
              <a:buChar char="○"/>
            </a:pPr>
            <a:r>
              <a:rPr lang="zh-TW" sz="900"/>
              <a:t>Top-performing methods from the ENCODE-DREAM Challenge typically adopt the single-task learning approach</a:t>
            </a:r>
            <a:endParaRPr/>
          </a:p>
          <a:p>
            <a:pPr indent="-177800" lvl="0" marL="177800" rtl="0" algn="l">
              <a:lnSpc>
                <a:spcPct val="150000"/>
              </a:lnSpc>
              <a:spcBef>
                <a:spcPts val="800"/>
              </a:spcBef>
              <a:spcAft>
                <a:spcPts val="0"/>
              </a:spcAft>
              <a:buClr>
                <a:schemeClr val="dk1"/>
              </a:buClr>
              <a:buSzPts val="1200"/>
              <a:buChar char="●"/>
            </a:pPr>
            <a:r>
              <a:rPr lang="zh-TW" sz="1200"/>
              <a:t>The multitask solution adopted by DeepSea involves training a multiclass classifier on DNA sequences</a:t>
            </a:r>
            <a:endParaRPr/>
          </a:p>
          <a:p>
            <a:pPr indent="-171450" lvl="1" marL="520700" rtl="0" algn="l">
              <a:lnSpc>
                <a:spcPct val="150000"/>
              </a:lnSpc>
              <a:spcBef>
                <a:spcPts val="400"/>
              </a:spcBef>
              <a:spcAft>
                <a:spcPts val="0"/>
              </a:spcAft>
              <a:buClr>
                <a:schemeClr val="dk1"/>
              </a:buClr>
              <a:buSzPts val="900"/>
              <a:buChar char="○"/>
            </a:pPr>
            <a:r>
              <a:rPr lang="zh-TW" sz="900"/>
              <a:t>Each class represents the occurrence of binding sites for one TF in one cell type</a:t>
            </a:r>
            <a:endParaRPr/>
          </a:p>
          <a:p>
            <a:pPr indent="-177800" lvl="0" marL="177800" rtl="0" algn="l">
              <a:lnSpc>
                <a:spcPct val="150000"/>
              </a:lnSpc>
              <a:spcBef>
                <a:spcPts val="800"/>
              </a:spcBef>
              <a:spcAft>
                <a:spcPts val="0"/>
              </a:spcAft>
              <a:buClr>
                <a:schemeClr val="dk1"/>
              </a:buClr>
              <a:buSzPts val="1200"/>
              <a:buChar char="●"/>
            </a:pPr>
            <a:r>
              <a:rPr lang="zh-TW" sz="1200"/>
              <a:t>Generalize predictions beyond the TF and cell-type pairs</a:t>
            </a:r>
            <a:endParaRPr/>
          </a:p>
          <a:p>
            <a:pPr indent="-177800" lvl="0" marL="177800" rtl="0" algn="l">
              <a:lnSpc>
                <a:spcPct val="150000"/>
              </a:lnSpc>
              <a:spcBef>
                <a:spcPts val="800"/>
              </a:spcBef>
              <a:spcAft>
                <a:spcPts val="0"/>
              </a:spcAft>
              <a:buClr>
                <a:schemeClr val="dk1"/>
              </a:buClr>
              <a:buSzPts val="1200"/>
              <a:buChar char="●"/>
            </a:pPr>
            <a:r>
              <a:rPr lang="zh-TW" sz="1200"/>
              <a:t>Low resolution vs low context size</a:t>
            </a:r>
            <a:endParaRPr/>
          </a:p>
          <a:p>
            <a:pPr indent="-171450" lvl="1" marL="520700" rtl="0" algn="l">
              <a:lnSpc>
                <a:spcPct val="150000"/>
              </a:lnSpc>
              <a:spcBef>
                <a:spcPts val="400"/>
              </a:spcBef>
              <a:spcAft>
                <a:spcPts val="1200"/>
              </a:spcAft>
              <a:buClr>
                <a:schemeClr val="dk1"/>
              </a:buClr>
              <a:buSzPts val="900"/>
              <a:buChar char="○"/>
            </a:pPr>
            <a:r>
              <a:rPr lang="zh-TW" sz="900"/>
              <a:t> TF binding sites are typically only 4–20 bp long</a:t>
            </a:r>
            <a:endParaRPr sz="900"/>
          </a:p>
        </p:txBody>
      </p:sp>
      <p:sp>
        <p:nvSpPr>
          <p:cNvPr id="92" name="Google Shape;92;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zh-TW"/>
              <a:t>‹#›</a:t>
            </a:fld>
            <a:endParaRPr/>
          </a:p>
        </p:txBody>
      </p:sp>
      <p:pic>
        <p:nvPicPr>
          <p:cNvPr id="93" name="Google Shape;93;p18"/>
          <p:cNvPicPr preferRelativeResize="0"/>
          <p:nvPr>
            <p:ph idx="2" type="body"/>
          </p:nvPr>
        </p:nvPicPr>
        <p:blipFill rotWithShape="1">
          <a:blip r:embed="rId3">
            <a:alphaModFix/>
          </a:blip>
          <a:srcRect b="0" l="0" r="0" t="0"/>
          <a:stretch/>
        </p:blipFill>
        <p:spPr>
          <a:xfrm>
            <a:off x="4572000" y="1148337"/>
            <a:ext cx="4261800" cy="3307200"/>
          </a:xfrm>
          <a:prstGeom prst="rect">
            <a:avLst/>
          </a:prstGeom>
          <a:noFill/>
          <a:ln>
            <a:noFill/>
          </a:ln>
        </p:spPr>
      </p:pic>
      <p:sp>
        <p:nvSpPr>
          <p:cNvPr id="94" name="Google Shape;94;p18"/>
          <p:cNvSpPr txBox="1"/>
          <p:nvPr/>
        </p:nvSpPr>
        <p:spPr>
          <a:xfrm>
            <a:off x="4572001" y="4455638"/>
            <a:ext cx="39432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zh-TW" sz="800">
                <a:solidFill>
                  <a:schemeClr val="dk1"/>
                </a:solidFill>
                <a:latin typeface="Helvetica Neue"/>
                <a:ea typeface="Helvetica Neue"/>
                <a:cs typeface="Helvetica Neue"/>
                <a:sym typeface="Helvetica Neue"/>
              </a:rPr>
              <a:t>Lanchantin, J., Singh, R., Wang, B. &amp; Qi, Y. DEEP MOTIF DASHBOARD: VISUALIZING AND UNDERSTANDING GENOMIC SEQUENCES USING DEEP NEURAL NETWORKS. </a:t>
            </a:r>
            <a:r>
              <a:rPr i="1" lang="zh-TW" sz="800">
                <a:solidFill>
                  <a:schemeClr val="dk1"/>
                </a:solidFill>
                <a:latin typeface="Helvetica Neue"/>
                <a:ea typeface="Helvetica Neue"/>
                <a:cs typeface="Helvetica Neue"/>
                <a:sym typeface="Helvetica Neue"/>
              </a:rPr>
              <a:t>Pac Symp Biocomput</a:t>
            </a:r>
            <a:r>
              <a:rPr lang="zh-TW" sz="800">
                <a:solidFill>
                  <a:schemeClr val="dk1"/>
                </a:solidFill>
                <a:latin typeface="Helvetica Neue"/>
                <a:ea typeface="Helvetica Neue"/>
                <a:cs typeface="Helvetica Neue"/>
                <a:sym typeface="Helvetica Neue"/>
              </a:rPr>
              <a:t> </a:t>
            </a:r>
            <a:r>
              <a:rPr b="1" lang="zh-TW" sz="800">
                <a:solidFill>
                  <a:schemeClr val="dk1"/>
                </a:solidFill>
                <a:latin typeface="Helvetica Neue"/>
                <a:ea typeface="Helvetica Neue"/>
                <a:cs typeface="Helvetica Neue"/>
                <a:sym typeface="Helvetica Neue"/>
              </a:rPr>
              <a:t>22</a:t>
            </a:r>
            <a:r>
              <a:rPr lang="zh-TW" sz="800">
                <a:solidFill>
                  <a:schemeClr val="dk1"/>
                </a:solidFill>
                <a:latin typeface="Helvetica Neue"/>
                <a:ea typeface="Helvetica Neue"/>
                <a:cs typeface="Helvetica Neue"/>
                <a:sym typeface="Helvetica Neue"/>
              </a:rPr>
              <a:t>, 254–265 (2017).</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Garamond"/>
              <a:buNone/>
            </a:pPr>
            <a:r>
              <a:rPr lang="zh-TW"/>
              <a:t>Motivation</a:t>
            </a:r>
            <a:endParaRPr/>
          </a:p>
        </p:txBody>
      </p:sp>
      <p:sp>
        <p:nvSpPr>
          <p:cNvPr id="100" name="Google Shape;100;p19"/>
          <p:cNvSpPr txBox="1"/>
          <p:nvPr>
            <p:ph idx="1" type="body"/>
          </p:nvPr>
        </p:nvSpPr>
        <p:spPr>
          <a:xfrm>
            <a:off x="628650" y="1369219"/>
            <a:ext cx="7886700" cy="3263400"/>
          </a:xfrm>
          <a:prstGeom prst="rect">
            <a:avLst/>
          </a:prstGeom>
          <a:noFill/>
          <a:ln>
            <a:noFill/>
          </a:ln>
        </p:spPr>
        <p:txBody>
          <a:bodyPr anchorCtr="0" anchor="ctr" bIns="34275" lIns="68575" spcFirstLastPara="1" rIns="68575" wrap="square" tIns="34275">
            <a:normAutofit/>
          </a:bodyPr>
          <a:lstStyle/>
          <a:p>
            <a:pPr indent="-171450" lvl="0" marL="177800" rtl="0" algn="l">
              <a:lnSpc>
                <a:spcPct val="200000"/>
              </a:lnSpc>
              <a:spcBef>
                <a:spcPts val="0"/>
              </a:spcBef>
              <a:spcAft>
                <a:spcPts val="0"/>
              </a:spcAft>
              <a:buClr>
                <a:schemeClr val="dk1"/>
              </a:buClr>
              <a:buSzPts val="1500"/>
              <a:buChar char="●"/>
            </a:pPr>
            <a:r>
              <a:rPr lang="zh-TW" sz="1500"/>
              <a:t>Need m</a:t>
            </a:r>
            <a:r>
              <a:rPr lang="zh-TW" sz="1500"/>
              <a:t>ultitask learning framework for base-pair resolution prediction of cell-type-specific TF binding sites</a:t>
            </a:r>
            <a:endParaRPr/>
          </a:p>
          <a:p>
            <a:pPr indent="0" lvl="0" marL="177800" rtl="0" algn="l">
              <a:lnSpc>
                <a:spcPct val="200000"/>
              </a:lnSpc>
              <a:spcBef>
                <a:spcPts val="800"/>
              </a:spcBef>
              <a:spcAft>
                <a:spcPts val="0"/>
              </a:spcAft>
              <a:buNone/>
            </a:pPr>
            <a:r>
              <a:t/>
            </a:r>
            <a:endParaRPr/>
          </a:p>
          <a:p>
            <a:pPr indent="-171450" lvl="0" marL="177800" rtl="0" algn="l">
              <a:lnSpc>
                <a:spcPct val="200000"/>
              </a:lnSpc>
              <a:spcBef>
                <a:spcPts val="800"/>
              </a:spcBef>
              <a:spcAft>
                <a:spcPts val="1200"/>
              </a:spcAft>
              <a:buClr>
                <a:schemeClr val="dk1"/>
              </a:buClr>
              <a:buSzPts val="1500"/>
              <a:buChar char="●"/>
            </a:pPr>
            <a:r>
              <a:rPr lang="zh-TW" sz="1500"/>
              <a:t>Jointly trains on multiple cell types and TFs, achieves base-pair resolution predictions and accepts input sequences up to 1 kb.</a:t>
            </a:r>
            <a:endParaRPr sz="1500"/>
          </a:p>
        </p:txBody>
      </p:sp>
      <p:sp>
        <p:nvSpPr>
          <p:cNvPr id="101" name="Google Shape;101;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zh-TW"/>
              <a:t>Related work</a:t>
            </a:r>
            <a:endParaRPr/>
          </a:p>
        </p:txBody>
      </p:sp>
      <p:sp>
        <p:nvSpPr>
          <p:cNvPr id="107" name="Google Shape;107;p20"/>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zh-TW" sz="1400">
                <a:solidFill>
                  <a:srgbClr val="2A2A2A"/>
                </a:solidFill>
                <a:highlight>
                  <a:srgbClr val="FFFFFF"/>
                </a:highlight>
              </a:rPr>
              <a:t>DeepBind(2015)</a:t>
            </a:r>
            <a:endParaRPr sz="1400">
              <a:solidFill>
                <a:srgbClr val="2A2A2A"/>
              </a:solidFill>
              <a:highlight>
                <a:srgbClr val="FFFFFF"/>
              </a:highlight>
            </a:endParaRPr>
          </a:p>
          <a:p>
            <a:pPr indent="0" lvl="0" marL="0" rtl="0" algn="l">
              <a:spcBef>
                <a:spcPts val="1200"/>
              </a:spcBef>
              <a:spcAft>
                <a:spcPts val="0"/>
              </a:spcAft>
              <a:buNone/>
            </a:pPr>
            <a:r>
              <a:rPr lang="zh-TW" sz="1400">
                <a:solidFill>
                  <a:srgbClr val="2A2A2A"/>
                </a:solidFill>
                <a:highlight>
                  <a:srgbClr val="FFFFFF"/>
                </a:highlight>
              </a:rPr>
              <a:t>	Use CNN find out dna pattern for binding region</a:t>
            </a:r>
            <a:endParaRPr sz="1400">
              <a:solidFill>
                <a:srgbClr val="2A2A2A"/>
              </a:solidFill>
              <a:highlight>
                <a:srgbClr val="FFFFFF"/>
              </a:highlight>
            </a:endParaRPr>
          </a:p>
          <a:p>
            <a:pPr indent="0" lvl="0" marL="0" rtl="0" algn="l">
              <a:spcBef>
                <a:spcPts val="1200"/>
              </a:spcBef>
              <a:spcAft>
                <a:spcPts val="0"/>
              </a:spcAft>
              <a:buNone/>
            </a:pPr>
            <a:r>
              <a:rPr lang="zh-TW" sz="1400">
                <a:solidFill>
                  <a:srgbClr val="2A2A2A"/>
                </a:solidFill>
                <a:highlight>
                  <a:srgbClr val="FFFFFF"/>
                </a:highlight>
              </a:rPr>
              <a:t> Deeperbind</a:t>
            </a:r>
            <a:endParaRPr sz="1400">
              <a:solidFill>
                <a:srgbClr val="2A2A2A"/>
              </a:solidFill>
              <a:highlight>
                <a:srgbClr val="FFFFFF"/>
              </a:highlight>
            </a:endParaRPr>
          </a:p>
          <a:p>
            <a:pPr indent="0" lvl="0" marL="0" rtl="0" algn="l">
              <a:spcBef>
                <a:spcPts val="1200"/>
              </a:spcBef>
              <a:spcAft>
                <a:spcPts val="0"/>
              </a:spcAft>
              <a:buNone/>
            </a:pPr>
            <a:r>
              <a:rPr lang="zh-TW" sz="1400">
                <a:solidFill>
                  <a:srgbClr val="2A2A2A"/>
                </a:solidFill>
                <a:highlight>
                  <a:srgbClr val="FFFFFF"/>
                </a:highlight>
              </a:rPr>
              <a:t>Base-pair resolution detection of transcription factor binding site </a:t>
            </a:r>
            <a:endParaRPr sz="1400">
              <a:solidFill>
                <a:srgbClr val="2A2A2A"/>
              </a:solidFill>
              <a:highlight>
                <a:srgbClr val="FFFFFF"/>
              </a:highlight>
            </a:endParaRPr>
          </a:p>
          <a:p>
            <a:pPr indent="0" lvl="0" marL="0" rtl="0" algn="l">
              <a:spcBef>
                <a:spcPts val="1200"/>
              </a:spcBef>
              <a:spcAft>
                <a:spcPts val="0"/>
              </a:spcAft>
              <a:buNone/>
            </a:pPr>
            <a:r>
              <a:rPr lang="zh-TW" sz="1400">
                <a:solidFill>
                  <a:srgbClr val="2A2A2A"/>
                </a:solidFill>
                <a:highlight>
                  <a:srgbClr val="FFFFFF"/>
                </a:highlight>
              </a:rPr>
              <a:t>BindSpace(2019)</a:t>
            </a:r>
            <a:endParaRPr sz="1400">
              <a:solidFill>
                <a:srgbClr val="2A2A2A"/>
              </a:solidFill>
              <a:highlight>
                <a:srgbClr val="FFFFFF"/>
              </a:highlight>
            </a:endParaRPr>
          </a:p>
          <a:p>
            <a:pPr indent="0" lvl="0" marL="0" rtl="0" algn="l">
              <a:spcBef>
                <a:spcPts val="1200"/>
              </a:spcBef>
              <a:spcAft>
                <a:spcPts val="0"/>
              </a:spcAft>
              <a:buNone/>
            </a:pPr>
            <a:r>
              <a:rPr lang="zh-TW" sz="1400">
                <a:solidFill>
                  <a:srgbClr val="2A2A2A"/>
                </a:solidFill>
                <a:highlight>
                  <a:srgbClr val="FFFFFF"/>
                </a:highlight>
              </a:rPr>
              <a:t>	</a:t>
            </a:r>
            <a:r>
              <a:rPr lang="zh-TW" sz="1400">
                <a:solidFill>
                  <a:srgbClr val="2A2A2A"/>
                </a:solidFill>
                <a:highlight>
                  <a:srgbClr val="FFFFFF"/>
                </a:highlight>
              </a:rPr>
              <a:t>High</a:t>
            </a:r>
            <a:r>
              <a:rPr lang="zh-TW" sz="1400">
                <a:solidFill>
                  <a:srgbClr val="2A2A2A"/>
                </a:solidFill>
                <a:highlight>
                  <a:srgbClr val="FFFFFF"/>
                </a:highlight>
              </a:rPr>
              <a:t> dimensional embedding </a:t>
            </a:r>
            <a:endParaRPr sz="1400">
              <a:solidFill>
                <a:srgbClr val="2A2A2A"/>
              </a:solidFill>
              <a:highlight>
                <a:srgbClr val="FFFFFF"/>
              </a:highlight>
            </a:endParaRPr>
          </a:p>
          <a:p>
            <a:pPr indent="0" lvl="0" marL="0" rtl="0" algn="l">
              <a:spcBef>
                <a:spcPts val="1200"/>
              </a:spcBef>
              <a:spcAft>
                <a:spcPts val="1200"/>
              </a:spcAft>
              <a:buNone/>
            </a:pPr>
            <a:r>
              <a:rPr lang="zh-TW" sz="1400">
                <a:solidFill>
                  <a:srgbClr val="2A2A2A"/>
                </a:solidFill>
                <a:highlight>
                  <a:srgbClr val="FFFFFF"/>
                </a:highlight>
              </a:rPr>
              <a:t>	</a:t>
            </a:r>
            <a:endParaRPr sz="1400">
              <a:solidFill>
                <a:srgbClr val="2A2A2A"/>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Garamond"/>
              <a:buNone/>
            </a:pPr>
            <a:r>
              <a:rPr lang="zh-TW"/>
              <a:t>Data</a:t>
            </a:r>
            <a:endParaRPr/>
          </a:p>
        </p:txBody>
      </p:sp>
      <p:sp>
        <p:nvSpPr>
          <p:cNvPr id="114" name="Google Shape;114;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zh-TW"/>
              <a:t>‹#›</a:t>
            </a:fld>
            <a:endParaRPr/>
          </a:p>
        </p:txBody>
      </p:sp>
      <p:sp>
        <p:nvSpPr>
          <p:cNvPr id="115" name="Google Shape;115;p21"/>
          <p:cNvSpPr txBox="1"/>
          <p:nvPr/>
        </p:nvSpPr>
        <p:spPr>
          <a:xfrm>
            <a:off x="308681" y="1161077"/>
            <a:ext cx="3226200" cy="3327000"/>
          </a:xfrm>
          <a:prstGeom prst="rect">
            <a:avLst/>
          </a:prstGeom>
          <a:noFill/>
          <a:ln>
            <a:noFill/>
          </a:ln>
        </p:spPr>
        <p:txBody>
          <a:bodyPr anchorCtr="0" anchor="ctr" bIns="34275" lIns="68575" spcFirstLastPara="1" rIns="68575" wrap="square" tIns="34275">
            <a:normAutofit/>
          </a:bodyPr>
          <a:lstStyle/>
          <a:p>
            <a:pPr indent="-177800" lvl="0" marL="177800" marR="0" rtl="0" algn="l">
              <a:lnSpc>
                <a:spcPct val="170000"/>
              </a:lnSpc>
              <a:spcBef>
                <a:spcPts val="0"/>
              </a:spcBef>
              <a:spcAft>
                <a:spcPts val="0"/>
              </a:spcAft>
              <a:buClr>
                <a:schemeClr val="dk1"/>
              </a:buClr>
              <a:buSzPts val="1200"/>
              <a:buFont typeface="Arial"/>
              <a:buChar char="•"/>
            </a:pPr>
            <a:r>
              <a:rPr lang="zh-TW" sz="1200">
                <a:solidFill>
                  <a:schemeClr val="dk1"/>
                </a:solidFill>
                <a:latin typeface="Helvetica Neue"/>
                <a:ea typeface="Helvetica Neue"/>
                <a:cs typeface="Helvetica Neue"/>
                <a:sym typeface="Helvetica Neue"/>
              </a:rPr>
              <a:t>71 ChIP-Seq data from ENCODE</a:t>
            </a:r>
            <a:endParaRPr sz="1400">
              <a:solidFill>
                <a:schemeClr val="dk1"/>
              </a:solidFill>
              <a:latin typeface="Helvetica Neue"/>
              <a:ea typeface="Helvetica Neue"/>
              <a:cs typeface="Helvetica Neue"/>
              <a:sym typeface="Helvetica Neue"/>
            </a:endParaRPr>
          </a:p>
          <a:p>
            <a:pPr indent="-177800" lvl="1" marL="520700" marR="0" rtl="0" algn="l">
              <a:lnSpc>
                <a:spcPct val="170000"/>
              </a:lnSpc>
              <a:spcBef>
                <a:spcPts val="400"/>
              </a:spcBef>
              <a:spcAft>
                <a:spcPts val="0"/>
              </a:spcAft>
              <a:buClr>
                <a:schemeClr val="dk1"/>
              </a:buClr>
              <a:buSzPts val="1200"/>
              <a:buFont typeface="Arial"/>
              <a:buChar char="•"/>
            </a:pPr>
            <a:r>
              <a:rPr b="0" i="0" lang="zh-TW" sz="1200" u="none" cap="none" strike="noStrike">
                <a:solidFill>
                  <a:schemeClr val="dk1"/>
                </a:solidFill>
                <a:latin typeface="Helvetica Neue"/>
                <a:ea typeface="Helvetica Neue"/>
                <a:cs typeface="Helvetica Neue"/>
                <a:sym typeface="Helvetica Neue"/>
              </a:rPr>
              <a:t>7 cell type</a:t>
            </a:r>
            <a:endParaRPr sz="1100"/>
          </a:p>
          <a:p>
            <a:pPr indent="-184150" lvl="2" marL="863600" marR="0" rtl="0" algn="l">
              <a:lnSpc>
                <a:spcPct val="170000"/>
              </a:lnSpc>
              <a:spcBef>
                <a:spcPts val="400"/>
              </a:spcBef>
              <a:spcAft>
                <a:spcPts val="0"/>
              </a:spcAft>
              <a:buClr>
                <a:schemeClr val="dk1"/>
              </a:buClr>
              <a:buSzPts val="1100"/>
              <a:buFont typeface="Arial"/>
              <a:buChar char="•"/>
            </a:pPr>
            <a:r>
              <a:rPr b="0" i="0" lang="zh-TW" sz="1100" u="none" cap="none" strike="noStrike">
                <a:solidFill>
                  <a:schemeClr val="dk1"/>
                </a:solidFill>
                <a:latin typeface="Helvetica Neue"/>
                <a:ea typeface="Helvetica Neue"/>
                <a:cs typeface="Helvetica Neue"/>
                <a:sym typeface="Helvetica Neue"/>
              </a:rPr>
              <a:t>3 cancer, 3 normal, 1 stem cell</a:t>
            </a:r>
            <a:endParaRPr sz="1100"/>
          </a:p>
          <a:p>
            <a:pPr indent="-177800" lvl="1" marL="520700" marR="0" rtl="0" algn="l">
              <a:lnSpc>
                <a:spcPct val="170000"/>
              </a:lnSpc>
              <a:spcBef>
                <a:spcPts val="400"/>
              </a:spcBef>
              <a:spcAft>
                <a:spcPts val="0"/>
              </a:spcAft>
              <a:buClr>
                <a:schemeClr val="dk1"/>
              </a:buClr>
              <a:buSzPts val="1200"/>
              <a:buFont typeface="Arial"/>
              <a:buChar char="•"/>
            </a:pPr>
            <a:r>
              <a:rPr b="0" i="0" lang="zh-TW" sz="1200" u="none" cap="none" strike="noStrike">
                <a:solidFill>
                  <a:schemeClr val="dk1"/>
                </a:solidFill>
                <a:latin typeface="Helvetica Neue"/>
                <a:ea typeface="Helvetica Neue"/>
                <a:cs typeface="Helvetica Neue"/>
                <a:sym typeface="Helvetica Neue"/>
              </a:rPr>
              <a:t>22 TF</a:t>
            </a:r>
            <a:endParaRPr sz="1100"/>
          </a:p>
          <a:p>
            <a:pPr indent="-184150" lvl="2" marL="863600" marR="0" rtl="0" algn="l">
              <a:lnSpc>
                <a:spcPct val="170000"/>
              </a:lnSpc>
              <a:spcBef>
                <a:spcPts val="400"/>
              </a:spcBef>
              <a:spcAft>
                <a:spcPts val="0"/>
              </a:spcAft>
              <a:buClr>
                <a:schemeClr val="dk1"/>
              </a:buClr>
              <a:buSzPts val="1100"/>
              <a:buFont typeface="Arial"/>
              <a:buChar char="•"/>
            </a:pPr>
            <a:r>
              <a:rPr b="0" i="0" lang="zh-TW" sz="1100" u="none" cap="none" strike="noStrike">
                <a:solidFill>
                  <a:schemeClr val="dk1"/>
                </a:solidFill>
                <a:latin typeface="Helvetica Neue"/>
                <a:ea typeface="Helvetica Neue"/>
                <a:cs typeface="Helvetica Neue"/>
                <a:sym typeface="Helvetica Neue"/>
              </a:rPr>
              <a:t>17 TF from 5 TF-family</a:t>
            </a:r>
            <a:endParaRPr sz="1100"/>
          </a:p>
          <a:p>
            <a:pPr indent="-184150" lvl="2" marL="863600" marR="0" rtl="0" algn="l">
              <a:lnSpc>
                <a:spcPct val="170000"/>
              </a:lnSpc>
              <a:spcBef>
                <a:spcPts val="400"/>
              </a:spcBef>
              <a:spcAft>
                <a:spcPts val="0"/>
              </a:spcAft>
              <a:buClr>
                <a:schemeClr val="dk1"/>
              </a:buClr>
              <a:buSzPts val="1100"/>
              <a:buFont typeface="Arial"/>
              <a:buChar char="•"/>
            </a:pPr>
            <a:r>
              <a:rPr b="0" i="0" lang="zh-TW" sz="1100" u="none" cap="none" strike="noStrike">
                <a:solidFill>
                  <a:schemeClr val="dk1"/>
                </a:solidFill>
                <a:latin typeface="Helvetica Neue"/>
                <a:ea typeface="Helvetica Neue"/>
                <a:cs typeface="Helvetica Neue"/>
                <a:sym typeface="Helvetica Neue"/>
              </a:rPr>
              <a:t>5 functionally related TF</a:t>
            </a:r>
            <a:endParaRPr sz="1100"/>
          </a:p>
          <a:p>
            <a:pPr indent="-177800" lvl="1" marL="520700" marR="0" rtl="0" algn="l">
              <a:lnSpc>
                <a:spcPct val="170000"/>
              </a:lnSpc>
              <a:spcBef>
                <a:spcPts val="400"/>
              </a:spcBef>
              <a:spcAft>
                <a:spcPts val="0"/>
              </a:spcAft>
              <a:buClr>
                <a:schemeClr val="dk1"/>
              </a:buClr>
              <a:buSzPts val="1200"/>
              <a:buFont typeface="Arial"/>
              <a:buChar char="•"/>
            </a:pPr>
            <a:r>
              <a:rPr b="0" i="0" lang="zh-TW" sz="1200" u="none" cap="none" strike="noStrike">
                <a:solidFill>
                  <a:schemeClr val="dk1"/>
                </a:solidFill>
                <a:latin typeface="Helvetica Neue"/>
                <a:ea typeface="Helvetica Neue"/>
                <a:cs typeface="Helvetica Neue"/>
                <a:sym typeface="Helvetica Neue"/>
              </a:rPr>
              <a:t>Cell-type specific data</a:t>
            </a:r>
            <a:endParaRPr sz="1100"/>
          </a:p>
          <a:p>
            <a:pPr indent="-184150" lvl="2" marL="863600" marR="0" rtl="0" algn="l">
              <a:lnSpc>
                <a:spcPct val="170000"/>
              </a:lnSpc>
              <a:spcBef>
                <a:spcPts val="400"/>
              </a:spcBef>
              <a:spcAft>
                <a:spcPts val="0"/>
              </a:spcAft>
              <a:buClr>
                <a:schemeClr val="dk1"/>
              </a:buClr>
              <a:buSzPts val="1100"/>
              <a:buFont typeface="Arial"/>
              <a:buChar char="•"/>
            </a:pPr>
            <a:r>
              <a:rPr b="0" i="0" lang="zh-TW" sz="1100" u="none" cap="none" strike="noStrike">
                <a:solidFill>
                  <a:schemeClr val="dk1"/>
                </a:solidFill>
                <a:latin typeface="Helvetica Neue"/>
                <a:ea typeface="Helvetica Neue"/>
                <a:cs typeface="Helvetica Neue"/>
                <a:sym typeface="Helvetica Neue"/>
              </a:rPr>
              <a:t>DNase, H3K4me1, H3K4me3, H3K27ac</a:t>
            </a:r>
            <a:endParaRPr sz="1100"/>
          </a:p>
        </p:txBody>
      </p:sp>
      <p:pic>
        <p:nvPicPr>
          <p:cNvPr id="116" name="Google Shape;116;p21"/>
          <p:cNvPicPr preferRelativeResize="0"/>
          <p:nvPr/>
        </p:nvPicPr>
        <p:blipFill rotWithShape="1">
          <a:blip r:embed="rId3">
            <a:alphaModFix/>
          </a:blip>
          <a:srcRect b="0" l="0" r="0" t="0"/>
          <a:stretch/>
        </p:blipFill>
        <p:spPr>
          <a:xfrm>
            <a:off x="3938812" y="1693852"/>
            <a:ext cx="4576533" cy="72315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zh-TW"/>
              <a:t>Tech_autoencoder</a:t>
            </a:r>
            <a:endParaRPr/>
          </a:p>
        </p:txBody>
      </p:sp>
      <p:sp>
        <p:nvSpPr>
          <p:cNvPr id="122" name="Google Shape;122;p22"/>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1200"/>
              </a:spcAft>
              <a:buNone/>
            </a:pPr>
            <a:r>
              <a:t/>
            </a:r>
            <a:endParaRPr/>
          </a:p>
        </p:txBody>
      </p:sp>
      <p:pic>
        <p:nvPicPr>
          <p:cNvPr descr="Schematic method overview. (a) Constructing feature vector w from input sequence x, TF label p and cell type label q. w consists of the sequence one-hot encoding, and a set of cell-type-specific features—DNase-seq signals, and H3K4me1, H3K4me3 and H3K4ac histone ChIP-seq signals—in cell type q. (b) Feature vector w, TF label p and cell type label q are provided to the NetTIME neural network to predict base-pair resolution binding probability z. An additional CRF classifier is trained to predict binary binding event y from z" id="123" name="Google Shape;123;p22"/>
          <p:cNvPicPr preferRelativeResize="0"/>
          <p:nvPr>
            <p:ph idx="1" type="body"/>
          </p:nvPr>
        </p:nvPicPr>
        <p:blipFill rotWithShape="1">
          <a:blip r:embed="rId3">
            <a:alphaModFix/>
          </a:blip>
          <a:srcRect b="0" l="0" r="0" t="0"/>
          <a:stretch/>
        </p:blipFill>
        <p:spPr>
          <a:xfrm>
            <a:off x="1430282" y="1136299"/>
            <a:ext cx="5300400" cy="1909500"/>
          </a:xfrm>
          <a:prstGeom prst="rect">
            <a:avLst/>
          </a:prstGeom>
          <a:noFill/>
          <a:ln>
            <a:noFill/>
          </a:ln>
        </p:spPr>
      </p:pic>
      <p:sp>
        <p:nvSpPr>
          <p:cNvPr id="124" name="Google Shape;124;p22"/>
          <p:cNvSpPr txBox="1"/>
          <p:nvPr/>
        </p:nvSpPr>
        <p:spPr>
          <a:xfrm>
            <a:off x="1780684" y="3338339"/>
            <a:ext cx="5300400" cy="1574700"/>
          </a:xfrm>
          <a:prstGeom prst="rect">
            <a:avLst/>
          </a:prstGeom>
          <a:noFill/>
          <a:ln>
            <a:noFill/>
          </a:ln>
        </p:spPr>
        <p:txBody>
          <a:bodyPr anchorCtr="0" anchor="ctr" bIns="34275" lIns="68575" spcFirstLastPara="1" rIns="68575" wrap="square" tIns="34275">
            <a:normAutofit/>
          </a:bodyPr>
          <a:lstStyle/>
          <a:p>
            <a:pPr indent="-184150" lvl="0" marL="177800" marR="0" rtl="0" algn="l">
              <a:lnSpc>
                <a:spcPct val="170000"/>
              </a:lnSpc>
              <a:spcBef>
                <a:spcPts val="0"/>
              </a:spcBef>
              <a:spcAft>
                <a:spcPts val="0"/>
              </a:spcAft>
              <a:buClr>
                <a:srgbClr val="2A2A2A"/>
              </a:buClr>
              <a:buSzPts val="1100"/>
              <a:buFont typeface="Arial"/>
              <a:buChar char="•"/>
            </a:pPr>
            <a:r>
              <a:rPr b="0" i="0" lang="zh-TW" sz="1100">
                <a:solidFill>
                  <a:srgbClr val="2A2A2A"/>
                </a:solidFill>
                <a:latin typeface="Helvetica Neue"/>
                <a:ea typeface="Helvetica Neue"/>
                <a:cs typeface="Helvetica Neue"/>
                <a:sym typeface="Helvetica Neue"/>
              </a:rPr>
              <a:t>Encoder – Mapping </a:t>
            </a:r>
            <a:r>
              <a:rPr lang="zh-TW" sz="1100">
                <a:solidFill>
                  <a:srgbClr val="2A2A2A"/>
                </a:solidFill>
                <a:latin typeface="Helvetica Neue"/>
                <a:ea typeface="Helvetica Neue"/>
                <a:cs typeface="Helvetica Neue"/>
                <a:sym typeface="Helvetica Neue"/>
              </a:rPr>
              <a:t>i</a:t>
            </a:r>
            <a:r>
              <a:rPr b="0" i="0" lang="zh-TW" sz="1100">
                <a:solidFill>
                  <a:srgbClr val="2A2A2A"/>
                </a:solidFill>
                <a:latin typeface="Helvetica Neue"/>
                <a:ea typeface="Helvetica Neue"/>
                <a:cs typeface="Helvetica Neue"/>
                <a:sym typeface="Helvetica Neue"/>
              </a:rPr>
              <a:t>nput feature </a:t>
            </a:r>
            <a:r>
              <a:rPr b="1" i="0" lang="zh-TW" sz="1100">
                <a:solidFill>
                  <a:srgbClr val="2A2A2A"/>
                </a:solidFill>
                <a:latin typeface="Helvetica Neue"/>
                <a:ea typeface="Helvetica Neue"/>
                <a:cs typeface="Helvetica Neue"/>
                <a:sym typeface="Helvetica Neue"/>
              </a:rPr>
              <a:t>w</a:t>
            </a:r>
            <a:r>
              <a:rPr b="0" i="0" lang="zh-TW" sz="1100">
                <a:solidFill>
                  <a:srgbClr val="2A2A2A"/>
                </a:solidFill>
                <a:latin typeface="Helvetica Neue"/>
                <a:ea typeface="Helvetica Neue"/>
                <a:cs typeface="Helvetica Neue"/>
                <a:sym typeface="Helvetica Neue"/>
              </a:rPr>
              <a:t> to a hidden vector </a:t>
            </a:r>
            <a:r>
              <a:rPr b="1" i="0" lang="zh-TW" sz="1100" u="none" strike="noStrike">
                <a:solidFill>
                  <a:srgbClr val="2A2A2A"/>
                </a:solidFill>
                <a:latin typeface="Helvetica Neue"/>
                <a:ea typeface="Helvetica Neue"/>
                <a:cs typeface="Helvetica Neue"/>
                <a:sym typeface="Helvetica Neue"/>
              </a:rPr>
              <a:t>h </a:t>
            </a:r>
            <a:r>
              <a:rPr b="0" i="0" lang="zh-TW" sz="1100" u="none" strike="noStrike">
                <a:solidFill>
                  <a:srgbClr val="2A2A2A"/>
                </a:solidFill>
                <a:latin typeface="Helvetica Neue"/>
                <a:ea typeface="Helvetica Neue"/>
                <a:cs typeface="Helvetica Neue"/>
                <a:sym typeface="Helvetica Neue"/>
              </a:rPr>
              <a:t>∈ ℝ</a:t>
            </a:r>
            <a:r>
              <a:rPr b="0" baseline="30000" i="0" lang="zh-TW" sz="1100" u="none" strike="noStrike">
                <a:solidFill>
                  <a:srgbClr val="2A2A2A"/>
                </a:solidFill>
                <a:latin typeface="Helvetica Neue"/>
                <a:ea typeface="Helvetica Neue"/>
                <a:cs typeface="Helvetica Neue"/>
                <a:sym typeface="Helvetica Neue"/>
              </a:rPr>
              <a:t>2d×L</a:t>
            </a:r>
            <a:r>
              <a:rPr b="0" i="0" lang="zh-TW" sz="1100" u="none" strike="noStrike">
                <a:solidFill>
                  <a:srgbClr val="2A2A2A"/>
                </a:solidFill>
                <a:latin typeface="Helvetica Neue"/>
                <a:ea typeface="Helvetica Neue"/>
                <a:cs typeface="Helvetica Neue"/>
                <a:sym typeface="Helvetica Neue"/>
              </a:rPr>
              <a:t> , d = 50</a:t>
            </a:r>
            <a:endParaRPr b="0" baseline="30000" i="0" sz="1100" u="none" strike="noStrike">
              <a:solidFill>
                <a:srgbClr val="2A2A2A"/>
              </a:solidFill>
              <a:latin typeface="Helvetica Neue"/>
              <a:ea typeface="Helvetica Neue"/>
              <a:cs typeface="Helvetica Neue"/>
              <a:sym typeface="Helvetica Neue"/>
            </a:endParaRPr>
          </a:p>
          <a:p>
            <a:pPr indent="-184150" lvl="0" marL="177800" marR="0" rtl="0" algn="l">
              <a:lnSpc>
                <a:spcPct val="170000"/>
              </a:lnSpc>
              <a:spcBef>
                <a:spcPts val="800"/>
              </a:spcBef>
              <a:spcAft>
                <a:spcPts val="0"/>
              </a:spcAft>
              <a:buClr>
                <a:srgbClr val="2A2A2A"/>
              </a:buClr>
              <a:buSzPts val="1100"/>
              <a:buFont typeface="Arial"/>
              <a:buChar char="•"/>
            </a:pPr>
            <a:r>
              <a:rPr lang="zh-TW" sz="1100">
                <a:solidFill>
                  <a:srgbClr val="2A2A2A"/>
                </a:solidFill>
                <a:latin typeface="Helvetica Neue"/>
                <a:ea typeface="Helvetica Neue"/>
                <a:cs typeface="Helvetica Neue"/>
                <a:sym typeface="Helvetica Neue"/>
              </a:rPr>
              <a:t>Decoder – Fully connected layer</a:t>
            </a:r>
            <a:endParaRPr sz="1100"/>
          </a:p>
          <a:p>
            <a:pPr indent="-184150" lvl="0" marL="177800" marR="0" rtl="0" algn="l">
              <a:lnSpc>
                <a:spcPct val="170000"/>
              </a:lnSpc>
              <a:spcBef>
                <a:spcPts val="800"/>
              </a:spcBef>
              <a:spcAft>
                <a:spcPts val="0"/>
              </a:spcAft>
              <a:buClr>
                <a:schemeClr val="dk1"/>
              </a:buClr>
              <a:buSzPts val="1100"/>
              <a:buFont typeface="Arial"/>
              <a:buChar char="•"/>
            </a:pPr>
            <a:r>
              <a:rPr lang="zh-TW" sz="1100">
                <a:solidFill>
                  <a:schemeClr val="dk1"/>
                </a:solidFill>
                <a:latin typeface="Helvetica Neue"/>
                <a:ea typeface="Helvetica Neue"/>
                <a:cs typeface="Helvetica Neue"/>
                <a:sym typeface="Helvetica Neue"/>
              </a:rPr>
              <a:t>Minimizing the negative conditional log-likelihood of z</a:t>
            </a:r>
            <a:endParaRPr sz="1100"/>
          </a:p>
          <a:p>
            <a:pPr indent="-114300" lvl="0" marL="177800" marR="0" rtl="0" algn="l">
              <a:lnSpc>
                <a:spcPct val="170000"/>
              </a:lnSpc>
              <a:spcBef>
                <a:spcPts val="800"/>
              </a:spcBef>
              <a:spcAft>
                <a:spcPts val="0"/>
              </a:spcAft>
              <a:buClr>
                <a:schemeClr val="dk1"/>
              </a:buClr>
              <a:buSzPts val="1100"/>
              <a:buFont typeface="Arial"/>
              <a:buNone/>
            </a:pPr>
            <a:r>
              <a:t/>
            </a:r>
            <a:endParaRPr sz="1100">
              <a:solidFill>
                <a:schemeClr val="dk1"/>
              </a:solidFill>
              <a:latin typeface="Helvetica Neue"/>
              <a:ea typeface="Helvetica Neue"/>
              <a:cs typeface="Helvetica Neue"/>
              <a:sym typeface="Helvetica Neue"/>
            </a:endParaRPr>
          </a:p>
        </p:txBody>
      </p:sp>
      <p:sp>
        <p:nvSpPr>
          <p:cNvPr id="125" name="Google Shape;125;p22"/>
          <p:cNvSpPr/>
          <p:nvPr/>
        </p:nvSpPr>
        <p:spPr>
          <a:xfrm>
            <a:off x="3015300" y="884150"/>
            <a:ext cx="3986100" cy="24138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zh-TW"/>
              <a:t>Tech_Feature embed </a:t>
            </a:r>
            <a:endParaRPr/>
          </a:p>
        </p:txBody>
      </p:sp>
      <p:sp>
        <p:nvSpPr>
          <p:cNvPr id="131" name="Google Shape;131;p23"/>
          <p:cNvSpPr txBox="1"/>
          <p:nvPr>
            <p:ph idx="1" type="body"/>
          </p:nvPr>
        </p:nvSpPr>
        <p:spPr>
          <a:xfrm>
            <a:off x="628650" y="1369225"/>
            <a:ext cx="4319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zh-TW" sz="1400"/>
              <a:t>Sequence: </a:t>
            </a:r>
            <a:endParaRPr sz="1400"/>
          </a:p>
          <a:p>
            <a:pPr indent="457200" lvl="0" marL="0" rtl="0" algn="l">
              <a:spcBef>
                <a:spcPts val="1200"/>
              </a:spcBef>
              <a:spcAft>
                <a:spcPts val="0"/>
              </a:spcAft>
              <a:buNone/>
            </a:pPr>
            <a:r>
              <a:rPr lang="zh-TW" sz="1400"/>
              <a:t>one-hot encoder</a:t>
            </a:r>
            <a:endParaRPr sz="1400"/>
          </a:p>
          <a:p>
            <a:pPr indent="0" lvl="0" marL="0" rtl="0" algn="l">
              <a:spcBef>
                <a:spcPts val="1200"/>
              </a:spcBef>
              <a:spcAft>
                <a:spcPts val="0"/>
              </a:spcAft>
              <a:buNone/>
            </a:pPr>
            <a:r>
              <a:rPr lang="zh-TW" sz="1400"/>
              <a:t>cell type:</a:t>
            </a:r>
            <a:endParaRPr sz="1400"/>
          </a:p>
          <a:p>
            <a:pPr indent="457200" lvl="0" marL="0" rtl="0" algn="l">
              <a:spcBef>
                <a:spcPts val="1200"/>
              </a:spcBef>
              <a:spcAft>
                <a:spcPts val="0"/>
              </a:spcAft>
              <a:buNone/>
            </a:pPr>
            <a:r>
              <a:rPr lang="zh-TW" sz="1400">
                <a:solidFill>
                  <a:schemeClr val="dk1"/>
                </a:solidFill>
              </a:rPr>
              <a:t>DNase, H3K4me1, H3K4me3, H3K27ac datas</a:t>
            </a:r>
            <a:endParaRPr sz="1400">
              <a:solidFill>
                <a:schemeClr val="dk1"/>
              </a:solidFill>
            </a:endParaRPr>
          </a:p>
          <a:p>
            <a:pPr indent="457200" lvl="0" marL="0" rtl="0" algn="l">
              <a:spcBef>
                <a:spcPts val="1200"/>
              </a:spcBef>
              <a:spcAft>
                <a:spcPts val="0"/>
              </a:spcAft>
              <a:buNone/>
            </a:pPr>
            <a:r>
              <a:rPr lang="zh-TW" sz="1400">
                <a:solidFill>
                  <a:schemeClr val="dk1"/>
                </a:solidFill>
              </a:rPr>
              <a:t>Use the area with signal value big</a:t>
            </a:r>
            <a:endParaRPr sz="1400">
              <a:solidFill>
                <a:schemeClr val="dk1"/>
              </a:solidFill>
            </a:endParaRPr>
          </a:p>
          <a:p>
            <a:pPr indent="0" lvl="0" marL="0" rtl="0" algn="l">
              <a:spcBef>
                <a:spcPts val="1200"/>
              </a:spcBef>
              <a:spcAft>
                <a:spcPts val="1200"/>
              </a:spcAft>
              <a:buNone/>
            </a:pPr>
            <a:r>
              <a:t/>
            </a:r>
            <a:endParaRPr sz="1400"/>
          </a:p>
        </p:txBody>
      </p:sp>
      <p:pic>
        <p:nvPicPr>
          <p:cNvPr descr="Schematic method overview. (a) Constructing feature vector w from input sequence x, TF label p and cell type label q. w consists of the sequence one-hot encoding, and a set of cell-type-specific features—DNase-seq signals, and H3K4me1, H3K4me3 and H3K4ac histone ChIP-seq signals—in cell type q. (b) Feature vector w, TF label p and cell type label q are provided to the NetTIME neural network to predict base-pair resolution binding probability z. An additional CRF classifier is trained to predict binary binding event y from z" id="132" name="Google Shape;132;p23"/>
          <p:cNvPicPr preferRelativeResize="0"/>
          <p:nvPr>
            <p:ph idx="1" type="body"/>
          </p:nvPr>
        </p:nvPicPr>
        <p:blipFill rotWithShape="1">
          <a:blip r:embed="rId3">
            <a:alphaModFix/>
          </a:blip>
          <a:srcRect b="0" l="0" r="64395" t="0"/>
          <a:stretch/>
        </p:blipFill>
        <p:spPr>
          <a:xfrm>
            <a:off x="5151946" y="906025"/>
            <a:ext cx="3464700" cy="3505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