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97" r:id="rId3"/>
    <p:sldId id="271" r:id="rId4"/>
    <p:sldId id="316" r:id="rId5"/>
    <p:sldId id="315" r:id="rId6"/>
    <p:sldId id="291" r:id="rId7"/>
    <p:sldId id="290" r:id="rId8"/>
    <p:sldId id="322" r:id="rId9"/>
    <p:sldId id="323" r:id="rId10"/>
    <p:sldId id="324" r:id="rId11"/>
    <p:sldId id="292" r:id="rId12"/>
    <p:sldId id="318" r:id="rId13"/>
    <p:sldId id="319" r:id="rId14"/>
    <p:sldId id="320" r:id="rId15"/>
    <p:sldId id="321" r:id="rId16"/>
    <p:sldId id="325" r:id="rId17"/>
    <p:sldId id="310" r:id="rId18"/>
    <p:sldId id="326" r:id="rId19"/>
    <p:sldId id="314" r:id="rId20"/>
    <p:sldId id="330" r:id="rId21"/>
    <p:sldId id="327" r:id="rId22"/>
    <p:sldId id="331" r:id="rId23"/>
    <p:sldId id="328" r:id="rId24"/>
    <p:sldId id="329" r:id="rId25"/>
    <p:sldId id="295" r:id="rId26"/>
    <p:sldId id="296" r:id="rId27"/>
    <p:sldId id="288"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271"/>
            <p14:sldId id="316"/>
            <p14:sldId id="315"/>
            <p14:sldId id="291"/>
            <p14:sldId id="290"/>
            <p14:sldId id="322"/>
            <p14:sldId id="323"/>
            <p14:sldId id="324"/>
            <p14:sldId id="292"/>
            <p14:sldId id="318"/>
            <p14:sldId id="319"/>
            <p14:sldId id="320"/>
            <p14:sldId id="321"/>
            <p14:sldId id="325"/>
            <p14:sldId id="310"/>
            <p14:sldId id="326"/>
            <p14:sldId id="314"/>
            <p14:sldId id="330"/>
            <p14:sldId id="327"/>
            <p14:sldId id="331"/>
            <p14:sldId id="328"/>
            <p14:sldId id="329"/>
            <p14:sldId id="295"/>
            <p14:sldId id="296"/>
            <p14:sldId id="288"/>
          </p14:sldIdLst>
        </p14:section>
      </p14:sectionLst>
    </p:ex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9762" autoAdjust="0"/>
  </p:normalViewPr>
  <p:slideViewPr>
    <p:cSldViewPr snapToGrid="0">
      <p:cViewPr varScale="1">
        <p:scale>
          <a:sx n="110" d="100"/>
          <a:sy n="110" d="100"/>
        </p:scale>
        <p:origin x="918" y="102"/>
      </p:cViewPr>
      <p:guideLst>
        <p:guide orient="horz" pos="1056"/>
        <p:guide pos="3840"/>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12/8/2022</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2022/12/8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實際年齡是許多疾病的重要風險因素，例如神經系統疾病</a:t>
            </a:r>
            <a:r>
              <a:rPr lang="en-US" altLang="zh-TW" dirty="0"/>
              <a:t>(</a:t>
            </a:r>
            <a:r>
              <a:rPr lang="zh-TW" dirty="0"/>
              <a:t>阿爾茨海默氏症和帕金森氏症）、慢性（包括心血管）疾病、癌症或中風等等</a:t>
            </a:r>
            <a:endParaRPr lang="en-US" altLang="zh-TW" dirty="0"/>
          </a:p>
          <a:p>
            <a:pPr marL="171450" indent="-171450">
              <a:buFont typeface="Arial" panose="020B0604020202020204" pitchFamily="34" charset="0"/>
              <a:buChar char="•"/>
            </a:pPr>
            <a:r>
              <a:rPr lang="zh-TW" dirty="0"/>
              <a:t>然而，它不能完美預測疾病風險或健康個體的功能能力</a:t>
            </a:r>
            <a:endParaRPr lang="en-US" altLang="zh-TW" dirty="0"/>
          </a:p>
          <a:p>
            <a:pPr marL="171450" indent="-171450">
              <a:buFont typeface="Arial" panose="020B0604020202020204" pitchFamily="34" charset="0"/>
              <a:buChar char="•"/>
            </a:pPr>
            <a:r>
              <a:rPr lang="zh-TW" dirty="0"/>
              <a:t>越來越多的研究領域一直專注於識別年齡的生物學相關性（例如，從端粒長度、甲基化位點、大腦結構和功能）來推導出生物學年齡的測量值</a:t>
            </a:r>
            <a:endParaRPr lang="en-US" altLang="zh-TW" dirty="0"/>
          </a:p>
          <a:p>
            <a:pPr marL="171450" indent="-171450">
              <a:buFont typeface="Arial" panose="020B0604020202020204" pitchFamily="34" charset="0"/>
              <a:buChar char="•"/>
            </a:pPr>
            <a:r>
              <a:rPr lang="zh-TW" dirty="0"/>
              <a:t>特別是，根據 MRI 圖像估計腦年齡是一個快速擴展的研究領域</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135581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整體結構：</a:t>
                </a:r>
                <a:r>
                  <a:rPr lang="zh-TW" altLang="en-US" sz="1800" dirty="0">
                    <a:solidFill>
                      <a:srgbClr val="000000"/>
                    </a:solidFill>
                    <a:latin typeface="微軟正黑體" panose="020B0604030504040204" pitchFamily="34" charset="-120"/>
                    <a:ea typeface="微軟正黑體" panose="020B0604030504040204" pitchFamily="34" charset="-120"/>
                  </a:rPr>
                  <a:t>該模型是一個 </a:t>
                </a:r>
                <a:r>
                  <a:rPr lang="en-US" altLang="zh-TW" sz="1800" dirty="0">
                    <a:solidFill>
                      <a:srgbClr val="000000"/>
                    </a:solidFill>
                    <a:latin typeface="微軟正黑體" panose="020B0604030504040204" pitchFamily="34" charset="-120"/>
                    <a:ea typeface="微軟正黑體" panose="020B0604030504040204" pitchFamily="34" charset="-120"/>
                  </a:rPr>
                  <a:t>3D CNN</a:t>
                </a:r>
                <a:r>
                  <a:rPr lang="zh-TW" altLang="en-US" sz="1800" dirty="0">
                    <a:solidFill>
                      <a:srgbClr val="000000"/>
                    </a:solidFill>
                    <a:latin typeface="微軟正黑體" panose="020B0604030504040204" pitchFamily="34" charset="-120"/>
                    <a:ea typeface="微軟正黑體" panose="020B0604030504040204" pitchFamily="34" charset="-120"/>
                  </a:rPr>
                  <a:t>，由五個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組成，每個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後跟一個</a:t>
                </a:r>
                <a:r>
                  <a:rPr lang="en-US" altLang="zh-TW" sz="1800" dirty="0">
                    <a:solidFill>
                      <a:srgbClr val="000000"/>
                    </a:solidFill>
                    <a:latin typeface="微軟正黑體" panose="020B0604030504040204" pitchFamily="34" charset="-120"/>
                    <a:ea typeface="微軟正黑體" panose="020B0604030504040204" pitchFamily="34" charset="-120"/>
                  </a:rPr>
                  <a:t>kernel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3 × 3 × 3 </a:t>
                </a:r>
                <a:r>
                  <a:rPr lang="zh-TW" altLang="en-US" sz="1800" dirty="0">
                    <a:solidFill>
                      <a:srgbClr val="000000"/>
                    </a:solidFill>
                    <a:latin typeface="微軟正黑體" panose="020B0604030504040204" pitchFamily="34" charset="-120"/>
                    <a:ea typeface="微軟正黑體" panose="020B0604030504040204" pitchFamily="34" charset="-120"/>
                  </a:rPr>
                  <a:t>且</a:t>
                </a:r>
                <a:r>
                  <a:rPr lang="en-US" altLang="zh-TW" sz="1800" dirty="0">
                    <a:solidFill>
                      <a:srgbClr val="000000"/>
                    </a:solidFill>
                    <a:latin typeface="微軟正黑體" panose="020B0604030504040204" pitchFamily="34" charset="-120"/>
                    <a:ea typeface="微軟正黑體" panose="020B0604030504040204" pitchFamily="34" charset="-120"/>
                  </a:rPr>
                  <a:t>step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2 × 2 × 2 </a:t>
                </a:r>
                <a:r>
                  <a:rPr lang="zh-TW" altLang="en-US" sz="1800" dirty="0">
                    <a:solidFill>
                      <a:srgbClr val="000000"/>
                    </a:solidFill>
                    <a:latin typeface="微軟正黑體" panose="020B0604030504040204" pitchFamily="34" charset="-120"/>
                    <a:ea typeface="微軟正黑體" panose="020B0604030504040204" pitchFamily="34" charset="-120"/>
                  </a:rPr>
                  <a:t>的</a:t>
                </a:r>
                <a:r>
                  <a:rPr lang="en-US" altLang="zh-TW" sz="1800" dirty="0">
                    <a:solidFill>
                      <a:srgbClr val="000000"/>
                    </a:solidFill>
                    <a:latin typeface="微軟正黑體" panose="020B0604030504040204" pitchFamily="34" charset="-120"/>
                    <a:ea typeface="微軟正黑體" panose="020B0604030504040204" pitchFamily="34" charset="-120"/>
                  </a:rPr>
                  <a:t>max-pooling layer</a:t>
                </a:r>
                <a:r>
                  <a:rPr lang="zh-TW" altLang="en-US" sz="1800" dirty="0">
                    <a:solidFill>
                      <a:srgbClr val="000000"/>
                    </a:solidFill>
                    <a:latin typeface="微軟正黑體" panose="020B0604030504040204" pitchFamily="34" charset="-120"/>
                    <a:ea typeface="微軟正黑體" panose="020B0604030504040204" pitchFamily="34" charset="-120"/>
                  </a:rPr>
                  <a:t>，然後是一個</a:t>
                </a:r>
                <a:r>
                  <a:rPr lang="en-US" altLang="zh-TW" sz="1800" dirty="0">
                    <a:solidFill>
                      <a:srgbClr val="000000"/>
                    </a:solidFill>
                    <a:latin typeface="微軟正黑體" panose="020B0604030504040204" pitchFamily="34" charset="-120"/>
                    <a:ea typeface="微軟正黑體" panose="020B0604030504040204" pitchFamily="34" charset="-120"/>
                  </a:rPr>
                  <a:t>flatten layer</a:t>
                </a:r>
                <a:r>
                  <a:rPr lang="zh-TW" altLang="en-US" sz="1800" dirty="0">
                    <a:solidFill>
                      <a:srgbClr val="000000"/>
                    </a:solidFill>
                    <a:latin typeface="微軟正黑體" panose="020B0604030504040204" pitchFamily="34" charset="-120"/>
                    <a:ea typeface="微軟正黑體" panose="020B0604030504040204" pitchFamily="34" charset="-120"/>
                  </a:rPr>
                  <a:t>和一個</a:t>
                </a:r>
                <a:r>
                  <a:rPr lang="en-US" altLang="zh-TW" sz="1800" dirty="0">
                    <a:solidFill>
                      <a:srgbClr val="000000"/>
                    </a:solidFill>
                    <a:latin typeface="微軟正黑體" panose="020B0604030504040204" pitchFamily="34" charset="-120"/>
                    <a:ea typeface="微軟正黑體" panose="020B0604030504040204" pitchFamily="34" charset="-120"/>
                  </a:rPr>
                  <a:t>fully connected block</a:t>
                </a:r>
                <a:r>
                  <a:rPr lang="zh-TW" altLang="en-US" sz="1800" dirty="0">
                    <a:solidFill>
                      <a:srgbClr val="000000"/>
                    </a:solidFill>
                    <a:latin typeface="微軟正黑體" panose="020B0604030504040204" pitchFamily="34" charset="-120"/>
                    <a:ea typeface="微軟正黑體" panose="020B0604030504040204" pitchFamily="34" charset="-120"/>
                  </a:rPr>
                  <a:t>。</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細部結構：每個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都是重複兩次的層的組合。每</a:t>
                </a:r>
                <a:r>
                  <a:rPr lang="en-US" altLang="zh-TW" sz="1800" dirty="0">
                    <a:solidFill>
                      <a:srgbClr val="000000"/>
                    </a:solidFill>
                    <a:latin typeface="微軟正黑體" panose="020B0604030504040204" pitchFamily="34" charset="-120"/>
                    <a:ea typeface="微軟正黑體" panose="020B0604030504040204" pitchFamily="34" charset="-120"/>
                  </a:rPr>
                  <a:t>layer</a:t>
                </a:r>
                <a:r>
                  <a:rPr lang="zh-TW" altLang="en-US" sz="1800" dirty="0">
                    <a:solidFill>
                      <a:srgbClr val="000000"/>
                    </a:solidFill>
                    <a:latin typeface="微軟正黑體" panose="020B0604030504040204" pitchFamily="34" charset="-120"/>
                    <a:ea typeface="微軟正黑體" panose="020B0604030504040204" pitchFamily="34" charset="-120"/>
                  </a:rPr>
                  <a:t>由</a:t>
                </a:r>
                <a:r>
                  <a:rPr lang="en-US" altLang="zh-TW" sz="1800" dirty="0">
                    <a:solidFill>
                      <a:srgbClr val="000000"/>
                    </a:solidFill>
                    <a:latin typeface="微軟正黑體" panose="020B0604030504040204" pitchFamily="34" charset="-120"/>
                    <a:ea typeface="微軟正黑體" panose="020B0604030504040204" pitchFamily="34" charset="-120"/>
                  </a:rPr>
                  <a:t>kernel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3×3×3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step size </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1×1×1 </a:t>
                </a:r>
                <a:r>
                  <a:rPr lang="zh-TW" altLang="en-US" sz="1800" dirty="0">
                    <a:solidFill>
                      <a:srgbClr val="000000"/>
                    </a:solidFill>
                    <a:latin typeface="微軟正黑體" panose="020B0604030504040204" pitchFamily="34" charset="-120"/>
                    <a:ea typeface="微軟正黑體" panose="020B0604030504040204" pitchFamily="34" charset="-120"/>
                  </a:rPr>
                  <a:t>的 </a:t>
                </a:r>
                <a:r>
                  <a:rPr lang="en-US" altLang="zh-TW" sz="1800" dirty="0">
                    <a:solidFill>
                      <a:srgbClr val="000000"/>
                    </a:solidFill>
                    <a:latin typeface="微軟正黑體" panose="020B0604030504040204" pitchFamily="34" charset="-120"/>
                    <a:ea typeface="微軟正黑體" panose="020B0604030504040204" pitchFamily="34" charset="-120"/>
                  </a:rPr>
                  <a:t>3D </a:t>
                </a:r>
                <a:r>
                  <a:rPr lang="zh-TW" altLang="en-US" sz="1800" dirty="0">
                    <a:solidFill>
                      <a:srgbClr val="000000"/>
                    </a:solidFill>
                    <a:latin typeface="微軟正黑體" panose="020B0604030504040204" pitchFamily="34" charset="-120"/>
                    <a:ea typeface="微軟正黑體" panose="020B0604030504040204" pitchFamily="34" charset="-120"/>
                  </a:rPr>
                  <a:t>卷積層、</a:t>
                </a:r>
                <a:r>
                  <a:rPr lang="en-US" altLang="zh-TW" sz="1800" dirty="0">
                    <a:solidFill>
                      <a:srgbClr val="000000"/>
                    </a:solidFill>
                    <a:latin typeface="微軟正黑體" panose="020B0604030504040204" pitchFamily="34" charset="-120"/>
                    <a:ea typeface="微軟正黑體" panose="020B0604030504040204" pitchFamily="34" charset="-120"/>
                  </a:rPr>
                  <a:t>batch normalization layer</a:t>
                </a:r>
                <a:r>
                  <a:rPr lang="zh-TW" altLang="en-US" sz="1800" dirty="0">
                    <a:solidFill>
                      <a:srgbClr val="000000"/>
                    </a:solidFill>
                    <a:latin typeface="微軟正黑體" panose="020B0604030504040204" pitchFamily="34" charset="-120"/>
                    <a:ea typeface="微軟正黑體" panose="020B0604030504040204" pitchFamily="34" charset="-120"/>
                  </a:rPr>
                  <a:t>和</a:t>
                </a:r>
                <a:r>
                  <a:rPr lang="en-US" altLang="zh-TW" sz="1800" dirty="0">
                    <a:solidFill>
                      <a:srgbClr val="000000"/>
                    </a:solidFill>
                    <a:latin typeface="微軟正黑體" panose="020B0604030504040204" pitchFamily="34" charset="-120"/>
                    <a:ea typeface="微軟正黑體" panose="020B0604030504040204" pitchFamily="34" charset="-120"/>
                  </a:rPr>
                  <a:t>exponential linear unit</a:t>
                </a:r>
                <a:r>
                  <a:rPr lang="zh-TW" altLang="en-US" sz="1800" dirty="0">
                    <a:solidFill>
                      <a:srgbClr val="000000"/>
                    </a:solidFill>
                    <a:latin typeface="微軟正黑體" panose="020B0604030504040204" pitchFamily="34" charset="-120"/>
                    <a:ea typeface="微軟正黑體" panose="020B0604030504040204" pitchFamily="34" charset="-120"/>
                  </a:rPr>
                  <a:t> </a:t>
                </a:r>
                <a:r>
                  <a:rPr lang="en-US" altLang="zh-TW" sz="1800" dirty="0">
                    <a:solidFill>
                      <a:srgbClr val="000000"/>
                    </a:solidFill>
                    <a:latin typeface="微軟正黑體" panose="020B0604030504040204" pitchFamily="34" charset="-120"/>
                    <a:ea typeface="微軟正黑體" panose="020B0604030504040204" pitchFamily="34" charset="-120"/>
                  </a:rPr>
                  <a:t>(ELU) activation function</a:t>
                </a:r>
                <a:r>
                  <a:rPr lang="zh-TW" altLang="en-US" sz="1800" dirty="0">
                    <a:solidFill>
                      <a:srgbClr val="000000"/>
                    </a:solidFill>
                    <a:latin typeface="微軟正黑體" panose="020B0604030504040204" pitchFamily="34" charset="-120"/>
                    <a:ea typeface="微軟正黑體" panose="020B0604030504040204" pitchFamily="34" charset="-120"/>
                  </a:rPr>
                  <a:t>組成，在最後一個</a:t>
                </a:r>
                <a:r>
                  <a:rPr lang="en-US" altLang="zh-TW" sz="1800" dirty="0">
                    <a:solidFill>
                      <a:srgbClr val="000000"/>
                    </a:solidFill>
                    <a:latin typeface="微軟正黑體" panose="020B0604030504040204" pitchFamily="34" charset="-120"/>
                    <a:ea typeface="微軟正黑體" panose="020B0604030504040204" pitchFamily="34" charset="-120"/>
                  </a:rPr>
                  <a:t>activation function</a:t>
                </a:r>
                <a:r>
                  <a:rPr lang="zh-TW" altLang="en-US" sz="1800" dirty="0">
                    <a:solidFill>
                      <a:srgbClr val="000000"/>
                    </a:solidFill>
                    <a:latin typeface="微軟正黑體" panose="020B0604030504040204" pitchFamily="34" charset="-120"/>
                    <a:ea typeface="微軟正黑體" panose="020B0604030504040204" pitchFamily="34" charset="-120"/>
                  </a:rPr>
                  <a:t>之前添加一個跳過連接</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zh-TW" altLang="en-US" sz="1800" dirty="0">
                  <a:solidFill>
                    <a:prstClr val="black"/>
                  </a:solidFill>
                  <a:latin typeface="Segoe UI" panose="020B0502040204020203" pitchFamily="34" charset="0"/>
                  <a:ea typeface="微軟正黑體" panose="020B0604030504040204" pitchFamily="34" charset="-120"/>
                </a:endParaRPr>
              </a:p>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14</a:t>
            </a:fld>
            <a:endParaRPr lang="zh-TW" altLang="en-US"/>
          </a:p>
        </p:txBody>
      </p:sp>
    </p:spTree>
    <p:extLst>
      <p:ext uri="{BB962C8B-B14F-4D97-AF65-F5344CB8AC3E}">
        <p14:creationId xmlns:p14="http://schemas.microsoft.com/office/powerpoint/2010/main" val="514971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最後的 softmax </a:t>
                </a:r>
                <a:r>
                  <a:rPr lang="en-US" altLang="zh-TW" dirty="0"/>
                  <a:t> layer</a:t>
                </a:r>
                <a:r>
                  <a:rPr lang="zh-TW" dirty="0"/>
                  <a:t>被移除，留下一個</a:t>
                </a:r>
                <a:r>
                  <a:rPr lang="en-US" altLang="zh-TW" dirty="0"/>
                  <a:t>fully connected layer</a:t>
                </a:r>
                <a:r>
                  <a:rPr lang="zh-TW" dirty="0"/>
                  <a:t>作為最後一層，從而確保</a:t>
                </a:r>
                <a:r>
                  <a:rPr lang="en-US" altLang="zh-TW" dirty="0"/>
                  <a:t>regression task</a:t>
                </a:r>
                <a:r>
                  <a:rPr lang="zh-TW" dirty="0"/>
                  <a:t>而不是</a:t>
                </a:r>
                <a:r>
                  <a:rPr lang="en-US" altLang="zh-TW" dirty="0"/>
                  <a:t>classified task(</a:t>
                </a:r>
                <a:r>
                  <a:rPr lang="zh-TW" altLang="en-US" dirty="0"/>
                  <a:t>很明確，因為是要預測一個明確的數值</a:t>
                </a:r>
                <a:r>
                  <a:rPr lang="en-US" altLang="zh-TW" dirty="0"/>
                  <a:t>)</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為了防止梯度消失所以用</a:t>
                </a:r>
                <a:r>
                  <a:rPr lang="en-US" altLang="zh-TW" sz="1800" dirty="0">
                    <a:solidFill>
                      <a:srgbClr val="000000"/>
                    </a:solidFill>
                    <a:latin typeface="微軟正黑體" panose="020B0604030504040204" pitchFamily="34" charset="-120"/>
                    <a:ea typeface="微軟正黑體" panose="020B0604030504040204" pitchFamily="34" charset="-120"/>
                  </a:rPr>
                  <a:t>auxiliary layer</a:t>
                </a:r>
                <a:r>
                  <a:rPr lang="zh-TW" altLang="en-US" sz="1800" dirty="0">
                    <a:solidFill>
                      <a:srgbClr val="000000"/>
                    </a:solidFill>
                    <a:latin typeface="微軟正黑體" panose="020B0604030504040204" pitchFamily="34" charset="-120"/>
                    <a:ea typeface="微軟正黑體" panose="020B0604030504040204" pitchFamily="34" charset="-120"/>
                  </a:rPr>
                  <a:t>處理梯度消失的問題</a:t>
                </a: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15</a:t>
            </a:fld>
            <a:endParaRPr lang="zh-TW" altLang="en-US"/>
          </a:p>
        </p:txBody>
      </p:sp>
    </p:spTree>
    <p:extLst>
      <p:ext uri="{BB962C8B-B14F-4D97-AF65-F5344CB8AC3E}">
        <p14:creationId xmlns:p14="http://schemas.microsoft.com/office/powerpoint/2010/main" val="315669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dirty="0">
                <a:solidFill>
                  <a:srgbClr val="000000"/>
                </a:solidFill>
                <a:latin typeface="微軟正黑體" panose="020B0604030504040204" pitchFamily="34" charset="-120"/>
                <a:ea typeface="微軟正黑體" panose="020B0604030504040204" pitchFamily="34" charset="-120"/>
              </a:rPr>
              <a:t>作者觀察到，根據年齡和預測誤差之間的 </a:t>
            </a:r>
            <a:r>
              <a:rPr lang="en-US" altLang="zh-TW" sz="1800" dirty="0">
                <a:solidFill>
                  <a:srgbClr val="000000"/>
                </a:solidFill>
                <a:latin typeface="微軟正黑體" panose="020B0604030504040204" pitchFamily="34" charset="-120"/>
                <a:ea typeface="微軟正黑體" panose="020B0604030504040204" pitchFamily="34" charset="-120"/>
              </a:rPr>
              <a:t>Spearman correlation</a:t>
            </a:r>
            <a:r>
              <a:rPr lang="zh-TW" altLang="en-US" sz="1800" dirty="0">
                <a:solidFill>
                  <a:srgbClr val="000000"/>
                </a:solidFill>
                <a:latin typeface="微軟正黑體" panose="020B0604030504040204" pitchFamily="34" charset="-120"/>
                <a:ea typeface="微軟正黑體" panose="020B0604030504040204" pitchFamily="34" charset="-120"/>
              </a:rPr>
              <a:t>定義，使用中位數和</a:t>
            </a:r>
            <a:r>
              <a:rPr lang="en-US" altLang="zh-TW" sz="1800" dirty="0">
                <a:solidFill>
                  <a:srgbClr val="000000"/>
                </a:solidFill>
                <a:latin typeface="微軟正黑體" panose="020B0604030504040204" pitchFamily="34" charset="-120"/>
                <a:ea typeface="微軟正黑體" panose="020B0604030504040204" pitchFamily="34" charset="-120"/>
              </a:rPr>
              <a:t>mean absolute deviation</a:t>
            </a:r>
            <a:r>
              <a:rPr lang="zh-TW" altLang="en-US" sz="1800" dirty="0">
                <a:solidFill>
                  <a:srgbClr val="000000"/>
                </a:solidFill>
                <a:latin typeface="微軟正黑體" panose="020B0604030504040204" pitchFamily="34" charset="-120"/>
                <a:ea typeface="微軟正黑體" panose="020B0604030504040204" pitchFamily="34" charset="-120"/>
              </a:rPr>
              <a:t>對每個年齡</a:t>
            </a:r>
            <a:r>
              <a:rPr lang="en-US" altLang="zh-TW" sz="1800" dirty="0">
                <a:solidFill>
                  <a:srgbClr val="000000"/>
                </a:solidFill>
                <a:latin typeface="微軟正黑體" panose="020B0604030504040204" pitchFamily="34" charset="-120"/>
                <a:ea typeface="微軟正黑體" panose="020B0604030504040204" pitchFamily="34" charset="-120"/>
              </a:rPr>
              <a:t>score</a:t>
            </a:r>
            <a:r>
              <a:rPr lang="zh-TW" altLang="en-US" sz="1800" dirty="0">
                <a:solidFill>
                  <a:srgbClr val="000000"/>
                </a:solidFill>
                <a:latin typeface="微軟正黑體" panose="020B0604030504040204" pitchFamily="34" charset="-120"/>
                <a:ea typeface="微軟正黑體" panose="020B0604030504040204" pitchFamily="34" charset="-120"/>
              </a:rPr>
              <a:t>進行</a:t>
            </a:r>
            <a:r>
              <a:rPr lang="en-US" altLang="zh-TW" sz="1800" dirty="0">
                <a:solidFill>
                  <a:srgbClr val="000000"/>
                </a:solidFill>
                <a:latin typeface="微軟正黑體" panose="020B0604030504040204" pitchFamily="34" charset="-120"/>
                <a:ea typeface="微軟正黑體" panose="020B0604030504040204" pitchFamily="34" charset="-120"/>
              </a:rPr>
              <a:t>scaling</a:t>
            </a:r>
            <a:r>
              <a:rPr lang="zh-TW" altLang="en-US" sz="1800" dirty="0">
                <a:solidFill>
                  <a:srgbClr val="000000"/>
                </a:solidFill>
                <a:latin typeface="微軟正黑體" panose="020B0604030504040204" pitchFamily="34" charset="-120"/>
                <a:ea typeface="微軟正黑體" panose="020B0604030504040204" pitchFamily="34" charset="-120"/>
              </a:rPr>
              <a:t>大大減少了</a:t>
            </a:r>
            <a:r>
              <a:rPr lang="en-US" altLang="zh-TW" sz="1800" dirty="0">
                <a:solidFill>
                  <a:srgbClr val="000000"/>
                </a:solidFill>
                <a:latin typeface="微軟正黑體" panose="020B0604030504040204" pitchFamily="34" charset="-120"/>
                <a:ea typeface="微軟正黑體" panose="020B0604030504040204" pitchFamily="34" charset="-120"/>
              </a:rPr>
              <a:t>bias</a:t>
            </a:r>
            <a:r>
              <a:rPr lang="zh-TW" altLang="en-US" sz="1800" dirty="0">
                <a:solidFill>
                  <a:srgbClr val="000000"/>
                </a:solidFill>
                <a:latin typeface="微軟正黑體" panose="020B0604030504040204" pitchFamily="34" charset="-120"/>
                <a:ea typeface="微軟正黑體" panose="020B0604030504040204" pitchFamily="34" charset="-120"/>
              </a:rPr>
              <a:t>。 因此，作者轉換每個</a:t>
            </a:r>
            <a:r>
              <a:rPr lang="en-US" altLang="zh-TW" sz="1800" dirty="0">
                <a:solidFill>
                  <a:srgbClr val="000000"/>
                </a:solidFill>
                <a:latin typeface="微軟正黑體" panose="020B0604030504040204" pitchFamily="34" charset="-120"/>
                <a:ea typeface="微軟正黑體" panose="020B0604030504040204" pitchFamily="34" charset="-120"/>
              </a:rPr>
              <a:t>score</a:t>
            </a:r>
            <a:r>
              <a:rPr lang="zh-TW" altLang="en-US" sz="1800" dirty="0">
                <a:solidFill>
                  <a:srgbClr val="000000"/>
                </a:solidFill>
                <a:latin typeface="微軟正黑體" panose="020B0604030504040204" pitchFamily="34" charset="-120"/>
                <a:ea typeface="微軟正黑體" panose="020B0604030504040204" pitchFamily="34" charset="-120"/>
              </a:rPr>
              <a:t>並使用如上所述的</a:t>
            </a:r>
            <a:r>
              <a:rPr lang="en-US" altLang="zh-TW" sz="1800" dirty="0">
                <a:solidFill>
                  <a:srgbClr val="000000"/>
                </a:solidFill>
                <a:latin typeface="微軟正黑體" panose="020B0604030504040204" pitchFamily="34" charset="-120"/>
                <a:ea typeface="微軟正黑體" panose="020B0604030504040204" pitchFamily="34" charset="-120"/>
              </a:rPr>
              <a:t>linear regression</a:t>
            </a:r>
            <a:r>
              <a:rPr lang="zh-TW" altLang="en-US" sz="1800" dirty="0">
                <a:solidFill>
                  <a:srgbClr val="000000"/>
                </a:solidFill>
                <a:latin typeface="微軟正黑體" panose="020B0604030504040204" pitchFamily="34" charset="-120"/>
                <a:ea typeface="微軟正黑體" panose="020B0604030504040204" pitchFamily="34" charset="-120"/>
              </a:rPr>
              <a:t>將它們組合起來</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16</a:t>
            </a:fld>
            <a:endParaRPr lang="zh-TW" altLang="en-US"/>
          </a:p>
        </p:txBody>
      </p:sp>
    </p:spTree>
    <p:extLst>
      <p:ext uri="{BB962C8B-B14F-4D97-AF65-F5344CB8AC3E}">
        <p14:creationId xmlns:p14="http://schemas.microsoft.com/office/powerpoint/2010/main" val="101367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我們對 </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2,640 </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個 </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PAC </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個體使用了 </a:t>
            </a:r>
            <a:r>
              <a:rPr lang="en-US" altLang="zh-TW" sz="1200" dirty="0"/>
              <a:t>5-Folds CV</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設計，以評估每個演算法預測精度的穩定性</a:t>
            </a: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針對</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combination</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，作者提出四種</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ensemble learning</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的組合</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17</a:t>
            </a:fld>
            <a:endParaRPr lang="zh-TW" altLang="en-US"/>
          </a:p>
        </p:txBody>
      </p:sp>
    </p:spTree>
    <p:extLst>
      <p:ext uri="{BB962C8B-B14F-4D97-AF65-F5344CB8AC3E}">
        <p14:creationId xmlns:p14="http://schemas.microsoft.com/office/powerpoint/2010/main" val="264075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18</a:t>
            </a:fld>
            <a:endParaRPr lang="zh-TW" altLang="en-US"/>
          </a:p>
        </p:txBody>
      </p:sp>
    </p:spTree>
    <p:extLst>
      <p:ext uri="{BB962C8B-B14F-4D97-AF65-F5344CB8AC3E}">
        <p14:creationId xmlns:p14="http://schemas.microsoft.com/office/powerpoint/2010/main" val="306874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*符號代表</a:t>
            </a:r>
            <a:r>
              <a:rPr lang="zh-TW" dirty="0"/>
              <a:t>與單獨的 Inception 相比，通過</a:t>
            </a:r>
            <a:r>
              <a:rPr lang="en-US" altLang="zh-TW" dirty="0"/>
              <a:t>Ensemble Learning</a:t>
            </a:r>
            <a:r>
              <a:rPr lang="zh-TW" dirty="0"/>
              <a:t>顯著減少了 MAE (p &lt; 0.05)</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19</a:t>
            </a:fld>
            <a:endParaRPr lang="zh-TW" altLang="en-US"/>
          </a:p>
        </p:txBody>
      </p:sp>
    </p:spTree>
    <p:extLst>
      <p:ext uri="{BB962C8B-B14F-4D97-AF65-F5344CB8AC3E}">
        <p14:creationId xmlns:p14="http://schemas.microsoft.com/office/powerpoint/2010/main" val="409389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以</a:t>
            </a:r>
            <a:r>
              <a:rPr lang="en-US" altLang="zh-TW" dirty="0">
                <a:latin typeface="Times New Roman" panose="02020603050405020304" pitchFamily="18" charset="0"/>
                <a:cs typeface="Times New Roman" panose="02020603050405020304" pitchFamily="18" charset="0"/>
              </a:rPr>
              <a:t>minimize MAE</a:t>
            </a:r>
            <a:r>
              <a:rPr lang="zh-TW" altLang="en-US" dirty="0">
                <a:latin typeface="Times New Roman" panose="02020603050405020304" pitchFamily="18" charset="0"/>
                <a:cs typeface="Times New Roman" panose="02020603050405020304" pitchFamily="18" charset="0"/>
              </a:rPr>
              <a:t>這個</a:t>
            </a:r>
            <a:r>
              <a:rPr lang="en-US" altLang="zh-TW" dirty="0">
                <a:latin typeface="Times New Roman" panose="02020603050405020304" pitchFamily="18" charset="0"/>
                <a:cs typeface="Times New Roman" panose="02020603050405020304" pitchFamily="18" charset="0"/>
              </a:rPr>
              <a:t>objective</a:t>
            </a:r>
            <a:r>
              <a:rPr lang="zh-TW" altLang="en-US" dirty="0">
                <a:latin typeface="Times New Roman" panose="02020603050405020304" pitchFamily="18" charset="0"/>
                <a:cs typeface="Times New Roman" panose="02020603050405020304" pitchFamily="18" charset="0"/>
              </a:rPr>
              <a:t>來說，深度學習的方式比</a:t>
            </a:r>
            <a:r>
              <a:rPr lang="en-US" altLang="zh-TW" dirty="0">
                <a:latin typeface="Times New Roman" panose="02020603050405020304" pitchFamily="18" charset="0"/>
                <a:cs typeface="Times New Roman" panose="02020603050405020304" pitchFamily="18" charset="0"/>
              </a:rPr>
              <a:t>BLUP</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SVM(paired t-test</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p-value&lt;3.1e-4)</a:t>
            </a:r>
            <a:r>
              <a:rPr lang="zh-TW" altLang="en-US" dirty="0">
                <a:latin typeface="Times New Roman" panose="02020603050405020304" pitchFamily="18" charset="0"/>
                <a:cs typeface="Times New Roman" panose="02020603050405020304" pitchFamily="18" charset="0"/>
              </a:rPr>
              <a:t>代表有顯著性差異</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正常只要</a:t>
            </a:r>
            <a:r>
              <a:rPr lang="en-US" altLang="zh-TW" dirty="0">
                <a:latin typeface="Times New Roman" panose="02020603050405020304" pitchFamily="18" charset="0"/>
                <a:cs typeface="Times New Roman" panose="02020603050405020304" pitchFamily="18" charset="0"/>
              </a:rPr>
              <a:t>&lt;0.05</a:t>
            </a:r>
            <a:r>
              <a:rPr lang="zh-TW" altLang="en-US" dirty="0">
                <a:latin typeface="Times New Roman" panose="02020603050405020304" pitchFamily="18" charset="0"/>
                <a:cs typeface="Times New Roman" panose="02020603050405020304" pitchFamily="18" charset="0"/>
              </a:rPr>
              <a:t>就是有顯著性差異</a:t>
            </a:r>
            <a:r>
              <a:rPr lang="en-US" altLang="zh-TW"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Inception MAE=3.82</a:t>
            </a:r>
            <a:r>
              <a:rPr lang="zh-TW" altLang="en-US" dirty="0">
                <a:latin typeface="Times New Roman" panose="02020603050405020304" pitchFamily="18" charset="0"/>
                <a:cs typeface="Times New Roman" panose="02020603050405020304" pitchFamily="18" charset="0"/>
              </a:rPr>
              <a:t>且</a:t>
            </a:r>
            <a:r>
              <a:rPr lang="en-US" altLang="zh-TW" dirty="0">
                <a:latin typeface="Times New Roman" panose="02020603050405020304" pitchFamily="18" charset="0"/>
                <a:cs typeface="Times New Roman" panose="02020603050405020304" pitchFamily="18" charset="0"/>
              </a:rPr>
              <a:t>six-layer CNN MAE=4.18</a:t>
            </a:r>
            <a:r>
              <a:rPr lang="zh-TW" altLang="en-US" dirty="0">
                <a:latin typeface="Times New Roman" panose="02020603050405020304" pitchFamily="18" charset="0"/>
                <a:cs typeface="Times New Roman" panose="02020603050405020304" pitchFamily="18" charset="0"/>
              </a:rPr>
              <a:t>，相較之下</a:t>
            </a:r>
            <a:r>
              <a:rPr lang="en-US" altLang="zh-TW" dirty="0">
                <a:latin typeface="Times New Roman" panose="02020603050405020304" pitchFamily="18" charset="0"/>
                <a:cs typeface="Times New Roman" panose="02020603050405020304" pitchFamily="18" charset="0"/>
              </a:rPr>
              <a:t>BLUP-quantiles</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MAE=4.90</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深度學習演算法的表現沒有顯著性差異</a:t>
            </a:r>
            <a:r>
              <a:rPr lang="en-US" altLang="zh-TW" dirty="0">
                <a:latin typeface="Times New Roman" panose="02020603050405020304" pitchFamily="18" charset="0"/>
                <a:cs typeface="Times New Roman" panose="02020603050405020304" pitchFamily="18" charset="0"/>
              </a:rPr>
              <a:t>(</a:t>
            </a:r>
            <a:r>
              <a:rPr lang="en-US" sz="1800" b="0" i="0" u="none" strike="noStrike" baseline="0" dirty="0">
                <a:latin typeface="MinionPro-It"/>
              </a:rPr>
              <a:t>p </a:t>
            </a:r>
            <a:r>
              <a:rPr lang="en-US" sz="1800" b="0" i="0" u="none" strike="noStrike" baseline="0" dirty="0">
                <a:latin typeface="RMTMI"/>
              </a:rPr>
              <a:t>&gt; </a:t>
            </a:r>
            <a:r>
              <a:rPr lang="en-US" sz="1800" b="0" i="0" u="none" strike="noStrike" baseline="0" dirty="0">
                <a:latin typeface="MinionPro-Regular"/>
              </a:rPr>
              <a:t>0.027</a:t>
            </a:r>
            <a:r>
              <a:rPr lang="en-US" altLang="zh-TW"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相較之下</a:t>
            </a:r>
            <a:r>
              <a:rPr lang="en-US" altLang="zh-TW" dirty="0">
                <a:latin typeface="Times New Roman" panose="02020603050405020304" pitchFamily="18" charset="0"/>
                <a:cs typeface="Times New Roman" panose="02020603050405020304" pitchFamily="18" charset="0"/>
              </a:rPr>
              <a:t>Ensemble Learning</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MAE=3.46</a:t>
            </a:r>
            <a:r>
              <a:rPr lang="zh-TW" altLang="en-US" dirty="0">
                <a:latin typeface="Times New Roman" panose="02020603050405020304" pitchFamily="18" charset="0"/>
                <a:cs typeface="Times New Roman" panose="02020603050405020304" pitchFamily="18" charset="0"/>
              </a:rPr>
              <a:t>，有顯著差異</a:t>
            </a:r>
            <a:r>
              <a:rPr lang="en-US" altLang="zh-TW" dirty="0">
                <a:latin typeface="Times New Roman" panose="02020603050405020304" pitchFamily="18" charset="0"/>
                <a:cs typeface="Times New Roman" panose="02020603050405020304" pitchFamily="18" charset="0"/>
              </a:rPr>
              <a:t>(p=1.3e-4)</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以挑戰</a:t>
            </a: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來說，作者用</a:t>
            </a:r>
            <a:r>
              <a:rPr lang="en-US" altLang="zh-TW" dirty="0">
                <a:latin typeface="Times New Roman" panose="02020603050405020304" pitchFamily="18" charset="0"/>
                <a:cs typeface="Times New Roman" panose="02020603050405020304" pitchFamily="18" charset="0"/>
              </a:rPr>
              <a:t>median</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man absolute deviation per site</a:t>
            </a:r>
            <a:r>
              <a:rPr lang="zh-TW" altLang="en-US" dirty="0">
                <a:latin typeface="Times New Roman" panose="02020603050405020304" pitchFamily="18" charset="0"/>
                <a:cs typeface="Times New Roman" panose="02020603050405020304" pitchFamily="18" charset="0"/>
              </a:rPr>
              <a:t>去</a:t>
            </a:r>
            <a:r>
              <a:rPr lang="en-US" altLang="zh-TW" dirty="0">
                <a:latin typeface="Times New Roman" panose="02020603050405020304" pitchFamily="18" charset="0"/>
                <a:cs typeface="Times New Roman" panose="02020603050405020304" pitchFamily="18" charset="0"/>
              </a:rPr>
              <a:t>rescaled prediction</a:t>
            </a:r>
            <a:r>
              <a:rPr lang="zh-TW" altLang="en-US" dirty="0">
                <a:latin typeface="Times New Roman" panose="02020603050405020304" pitchFamily="18" charset="0"/>
                <a:cs typeface="Times New Roman" panose="02020603050405020304" pitchFamily="18" charset="0"/>
              </a:rPr>
              <a:t>，結果顯示</a:t>
            </a:r>
            <a:r>
              <a:rPr lang="en-US" altLang="zh-TW" dirty="0">
                <a:latin typeface="Times New Roman" panose="02020603050405020304" pitchFamily="18" charset="0"/>
                <a:cs typeface="Times New Roman" panose="02020603050405020304" pitchFamily="18" charset="0"/>
              </a:rPr>
              <a:t>MAE</a:t>
            </a:r>
            <a:r>
              <a:rPr lang="zh-TW" altLang="en-US" dirty="0">
                <a:latin typeface="Times New Roman" panose="02020603050405020304" pitchFamily="18" charset="0"/>
                <a:cs typeface="Times New Roman" panose="02020603050405020304" pitchFamily="18" charset="0"/>
              </a:rPr>
              <a:t>會比原來的增加一年，但會減少</a:t>
            </a:r>
            <a:r>
              <a:rPr lang="en-US" altLang="zh-TW" dirty="0">
                <a:latin typeface="Times New Roman" panose="02020603050405020304" pitchFamily="18" charset="0"/>
                <a:cs typeface="Times New Roman" panose="02020603050405020304" pitchFamily="18" charset="0"/>
              </a:rPr>
              <a:t>bias</a:t>
            </a:r>
            <a:r>
              <a:rPr lang="zh-TW" altLang="en-US" dirty="0">
                <a:latin typeface="Times New Roman" panose="02020603050405020304" pitchFamily="18" charset="0"/>
                <a:cs typeface="Times New Roman" panose="02020603050405020304" pitchFamily="18" charset="0"/>
              </a:rPr>
              <a:t>，同樣的</a:t>
            </a:r>
            <a:r>
              <a:rPr lang="en-US" altLang="zh-TW" dirty="0">
                <a:latin typeface="Times New Roman" panose="02020603050405020304" pitchFamily="18" charset="0"/>
                <a:cs typeface="Times New Roman" panose="02020603050405020304" pitchFamily="18" charset="0"/>
              </a:rPr>
              <a:t>ensemble learning</a:t>
            </a:r>
            <a:r>
              <a:rPr lang="zh-TW" altLang="en-US" dirty="0">
                <a:latin typeface="Times New Roman" panose="02020603050405020304" pitchFamily="18" charset="0"/>
                <a:cs typeface="Times New Roman" panose="02020603050405020304" pitchFamily="18" charset="0"/>
              </a:rPr>
              <a:t>相比於</a:t>
            </a:r>
            <a:r>
              <a:rPr lang="en-US" altLang="zh-TW" dirty="0">
                <a:latin typeface="Times New Roman" panose="02020603050405020304" pitchFamily="18" charset="0"/>
                <a:cs typeface="Times New Roman" panose="02020603050405020304" pitchFamily="18" charset="0"/>
              </a:rPr>
              <a:t>Inception</a:t>
            </a:r>
            <a:r>
              <a:rPr lang="zh-TW" altLang="en-US" dirty="0">
                <a:latin typeface="Times New Roman" panose="02020603050405020304" pitchFamily="18" charset="0"/>
                <a:cs typeface="Times New Roman" panose="02020603050405020304" pitchFamily="18" charset="0"/>
              </a:rPr>
              <a:t>有顯著提升</a:t>
            </a:r>
            <a:r>
              <a:rPr lang="en-US" altLang="zh-TW" dirty="0">
                <a:latin typeface="Times New Roman" panose="02020603050405020304" pitchFamily="18" charset="0"/>
                <a:cs typeface="Times New Roman" panose="02020603050405020304" pitchFamily="18" charset="0"/>
              </a:rPr>
              <a:t>(p=0.010)</a:t>
            </a:r>
          </a:p>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20</a:t>
            </a:fld>
            <a:endParaRPr lang="zh-TW" altLang="en-US"/>
          </a:p>
        </p:txBody>
      </p:sp>
    </p:spTree>
    <p:extLst>
      <p:ext uri="{BB962C8B-B14F-4D97-AF65-F5344CB8AC3E}">
        <p14:creationId xmlns:p14="http://schemas.microsoft.com/office/powerpoint/2010/main" val="339736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sz="2800" dirty="0"/>
              <a:t>*表示與單獨的 Inception 相比，通過集成學習顯著減少了 MAE（p &lt; 0.01，假設有五個獨立測試）</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試圖通過執行 </a:t>
            </a:r>
            <a:r>
              <a:rPr lang="en-US" altLang="zh-TW" sz="1800" dirty="0">
                <a:solidFill>
                  <a:srgbClr val="000000"/>
                </a:solidFill>
                <a:latin typeface="微軟正黑體" panose="020B0604030504040204" pitchFamily="34" charset="-120"/>
                <a:ea typeface="微軟正黑體" panose="020B0604030504040204" pitchFamily="34" charset="-120"/>
              </a:rPr>
              <a:t>5 </a:t>
            </a:r>
            <a:r>
              <a:rPr lang="zh-TW" altLang="en-US" sz="1800" dirty="0">
                <a:solidFill>
                  <a:srgbClr val="000000"/>
                </a:solidFill>
                <a:latin typeface="微軟正黑體" panose="020B0604030504040204" pitchFamily="34" charset="-120"/>
                <a:ea typeface="微軟正黑體" panose="020B0604030504040204" pitchFamily="34" charset="-120"/>
              </a:rPr>
              <a:t>折交叉</a:t>
            </a:r>
            <a:r>
              <a:rPr lang="zh-TW" altLang="en-US" sz="1800" dirty="0">
                <a:solidFill>
                  <a:srgbClr val="000000"/>
                </a:solidFill>
                <a:latin typeface="Segoe UI" panose="020B0502040204020203" pitchFamily="34" charset="0"/>
                <a:ea typeface="微軟正黑體" panose="020B0604030504040204" pitchFamily="34" charset="-120"/>
              </a:rPr>
              <a:t>驗證實驗來評估我們的結論是否依賴於上一節中使用的訓練</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Segoe UI" panose="020B0502040204020203" pitchFamily="34" charset="0"/>
                <a:ea typeface="微軟正黑體" panose="020B0604030504040204" pitchFamily="34" charset="-120"/>
              </a:rPr>
              <a:t>測試拆分</a:t>
            </a:r>
          </a:p>
          <a:p>
            <a:pPr marL="285750" indent="-285750">
              <a:buFont typeface="Arial" panose="020B0604020202020204" pitchFamily="34" charset="0"/>
              <a:buChar char="•"/>
            </a:pPr>
            <a:r>
              <a:rPr lang="zh-TW" altLang="en-US" sz="1800" dirty="0">
                <a:solidFill>
                  <a:srgbClr val="000000"/>
                </a:solidFill>
                <a:latin typeface="Segoe UI" panose="020B0502040204020203" pitchFamily="34" charset="0"/>
                <a:ea typeface="微軟正黑體" panose="020B0604030504040204" pitchFamily="34" charset="-120"/>
              </a:rPr>
              <a:t>在每個</a:t>
            </a:r>
            <a:r>
              <a:rPr lang="en-US" altLang="zh-TW" sz="1800" dirty="0">
                <a:solidFill>
                  <a:srgbClr val="000000"/>
                </a:solidFill>
                <a:latin typeface="Segoe UI" panose="020B0502040204020203" pitchFamily="34" charset="0"/>
                <a:ea typeface="微軟正黑體" panose="020B0604030504040204" pitchFamily="34" charset="-120"/>
              </a:rPr>
              <a:t>fold</a:t>
            </a:r>
            <a:r>
              <a:rPr lang="zh-TW" altLang="en-US" sz="1800" dirty="0">
                <a:solidFill>
                  <a:srgbClr val="000000"/>
                </a:solidFill>
                <a:latin typeface="Segoe UI" panose="020B0502040204020203" pitchFamily="34" charset="0"/>
                <a:ea typeface="微軟正黑體" panose="020B0604030504040204" pitchFamily="34" charset="-120"/>
              </a:rPr>
              <a:t>中，我們發現 </a:t>
            </a: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err="1">
                <a:solidFill>
                  <a:srgbClr val="000000"/>
                </a:solidFill>
                <a:latin typeface="Segoe UI" panose="020B0502040204020203" pitchFamily="34" charset="0"/>
                <a:ea typeface="微軟正黑體" panose="020B0604030504040204" pitchFamily="34" charset="-120"/>
              </a:rPr>
              <a:t>ResNet</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之間的 </a:t>
            </a:r>
            <a:r>
              <a:rPr lang="en-US" altLang="zh-TW" sz="1800" dirty="0">
                <a:solidFill>
                  <a:srgbClr val="000000"/>
                </a:solidFill>
                <a:latin typeface="Segoe UI" panose="020B0502040204020203" pitchFamily="34" charset="0"/>
                <a:ea typeface="微軟正黑體" panose="020B0604030504040204" pitchFamily="34" charset="-120"/>
              </a:rPr>
              <a:t>MAE </a:t>
            </a:r>
            <a:r>
              <a:rPr lang="zh-TW" altLang="en-US" sz="1800" dirty="0">
                <a:solidFill>
                  <a:srgbClr val="000000"/>
                </a:solidFill>
                <a:latin typeface="Segoe UI" panose="020B0502040204020203" pitchFamily="34" charset="0"/>
                <a:ea typeface="微軟正黑體" panose="020B0604030504040204" pitchFamily="34" charset="-120"/>
              </a:rPr>
              <a:t>存在名義上的顯著差異</a:t>
            </a:r>
            <a:r>
              <a:rPr lang="en-US" altLang="zh-TW" sz="1800" dirty="0">
                <a:solidFill>
                  <a:srgbClr val="000000"/>
                </a:solidFill>
                <a:latin typeface="Segoe UI" panose="020B0502040204020203" pitchFamily="34" charset="0"/>
                <a:ea typeface="微軟正黑體" panose="020B0604030504040204" pitchFamily="34" charset="-120"/>
              </a:rPr>
              <a:t>(</a:t>
            </a:r>
            <a:r>
              <a:rPr lang="en-US" sz="1800" b="0" i="0" u="none" strike="noStrike" baseline="0" dirty="0">
                <a:latin typeface="MinionPro-It"/>
              </a:rPr>
              <a:t>p </a:t>
            </a:r>
            <a:r>
              <a:rPr lang="en-US" sz="1800" b="0" i="0" u="none" strike="noStrike" baseline="0" dirty="0">
                <a:latin typeface="RMTMI"/>
              </a:rPr>
              <a:t>&lt; </a:t>
            </a:r>
            <a:r>
              <a:rPr lang="en-US" sz="1800" b="0" i="0" u="none" strike="noStrike" baseline="0" dirty="0">
                <a:latin typeface="MinionPro-Regular"/>
              </a:rPr>
              <a:t>5.5E</a:t>
            </a:r>
            <a:r>
              <a:rPr lang="en-US" sz="1800" b="0" i="0" u="none" strike="noStrike" baseline="0" dirty="0">
                <a:latin typeface="MTSY"/>
              </a:rPr>
              <a:t>−</a:t>
            </a:r>
            <a:r>
              <a:rPr lang="en-US" sz="1800" b="0" i="0" u="none" strike="noStrike" baseline="0" dirty="0">
                <a:latin typeface="MinionPro-Regular"/>
              </a:rPr>
              <a:t>3)</a:t>
            </a:r>
            <a:endParaRPr lang="zh-TW" altLang="en-US" sz="1800" dirty="0">
              <a:solidFill>
                <a:srgbClr val="000000"/>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Inception V1 </a:t>
            </a:r>
            <a:r>
              <a:rPr lang="zh-TW" altLang="en-US" sz="1800" dirty="0">
                <a:solidFill>
                  <a:srgbClr val="000000"/>
                </a:solidFill>
                <a:latin typeface="Segoe UI" panose="020B0502040204020203" pitchFamily="34" charset="0"/>
                <a:ea typeface="微軟正黑體" panose="020B0604030504040204" pitchFamily="34" charset="-120"/>
              </a:rPr>
              <a:t>之間的差異在四個折疊中是顯著的</a:t>
            </a:r>
            <a:r>
              <a:rPr lang="en-US" sz="1800" dirty="0"/>
              <a:t>(p &lt; 5.3E−5) </a:t>
            </a:r>
            <a:endParaRPr lang="zh-TW" altLang="en-US" sz="1800" dirty="0">
              <a:solidFill>
                <a:srgbClr val="000000"/>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endParaRPr lang="zh-TW" altLang="en-US" sz="1800" dirty="0">
              <a:solidFill>
                <a:srgbClr val="000000"/>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21</a:t>
            </a:fld>
            <a:endParaRPr lang="zh-TW" altLang="en-US"/>
          </a:p>
        </p:txBody>
      </p:sp>
    </p:spTree>
    <p:extLst>
      <p:ext uri="{BB962C8B-B14F-4D97-AF65-F5344CB8AC3E}">
        <p14:creationId xmlns:p14="http://schemas.microsoft.com/office/powerpoint/2010/main" val="1583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在每個 </a:t>
            </a:r>
            <a:r>
              <a:rPr lang="en-US" altLang="zh-TW" sz="1800" dirty="0">
                <a:solidFill>
                  <a:srgbClr val="000000"/>
                </a:solidFill>
                <a:latin typeface="Segoe UI" panose="020B0502040204020203" pitchFamily="34" charset="0"/>
                <a:ea typeface="微軟正黑體" panose="020B0604030504040204" pitchFamily="34" charset="-120"/>
              </a:rPr>
              <a:t>fold</a:t>
            </a:r>
            <a:r>
              <a:rPr lang="zh-TW" altLang="en-US" sz="1800" dirty="0">
                <a:solidFill>
                  <a:srgbClr val="000000"/>
                </a:solidFill>
                <a:latin typeface="微軟正黑體" panose="020B0604030504040204" pitchFamily="34" charset="-120"/>
                <a:ea typeface="微軟正黑體" panose="020B0604030504040204" pitchFamily="34" charset="-120"/>
              </a:rPr>
              <a:t>中，使用線性回歸的綜合年齡得分優於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的預測 </a:t>
            </a:r>
            <a:r>
              <a:rPr lang="en-US" altLang="zh-TW" sz="1800" dirty="0">
                <a:solidFill>
                  <a:srgbClr val="000000"/>
                </a:solidFill>
                <a:latin typeface="微軟正黑體" panose="020B0604030504040204" pitchFamily="34" charset="-120"/>
                <a:ea typeface="微軟正黑體" panose="020B0604030504040204" pitchFamily="34" charset="-120"/>
              </a:rPr>
              <a:t>(p &lt; 0.0022)</a:t>
            </a:r>
            <a:r>
              <a:rPr lang="zh-TW" altLang="en-US" sz="1800" dirty="0">
                <a:solidFill>
                  <a:srgbClr val="000000"/>
                </a:solidFill>
                <a:latin typeface="微軟正黑體" panose="020B0604030504040204" pitchFamily="34" charset="-120"/>
                <a:ea typeface="微軟正黑體" panose="020B0604030504040204" pitchFamily="34" charset="-120"/>
              </a:rPr>
              <a:t>。對於折疊 </a:t>
            </a:r>
            <a:r>
              <a:rPr lang="en-US" altLang="zh-TW" sz="1800" dirty="0">
                <a:solidFill>
                  <a:srgbClr val="000000"/>
                </a:solidFill>
                <a:latin typeface="微軟正黑體" panose="020B0604030504040204" pitchFamily="34" charset="-120"/>
                <a:ea typeface="微軟正黑體" panose="020B0604030504040204" pitchFamily="34" charset="-120"/>
              </a:rPr>
              <a:t>2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3</a:t>
            </a:r>
            <a:r>
              <a:rPr lang="zh-TW" altLang="en-US" sz="1800" dirty="0">
                <a:solidFill>
                  <a:srgbClr val="000000"/>
                </a:solidFill>
                <a:latin typeface="微軟正黑體" panose="020B0604030504040204" pitchFamily="34" charset="-120"/>
                <a:ea typeface="微軟正黑體" panose="020B0604030504040204" pitchFamily="34" charset="-120"/>
              </a:rPr>
              <a:t>，通過隨機樹進行的集成學習明顯優於單獨的 </a:t>
            </a:r>
            <a:r>
              <a:rPr lang="en-US" altLang="zh-TW" sz="1800" dirty="0">
                <a:solidFill>
                  <a:srgbClr val="000000"/>
                </a:solidFill>
                <a:latin typeface="微軟正黑體" panose="020B0604030504040204" pitchFamily="34" charset="-120"/>
                <a:ea typeface="微軟正黑體" panose="020B0604030504040204" pitchFamily="34" charset="-120"/>
              </a:rPr>
              <a:t>Inception V1</a:t>
            </a:r>
            <a:r>
              <a:rPr lang="en-US" sz="1800" b="0" i="0" u="none" strike="noStrike" baseline="0" dirty="0">
                <a:latin typeface="MinionPro-Regular"/>
              </a:rPr>
              <a:t>(</a:t>
            </a:r>
            <a:r>
              <a:rPr lang="en-US" sz="1800" b="0" i="0" u="none" strike="noStrike" baseline="0" dirty="0">
                <a:latin typeface="MinionPro-It"/>
              </a:rPr>
              <a:t>p</a:t>
            </a:r>
            <a:r>
              <a:rPr lang="en-US" sz="1800" b="0" i="0" u="none" strike="noStrike" baseline="0" dirty="0">
                <a:latin typeface="MTSY"/>
              </a:rPr>
              <a:t>=</a:t>
            </a:r>
            <a:r>
              <a:rPr lang="en-US" sz="1800" b="0" i="0" u="none" strike="noStrike" baseline="0" dirty="0">
                <a:latin typeface="MinionPro-Regular"/>
              </a:rPr>
              <a:t>4.0E</a:t>
            </a:r>
            <a:r>
              <a:rPr lang="en-US" sz="1800" b="0" i="0" u="none" strike="noStrike" baseline="0" dirty="0">
                <a:latin typeface="MTSY"/>
              </a:rPr>
              <a:t>−</a:t>
            </a:r>
            <a:r>
              <a:rPr lang="en-US" sz="1800" b="0" i="0" u="none" strike="noStrike" baseline="0" dirty="0">
                <a:latin typeface="MinionPro-Regular"/>
              </a:rPr>
              <a:t>3and 3.4E</a:t>
            </a:r>
            <a:r>
              <a:rPr lang="en-US" sz="1800" b="0" i="0" u="none" strike="noStrike" baseline="0" dirty="0">
                <a:latin typeface="MTSY"/>
              </a:rPr>
              <a:t>−</a:t>
            </a:r>
            <a:r>
              <a:rPr lang="en-US" sz="1800" b="0" i="0" u="none" strike="noStrike" baseline="0" dirty="0">
                <a:latin typeface="MinionPro-Regular"/>
              </a:rPr>
              <a:t>4)</a:t>
            </a:r>
          </a:p>
          <a:p>
            <a:pPr marL="285750" indent="-285750" algn="l">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需要注意的是，使用隨機森林獲得的 </a:t>
            </a:r>
            <a:r>
              <a:rPr lang="en-US" altLang="zh-TW" sz="1800" dirty="0">
                <a:solidFill>
                  <a:srgbClr val="000000"/>
                </a:solidFill>
                <a:latin typeface="微軟正黑體" panose="020B0604030504040204" pitchFamily="34" charset="-120"/>
                <a:ea typeface="微軟正黑體" panose="020B0604030504040204" pitchFamily="34" charset="-120"/>
              </a:rPr>
              <a:t>MAE </a:t>
            </a:r>
            <a:r>
              <a:rPr lang="zh-TW" altLang="en-US" sz="1800" dirty="0">
                <a:solidFill>
                  <a:srgbClr val="000000"/>
                </a:solidFill>
                <a:latin typeface="微軟正黑體" panose="020B0604030504040204" pitchFamily="34" charset="-120"/>
                <a:ea typeface="微軟正黑體" panose="020B0604030504040204" pitchFamily="34" charset="-120"/>
              </a:rPr>
              <a:t>非常接近通過對每個人取平均或中位數分數獲得的 </a:t>
            </a:r>
            <a:r>
              <a:rPr lang="en-US" altLang="zh-TW" sz="1800" dirty="0">
                <a:solidFill>
                  <a:srgbClr val="000000"/>
                </a:solidFill>
                <a:latin typeface="微軟正黑體" panose="020B0604030504040204" pitchFamily="34" charset="-120"/>
                <a:ea typeface="微軟正黑體" panose="020B0604030504040204" pitchFamily="34" charset="-120"/>
              </a:rPr>
              <a:t>MAE</a:t>
            </a:r>
            <a:r>
              <a:rPr lang="zh-TW" altLang="en-US" sz="1800" dirty="0">
                <a:solidFill>
                  <a:srgbClr val="000000"/>
                </a:solidFill>
                <a:latin typeface="微軟正黑體" panose="020B0604030504040204" pitchFamily="34" charset="-120"/>
                <a:ea typeface="微軟正黑體" panose="020B0604030504040204" pitchFamily="34" charset="-120"/>
              </a:rPr>
              <a:t>。我們無法得出線性模型組合與隨機森林之間存在顯著差異的結論</a:t>
            </a:r>
            <a:endParaRPr lang="zh-TW" altLang="en-US" sz="1800" dirty="0">
              <a:solidFill>
                <a:srgbClr val="000000"/>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22</a:t>
            </a:fld>
            <a:endParaRPr lang="zh-TW" altLang="en-US"/>
          </a:p>
        </p:txBody>
      </p:sp>
    </p:spTree>
    <p:extLst>
      <p:ext uri="{BB962C8B-B14F-4D97-AF65-F5344CB8AC3E}">
        <p14:creationId xmlns:p14="http://schemas.microsoft.com/office/powerpoint/2010/main" val="1584628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與深度學</a:t>
            </a:r>
            <a:r>
              <a:rPr lang="zh-TW" altLang="en-US" sz="1800" dirty="0">
                <a:solidFill>
                  <a:srgbClr val="000000"/>
                </a:solidFill>
                <a:latin typeface="Segoe UI" panose="020B0502040204020203" pitchFamily="34" charset="0"/>
                <a:ea typeface="微軟正黑體" panose="020B0604030504040204" pitchFamily="34" charset="-120"/>
              </a:rPr>
              <a:t>習算法相比，</a:t>
            </a: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的性能較低，這促使作者想要測試它是否可以歸因於</a:t>
            </a:r>
            <a:r>
              <a:rPr lang="en-US" altLang="zh-TW" sz="1800" dirty="0">
                <a:solidFill>
                  <a:srgbClr val="000000"/>
                </a:solidFill>
                <a:latin typeface="Segoe UI" panose="020B0502040204020203" pitchFamily="34" charset="0"/>
                <a:ea typeface="微軟正黑體" panose="020B0604030504040204" pitchFamily="34" charset="-120"/>
              </a:rPr>
              <a:t>input data</a:t>
            </a:r>
            <a:r>
              <a:rPr lang="zh-TW" altLang="en-US" sz="1800" dirty="0">
                <a:solidFill>
                  <a:srgbClr val="000000"/>
                </a:solidFill>
                <a:latin typeface="Segoe UI" panose="020B0502040204020203" pitchFamily="34" charset="0"/>
                <a:ea typeface="微軟正黑體" panose="020B0604030504040204" pitchFamily="34" charset="-120"/>
              </a:rPr>
              <a:t>或</a:t>
            </a:r>
            <a:r>
              <a:rPr lang="en-US" altLang="zh-TW" sz="1800" dirty="0">
                <a:solidFill>
                  <a:srgbClr val="000000"/>
                </a:solidFill>
                <a:latin typeface="Segoe UI" panose="020B0502040204020203" pitchFamily="34" charset="0"/>
                <a:ea typeface="微軟正黑體" panose="020B0604030504040204" pitchFamily="34" charset="-120"/>
              </a:rPr>
              <a:t>algorithm</a:t>
            </a:r>
            <a:r>
              <a:rPr lang="zh-TW" altLang="en-US" sz="1800" dirty="0">
                <a:solidFill>
                  <a:srgbClr val="000000"/>
                </a:solidFill>
                <a:latin typeface="Segoe UI" panose="020B0502040204020203" pitchFamily="34" charset="0"/>
                <a:ea typeface="微軟正黑體" panose="020B0604030504040204" pitchFamily="34" charset="-120"/>
              </a:rPr>
              <a:t>本身</a:t>
            </a:r>
          </a:p>
          <a:p>
            <a:pPr marL="285750" indent="-285750">
              <a:buFont typeface="Arial" panose="020B0604020202020204" pitchFamily="34" charset="0"/>
              <a:buChar char="•"/>
            </a:pPr>
            <a:r>
              <a:rPr lang="zh-TW" altLang="en-US" sz="1800" dirty="0">
                <a:solidFill>
                  <a:srgbClr val="000000"/>
                </a:solidFill>
                <a:latin typeface="Segoe UI" panose="020B0502040204020203" pitchFamily="34" charset="0"/>
                <a:ea typeface="微軟正黑體" panose="020B0604030504040204" pitchFamily="34" charset="-120"/>
              </a:rPr>
              <a:t>因此作者對於</a:t>
            </a:r>
            <a:r>
              <a:rPr lang="en-US" altLang="zh-TW" sz="1800" dirty="0">
                <a:solidFill>
                  <a:srgbClr val="000000"/>
                </a:solidFill>
                <a:latin typeface="Segoe UI" panose="020B0502040204020203" pitchFamily="34" charset="0"/>
                <a:ea typeface="微軟正黑體" panose="020B0604030504040204" pitchFamily="34" charset="-120"/>
              </a:rPr>
              <a:t>BLUP</a:t>
            </a:r>
            <a:r>
              <a:rPr lang="zh-TW" altLang="en-US" sz="1800" dirty="0">
                <a:solidFill>
                  <a:srgbClr val="000000"/>
                </a:solidFill>
                <a:latin typeface="Segoe UI" panose="020B0502040204020203" pitchFamily="34" charset="0"/>
                <a:ea typeface="微軟正黑體" panose="020B0604030504040204" pitchFamily="34" charset="-120"/>
              </a:rPr>
              <a:t>和</a:t>
            </a:r>
            <a:r>
              <a:rPr lang="en-US" altLang="zh-TW" sz="1800" dirty="0">
                <a:solidFill>
                  <a:srgbClr val="000000"/>
                </a:solidFill>
                <a:latin typeface="Segoe UI" panose="020B0502040204020203" pitchFamily="34" charset="0"/>
                <a:ea typeface="微軟正黑體" panose="020B0604030504040204" pitchFamily="34" charset="-120"/>
              </a:rPr>
              <a:t>SVM</a:t>
            </a:r>
            <a:r>
              <a:rPr lang="zh-TW" altLang="en-US" sz="1800" dirty="0">
                <a:solidFill>
                  <a:srgbClr val="000000"/>
                </a:solidFill>
                <a:latin typeface="Segoe UI" panose="020B0502040204020203" pitchFamily="34" charset="0"/>
                <a:ea typeface="微軟正黑體" panose="020B0604030504040204" pitchFamily="34" charset="-120"/>
              </a:rPr>
              <a:t>進行再訓練</a:t>
            </a:r>
            <a:r>
              <a:rPr lang="en-US" altLang="zh-TW" sz="1800" dirty="0">
                <a:solidFill>
                  <a:srgbClr val="000000"/>
                </a:solidFill>
                <a:latin typeface="Segoe UI" panose="020B0502040204020203" pitchFamily="34" charset="0"/>
                <a:ea typeface="微軟正黑體" panose="020B0604030504040204" pitchFamily="34" charset="-120"/>
              </a:rPr>
              <a:t>(trained on gray matter maps)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t>†</a:t>
            </a:r>
            <a:r>
              <a:rPr lang="zh-TW" altLang="en-US" sz="1800" dirty="0"/>
              <a:t>符號代表：用</a:t>
            </a:r>
            <a:r>
              <a:rPr lang="en-US" altLang="zh-TW" sz="1800" dirty="0"/>
              <a:t>gray matter map</a:t>
            </a:r>
            <a:r>
              <a:rPr lang="zh-TW" sz="1800" dirty="0"/>
              <a:t>訓練的</a:t>
            </a:r>
            <a:r>
              <a:rPr lang="zh-TW" altLang="en-US" sz="1800" dirty="0"/>
              <a:t>演算法</a:t>
            </a:r>
            <a:r>
              <a:rPr lang="zh-TW" sz="1800" dirty="0"/>
              <a:t>明顯優於在</a:t>
            </a:r>
            <a:r>
              <a:rPr lang="en-US" altLang="zh-TW" sz="1800" dirty="0"/>
              <a:t>surface-based vertices</a:t>
            </a:r>
            <a:r>
              <a:rPr lang="zh-TW" sz="1800" dirty="0"/>
              <a:t>訓練的</a:t>
            </a:r>
            <a:r>
              <a:rPr lang="zh-TW" altLang="en-US" sz="1800" dirty="0"/>
              <a:t>演算法</a:t>
            </a:r>
            <a:r>
              <a:rPr lang="zh-TW" sz="1800" dirty="0"/>
              <a:t>(p &lt; 0.05/15)</a:t>
            </a:r>
            <a:endParaRPr lang="en-US" altLang="zh-TW"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dirty="0"/>
              <a:t>*在灰質圖上訓練的算法的性能明顯低於 Inception V1 (p &lt; 0.05/15)</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儘管 </a:t>
            </a:r>
            <a:r>
              <a:rPr lang="en-US" altLang="zh-TW" sz="1800" dirty="0">
                <a:solidFill>
                  <a:srgbClr val="000000"/>
                </a:solidFill>
                <a:latin typeface="微軟正黑體" panose="020B0604030504040204" pitchFamily="34" charset="-120"/>
                <a:ea typeface="微軟正黑體" panose="020B0604030504040204" pitchFamily="34" charset="-120"/>
              </a:rPr>
              <a:t>MAE </a:t>
            </a:r>
            <a:r>
              <a:rPr lang="zh-TW" altLang="en-US" sz="1800" dirty="0">
                <a:solidFill>
                  <a:srgbClr val="000000"/>
                </a:solidFill>
                <a:latin typeface="微軟正黑體" panose="020B0604030504040204" pitchFamily="34" charset="-120"/>
                <a:ea typeface="微軟正黑體" panose="020B0604030504040204" pitchFamily="34" charset="-120"/>
              </a:rPr>
              <a:t>有所減少，但在灰質圖上訓練的 </a:t>
            </a:r>
            <a:r>
              <a:rPr lang="en-US" altLang="zh-TW" sz="1800" dirty="0">
                <a:solidFill>
                  <a:srgbClr val="000000"/>
                </a:solidFill>
                <a:latin typeface="微軟正黑體" panose="020B0604030504040204" pitchFamily="34" charset="-120"/>
                <a:ea typeface="微軟正黑體" panose="020B0604030504040204" pitchFamily="34" charset="-120"/>
              </a:rPr>
              <a:t>BLUP-mean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的表現仍然比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差（</a:t>
            </a:r>
            <a:r>
              <a:rPr lang="en-US" altLang="zh-TW" sz="1800" dirty="0">
                <a:solidFill>
                  <a:srgbClr val="000000"/>
                </a:solidFill>
                <a:latin typeface="微軟正黑體" panose="020B0604030504040204" pitchFamily="34" charset="-120"/>
                <a:ea typeface="微軟正黑體" panose="020B0604030504040204" pitchFamily="34" charset="-120"/>
              </a:rPr>
              <a:t>p &lt; 0.0033</a:t>
            </a:r>
            <a:r>
              <a:rPr lang="zh-TW" altLang="en-US" sz="1800" dirty="0">
                <a:solidFill>
                  <a:srgbClr val="000000"/>
                </a:solidFill>
                <a:latin typeface="微軟正黑體" panose="020B0604030504040204" pitchFamily="34" charset="-120"/>
                <a:ea typeface="微軟正黑體" panose="020B0604030504040204" pitchFamily="34" charset="-120"/>
              </a:rPr>
              <a:t>），雖然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BLUP-</a:t>
            </a:r>
            <a:r>
              <a:rPr lang="zh-TW" altLang="en-US" sz="1800" dirty="0">
                <a:solidFill>
                  <a:srgbClr val="000000"/>
                </a:solidFill>
                <a:latin typeface="微軟正黑體" panose="020B0604030504040204" pitchFamily="34" charset="-120"/>
                <a:ea typeface="微軟正黑體" panose="020B0604030504040204" pitchFamily="34" charset="-120"/>
              </a:rPr>
              <a:t>分位數之間的差異在所有折疊中變得不顯著（表 </a:t>
            </a:r>
            <a:r>
              <a:rPr lang="en-US" altLang="zh-TW" sz="1800" dirty="0">
                <a:solidFill>
                  <a:srgbClr val="000000"/>
                </a:solidFill>
                <a:latin typeface="微軟正黑體" panose="020B0604030504040204" pitchFamily="34" charset="-120"/>
                <a:ea typeface="微軟正黑體" panose="020B0604030504040204" pitchFamily="34" charset="-120"/>
              </a:rPr>
              <a:t>3). </a:t>
            </a:r>
            <a:endParaRPr lang="zh-TW" altLang="en-US"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包括基於</a:t>
            </a:r>
            <a:r>
              <a:rPr lang="en-US" altLang="zh-TW" sz="1800" dirty="0">
                <a:solidFill>
                  <a:srgbClr val="000000"/>
                </a:solidFill>
                <a:latin typeface="微軟正黑體" panose="020B0604030504040204" pitchFamily="34" charset="-120"/>
                <a:ea typeface="微軟正黑體" panose="020B0604030504040204" pitchFamily="34" charset="-120"/>
              </a:rPr>
              <a:t>gray matter map</a:t>
            </a:r>
            <a:r>
              <a:rPr lang="zh-TW" altLang="en-US" sz="1800" dirty="0">
                <a:solidFill>
                  <a:srgbClr val="000000"/>
                </a:solidFill>
                <a:latin typeface="微軟正黑體" panose="020B0604030504040204" pitchFamily="34" charset="-120"/>
                <a:ea typeface="微軟正黑體" panose="020B0604030504040204" pitchFamily="34" charset="-120"/>
              </a:rPr>
              <a:t>的 </a:t>
            </a:r>
            <a:r>
              <a:rPr lang="en-US" altLang="zh-TW" sz="1800" dirty="0">
                <a:solidFill>
                  <a:srgbClr val="000000"/>
                </a:solidFill>
                <a:latin typeface="微軟正黑體" panose="020B0604030504040204" pitchFamily="34" charset="-120"/>
                <a:ea typeface="微軟正黑體" panose="020B0604030504040204" pitchFamily="34" charset="-120"/>
              </a:rPr>
              <a:t>BLUP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預測並沒有提高</a:t>
            </a:r>
            <a:r>
              <a:rPr lang="en-US" altLang="zh-TW" sz="1800" dirty="0">
                <a:solidFill>
                  <a:srgbClr val="000000"/>
                </a:solidFill>
                <a:latin typeface="微軟正黑體" panose="020B0604030504040204" pitchFamily="34" charset="-120"/>
                <a:ea typeface="微軟正黑體" panose="020B0604030504040204" pitchFamily="34" charset="-120"/>
              </a:rPr>
              <a:t>ensemble learning</a:t>
            </a:r>
            <a:r>
              <a:rPr lang="zh-TW" altLang="en-US" sz="1800" dirty="0">
                <a:solidFill>
                  <a:srgbClr val="000000"/>
                </a:solidFill>
                <a:latin typeface="微軟正黑體" panose="020B0604030504040204" pitchFamily="34" charset="-120"/>
                <a:ea typeface="微軟正黑體" panose="020B0604030504040204" pitchFamily="34" charset="-120"/>
              </a:rPr>
              <a:t>的性能超過上面報告的內容</a:t>
            </a:r>
            <a:endParaRPr lang="zh-TW" altLang="en-US" sz="1800" dirty="0">
              <a:solidFill>
                <a:prstClr val="black"/>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23</a:t>
            </a:fld>
            <a:endParaRPr lang="zh-TW" altLang="en-US"/>
          </a:p>
        </p:txBody>
      </p:sp>
    </p:spTree>
    <p:extLst>
      <p:ext uri="{BB962C8B-B14F-4D97-AF65-F5344CB8AC3E}">
        <p14:creationId xmlns:p14="http://schemas.microsoft.com/office/powerpoint/2010/main" val="414455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PAD</a:t>
            </a:r>
            <a:r>
              <a:rPr lang="en-US" altLang="zh-TW" dirty="0">
                <a:sym typeface="Wingdings" panose="05000000000000000000" pitchFamily="2" charset="2"/>
              </a:rPr>
              <a:t></a:t>
            </a:r>
            <a:r>
              <a:rPr lang="zh-TW" dirty="0"/>
              <a:t>定義為預測年齡和實足年齡之間的差異</a:t>
            </a:r>
            <a:r>
              <a:rPr lang="zh-TW" altLang="en-US" dirty="0"/>
              <a:t>。</a:t>
            </a:r>
            <a:r>
              <a:rPr lang="en-US" altLang="zh-TW" dirty="0"/>
              <a:t>PAD</a:t>
            </a:r>
            <a:r>
              <a:rPr lang="zh-TW" dirty="0"/>
              <a:t>與死亡率和功能指標相關</a:t>
            </a:r>
            <a:endParaRPr lang="en-US" altLang="zh-TW" dirty="0"/>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此外，在健康參與者身上訓練的腦齡（和 </a:t>
            </a:r>
            <a:r>
              <a:rPr lang="en-US" altLang="zh-TW" sz="1800" dirty="0">
                <a:solidFill>
                  <a:srgbClr val="000000"/>
                </a:solidFill>
                <a:latin typeface="微軟正黑體" panose="020B0604030504040204" pitchFamily="34" charset="-120"/>
                <a:ea typeface="微軟正黑體" panose="020B0604030504040204" pitchFamily="34" charset="-120"/>
              </a:rPr>
              <a:t>PAD</a:t>
            </a:r>
            <a:r>
              <a:rPr lang="zh-TW" altLang="en-US" sz="1800" dirty="0">
                <a:solidFill>
                  <a:srgbClr val="000000"/>
                </a:solidFill>
                <a:latin typeface="微軟正黑體" panose="020B0604030504040204" pitchFamily="34" charset="-120"/>
                <a:ea typeface="微軟正黑體" panose="020B0604030504040204" pitchFamily="34" charset="-120"/>
              </a:rPr>
              <a:t>）可應用於病例對照樣本，在這些樣本中它們已被證明是疾病狀態的非特異性預測因子</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但</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大腦年齡與疾病、死亡率和功能的相關性超出了實足年齡所能解釋的範圍</a:t>
            </a:r>
            <a:endParaRPr lang="en-US" altLang="zh-TW" dirty="0"/>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270521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作者年齡越大，預測的誤差也越大</a:t>
            </a:r>
            <a:r>
              <a:rPr lang="en-US" altLang="zh-TW" sz="1800" dirty="0">
                <a:solidFill>
                  <a:srgbClr val="000000"/>
                </a:solidFill>
                <a:latin typeface="微軟正黑體" panose="020B0604030504040204" pitchFamily="34" charset="-120"/>
                <a:ea typeface="微軟正黑體" panose="020B0604030504040204" pitchFamily="34" charset="-120"/>
              </a:rPr>
              <a:t>-&gt;</a:t>
            </a:r>
            <a:r>
              <a:rPr lang="zh-TW" altLang="en-US" sz="1800" dirty="0">
                <a:solidFill>
                  <a:srgbClr val="000000"/>
                </a:solidFill>
                <a:latin typeface="微軟正黑體" panose="020B0604030504040204" pitchFamily="34" charset="-120"/>
                <a:ea typeface="微軟正黑體" panose="020B0604030504040204" pitchFamily="34" charset="-120"/>
              </a:rPr>
              <a:t>因此，預測的年齡往往會低估年長參與者的年齡而高估年輕人的年齡</a:t>
            </a: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我們沒有觀察到預測誤差與性別或地點的顯著關聯</a:t>
            </a:r>
            <a:endParaRPr lang="zh-TW" altLang="en-US" sz="1800" dirty="0">
              <a:solidFill>
                <a:prstClr val="black"/>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24</a:t>
            </a:fld>
            <a:endParaRPr lang="zh-TW" altLang="en-US"/>
          </a:p>
        </p:txBody>
      </p:sp>
    </p:spTree>
    <p:extLst>
      <p:ext uri="{BB962C8B-B14F-4D97-AF65-F5344CB8AC3E}">
        <p14:creationId xmlns:p14="http://schemas.microsoft.com/office/powerpoint/2010/main" val="672502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重要的是要記住，預測準確性的排名可能在很大程度上取決於所選的指標以及測試數據</a:t>
            </a:r>
            <a:endParaRPr lang="en-US" altLang="zh-TW" dirty="0"/>
          </a:p>
          <a:p>
            <a:pPr marL="171450" indent="-171450">
              <a:buFont typeface="Arial" panose="020B0604020202020204" pitchFamily="34" charset="0"/>
              <a:buChar char="•"/>
            </a:pPr>
            <a:r>
              <a:rPr lang="zh-TW" altLang="en-US" dirty="0"/>
              <a:t>作者</a:t>
            </a:r>
            <a:r>
              <a:rPr lang="zh-TW" dirty="0"/>
              <a:t>評估了 (i) 算法選擇，(ii) </a:t>
            </a:r>
            <a:r>
              <a:rPr lang="en-US" altLang="zh-TW" dirty="0"/>
              <a:t>ensemble learning</a:t>
            </a:r>
            <a:r>
              <a:rPr lang="zh-TW" dirty="0"/>
              <a:t>方法，(iii) 特徵輸入/數據處理，(iv) </a:t>
            </a:r>
            <a:r>
              <a:rPr lang="en-US" altLang="zh-TW" dirty="0"/>
              <a:t>ensemble learning</a:t>
            </a:r>
            <a:r>
              <a:rPr lang="zh-TW" dirty="0"/>
              <a:t>中</a:t>
            </a:r>
            <a:r>
              <a:rPr lang="en-US" altLang="zh-TW" dirty="0"/>
              <a:t>score</a:t>
            </a:r>
            <a:r>
              <a:rPr lang="zh-TW" dirty="0"/>
              <a:t>的數量和類型，以及 (v) 協變量等對性能的影響 如年齡、性別和地點</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26</a:t>
            </a:fld>
            <a:endParaRPr lang="zh-TW" altLang="en-US"/>
          </a:p>
        </p:txBody>
      </p:sp>
    </p:spTree>
    <p:extLst>
      <p:ext uri="{BB962C8B-B14F-4D97-AF65-F5344CB8AC3E}">
        <p14:creationId xmlns:p14="http://schemas.microsoft.com/office/powerpoint/2010/main" val="369006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dirty="0"/>
              <a:t>(i) MRI 處理的效果； (ii) 合併的模型數量； (iii) 地點、性別和年齡對大腦年齡預測準確性的影響</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6619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說到</a:t>
            </a:r>
            <a:r>
              <a:rPr lang="en-US" altLang="zh-TW" dirty="0"/>
              <a:t>registration,</a:t>
            </a:r>
            <a:r>
              <a:rPr lang="zh-TW" altLang="en-US" dirty="0"/>
              <a:t>就必須要首先介紹一下模板</a:t>
            </a:r>
            <a:r>
              <a:rPr lang="en-US" altLang="zh-TW" dirty="0"/>
              <a:t>.</a:t>
            </a:r>
            <a:r>
              <a:rPr lang="zh-TW" altLang="en-US" dirty="0"/>
              <a:t>由於人腦存在個體差異</a:t>
            </a:r>
            <a:r>
              <a:rPr lang="en-US" altLang="zh-TW" dirty="0"/>
              <a:t>, </a:t>
            </a:r>
            <a:r>
              <a:rPr lang="zh-TW" altLang="en-US" dirty="0"/>
              <a:t>掃描時候的圖像在空間中的坐標也不同</a:t>
            </a:r>
            <a:r>
              <a:rPr lang="en-US" altLang="zh-TW" dirty="0"/>
              <a:t>, </a:t>
            </a:r>
            <a:r>
              <a:rPr lang="zh-TW" altLang="en-US" dirty="0"/>
              <a:t>研究時必須要首先消除個體差異</a:t>
            </a:r>
            <a:r>
              <a:rPr lang="en-US" altLang="zh-TW" dirty="0"/>
              <a:t>,</a:t>
            </a:r>
            <a:r>
              <a:rPr lang="zh-TW" altLang="en-US" dirty="0"/>
              <a:t>統一坐標</a:t>
            </a:r>
            <a:r>
              <a:rPr lang="en-US" altLang="zh-TW" dirty="0"/>
              <a:t>, </a:t>
            </a:r>
            <a:r>
              <a:rPr lang="zh-TW" altLang="en-US" dirty="0"/>
              <a:t>也就是需要將被試人員的大腦全部”訂正</a:t>
            </a:r>
            <a:r>
              <a:rPr lang="en-US" altLang="zh-TW" dirty="0"/>
              <a:t>/</a:t>
            </a:r>
            <a:r>
              <a:rPr lang="zh-TW" altLang="en-US" dirty="0"/>
              <a:t>配準”到標準模板上</a:t>
            </a:r>
            <a:r>
              <a:rPr lang="en-US" altLang="zh-TW" dirty="0"/>
              <a:t>, </a:t>
            </a:r>
            <a:r>
              <a:rPr lang="zh-TW" altLang="en-US" dirty="0"/>
              <a:t>這樣後續才能進行統計分析</a:t>
            </a:r>
            <a:r>
              <a:rPr lang="en-US" altLang="zh-TW" dirty="0"/>
              <a:t>.</a:t>
            </a:r>
            <a:r>
              <a:rPr lang="zh-TW" altLang="en-US" dirty="0"/>
              <a:t>目前國際上最廣泛使用的標準模板是</a:t>
            </a:r>
            <a:r>
              <a:rPr lang="en-US" altLang="zh-TW" dirty="0"/>
              <a:t>MNI152. MNI</a:t>
            </a:r>
            <a:r>
              <a:rPr lang="zh-TW" altLang="en-US" dirty="0"/>
              <a:t>是加拿大的蒙特利爾神經科學研究中心 “</a:t>
            </a:r>
            <a:r>
              <a:rPr lang="en-US" altLang="zh-TW" dirty="0"/>
              <a:t>Montreal Neurosciences Institute”</a:t>
            </a:r>
            <a:r>
              <a:rPr lang="zh-TW" altLang="en-US" dirty="0"/>
              <a:t>的縮寫</a:t>
            </a:r>
            <a:r>
              <a:rPr lang="en-US" altLang="zh-TW" dirty="0"/>
              <a:t>. MNI152</a:t>
            </a:r>
            <a:r>
              <a:rPr lang="zh-TW" altLang="en-US" dirty="0"/>
              <a:t>采用了</a:t>
            </a:r>
            <a:r>
              <a:rPr lang="en-US" altLang="zh-TW" dirty="0"/>
              <a:t>152</a:t>
            </a:r>
            <a:r>
              <a:rPr lang="zh-TW" altLang="en-US" dirty="0"/>
              <a:t>個健康人的</a:t>
            </a:r>
            <a:r>
              <a:rPr lang="en-US" altLang="zh-TW" dirty="0"/>
              <a:t>152 3D T1</a:t>
            </a:r>
            <a:r>
              <a:rPr lang="zh-TW" altLang="en-US" dirty="0"/>
              <a:t>數據加權平均得到</a:t>
            </a:r>
            <a:r>
              <a:rPr lang="en-US" altLang="zh-TW" dirty="0"/>
              <a:t>. </a:t>
            </a:r>
            <a:r>
              <a:rPr lang="zh-TW" altLang="en-US" dirty="0"/>
              <a:t>根據平均算法不同</a:t>
            </a:r>
            <a:r>
              <a:rPr lang="en-US" altLang="zh-TW" dirty="0"/>
              <a:t>, </a:t>
            </a:r>
            <a:r>
              <a:rPr lang="zh-TW" altLang="en-US" dirty="0"/>
              <a:t>分為線性</a:t>
            </a:r>
            <a:r>
              <a:rPr lang="en-US" altLang="zh-TW" dirty="0"/>
              <a:t>linear</a:t>
            </a:r>
            <a:r>
              <a:rPr lang="zh-TW" altLang="en-US" dirty="0"/>
              <a:t>和非線性</a:t>
            </a:r>
            <a:r>
              <a:rPr lang="en-US" altLang="zh-TW" dirty="0"/>
              <a:t>nonlinear</a:t>
            </a:r>
            <a:r>
              <a:rPr lang="zh-TW" altLang="en-US" dirty="0"/>
              <a:t>兩種</a:t>
            </a:r>
            <a:endParaRPr lang="en-US" altLang="zh-TW"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2037272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T1w image:</a:t>
            </a:r>
            <a:r>
              <a:rPr lang="zh-TW" altLang="en-US" sz="1800" dirty="0">
                <a:solidFill>
                  <a:srgbClr val="000000"/>
                </a:solidFill>
                <a:latin typeface="微軟正黑體" panose="020B0604030504040204" pitchFamily="34" charset="-120"/>
                <a:ea typeface="微軟正黑體" panose="020B0604030504040204" pitchFamily="34" charset="-120"/>
              </a:rPr>
              <a:t>不同類型醫療影像能夠提供特定之診斷訊息，如：</a:t>
            </a:r>
            <a:r>
              <a:rPr lang="en-US" altLang="zh-TW" sz="1800" dirty="0">
                <a:solidFill>
                  <a:srgbClr val="000000"/>
                </a:solidFill>
                <a:latin typeface="微軟正黑體" panose="020B0604030504040204" pitchFamily="34" charset="-120"/>
                <a:ea typeface="微軟正黑體" panose="020B0604030504040204" pitchFamily="34" charset="-120"/>
              </a:rPr>
              <a:t>MRI</a:t>
            </a:r>
            <a:r>
              <a:rPr lang="zh-TW" altLang="en-US" sz="1800" dirty="0">
                <a:solidFill>
                  <a:srgbClr val="000000"/>
                </a:solidFill>
                <a:latin typeface="微軟正黑體" panose="020B0604030504040204" pitchFamily="34" charset="-120"/>
                <a:ea typeface="微軟正黑體" panose="020B0604030504040204" pitchFamily="34" charset="-120"/>
              </a:rPr>
              <a:t>中</a:t>
            </a:r>
            <a:r>
              <a:rPr lang="en-US" altLang="zh-TW" sz="1800" dirty="0">
                <a:solidFill>
                  <a:srgbClr val="000000"/>
                </a:solidFill>
                <a:latin typeface="微軟正黑體" panose="020B0604030504040204" pitchFamily="34" charset="-120"/>
                <a:ea typeface="微軟正黑體" panose="020B0604030504040204" pitchFamily="34" charset="-120"/>
              </a:rPr>
              <a:t>T1</a:t>
            </a:r>
            <a:r>
              <a:rPr lang="zh-TW" altLang="en-US" sz="1800" dirty="0">
                <a:solidFill>
                  <a:srgbClr val="000000"/>
                </a:solidFill>
                <a:latin typeface="微軟正黑體" panose="020B0604030504040204" pitchFamily="34" charset="-120"/>
                <a:ea typeface="微軟正黑體" panose="020B0604030504040204" pitchFamily="34" charset="-120"/>
              </a:rPr>
              <a:t>權重影像</a:t>
            </a:r>
            <a:r>
              <a:rPr lang="en-US" altLang="zh-TW" sz="1800" dirty="0">
                <a:solidFill>
                  <a:srgbClr val="000000"/>
                </a:solidFill>
                <a:latin typeface="微軟正黑體" panose="020B0604030504040204" pitchFamily="34" charset="-120"/>
                <a:ea typeface="微軟正黑體" panose="020B0604030504040204" pitchFamily="34" charset="-120"/>
              </a:rPr>
              <a:t>(T1-weighted image, T1w image)</a:t>
            </a:r>
            <a:r>
              <a:rPr lang="zh-TW" altLang="en-US" sz="1800" dirty="0">
                <a:solidFill>
                  <a:srgbClr val="000000"/>
                </a:solidFill>
                <a:latin typeface="微軟正黑體" panose="020B0604030504040204" pitchFamily="34" charset="-120"/>
                <a:ea typeface="微軟正黑體" panose="020B0604030504040204" pitchFamily="34" charset="-120"/>
              </a:rPr>
              <a:t>提供高空間解析度之組織對比結構影像，可觀察到組織器官之間的空間資訊</a:t>
            </a:r>
            <a:endParaRPr lang="en-US" altLang="zh-TW"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r>
              <a:rPr lang="zh-TW" altLang="en-US" dirty="0"/>
              <a:t>使用</a:t>
            </a:r>
            <a:r>
              <a:rPr lang="zh-TW" dirty="0"/>
              <a:t>FreeSurfer 6.0 處理原始 T1w 圖像以提取皮質厚度和表面積的頂點測量值</a:t>
            </a:r>
            <a:endParaRPr lang="en-US" altLang="zh-TW" dirty="0"/>
          </a:p>
          <a:p>
            <a:pPr marL="171450" indent="-171450">
              <a:buFont typeface="Arial" panose="020B0604020202020204" pitchFamily="34" charset="0"/>
              <a:buChar char="•"/>
            </a:pPr>
            <a:r>
              <a:rPr lang="zh-TW" sz="2800" dirty="0"/>
              <a:t>使用 ENIGMA-shape 協議進一步提取七個皮層下核厚度和表面的頂點特徵</a:t>
            </a:r>
            <a:endParaRPr lang="en-US" altLang="zh-TW"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r>
              <a:rPr lang="zh-TW" dirty="0"/>
              <a:t>與其他基於表面的處理相比，這些</a:t>
            </a:r>
            <a:r>
              <a:rPr lang="zh-TW" altLang="en-US" dirty="0"/>
              <a:t>處理</a:t>
            </a:r>
            <a:r>
              <a:rPr lang="zh-TW" dirty="0"/>
              <a:t>最大化了與年齡的關聯</a:t>
            </a:r>
            <a:endParaRPr lang="en-US" altLang="zh-TW" dirty="0"/>
          </a:p>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training sample</a:t>
            </a:r>
            <a:r>
              <a:rPr lang="zh-TW" altLang="en-US" sz="1800" dirty="0">
                <a:solidFill>
                  <a:srgbClr val="000000"/>
                </a:solidFill>
                <a:latin typeface="微軟正黑體" panose="020B0604030504040204" pitchFamily="34" charset="-120"/>
                <a:ea typeface="微軟正黑體" panose="020B0604030504040204" pitchFamily="34" charset="-120"/>
              </a:rPr>
              <a:t>中有</a:t>
            </a:r>
            <a:r>
              <a:rPr lang="en-US" altLang="zh-TW" sz="1800" dirty="0">
                <a:solidFill>
                  <a:srgbClr val="000000"/>
                </a:solidFill>
                <a:latin typeface="微軟正黑體" panose="020B0604030504040204" pitchFamily="34" charset="-120"/>
                <a:ea typeface="微軟正黑體" panose="020B0604030504040204" pitchFamily="34" charset="-120"/>
              </a:rPr>
              <a:t>3.4%</a:t>
            </a:r>
            <a:r>
              <a:rPr lang="zh-TW" altLang="en-US" sz="1800" dirty="0">
                <a:solidFill>
                  <a:srgbClr val="000000"/>
                </a:solidFill>
                <a:latin typeface="微軟正黑體" panose="020B0604030504040204" pitchFamily="34" charset="-120"/>
                <a:ea typeface="微軟正黑體" panose="020B0604030504040204" pitchFamily="34" charset="-120"/>
              </a:rPr>
              <a:t>處理失敗，而</a:t>
            </a:r>
            <a:r>
              <a:rPr lang="en-US" altLang="zh-TW" sz="1800" dirty="0">
                <a:solidFill>
                  <a:srgbClr val="000000"/>
                </a:solidFill>
                <a:latin typeface="微軟正黑體" panose="020B0604030504040204" pitchFamily="34" charset="-120"/>
                <a:ea typeface="微軟正黑體" panose="020B0604030504040204" pitchFamily="34" charset="-120"/>
              </a:rPr>
              <a:t>testing dataset</a:t>
            </a:r>
            <a:r>
              <a:rPr lang="zh-TW" altLang="en-US" sz="1800" dirty="0">
                <a:solidFill>
                  <a:srgbClr val="000000"/>
                </a:solidFill>
                <a:latin typeface="微軟正黑體" panose="020B0604030504040204" pitchFamily="34" charset="-120"/>
                <a:ea typeface="微軟正黑體" panose="020B0604030504040204" pitchFamily="34" charset="-120"/>
              </a:rPr>
              <a:t>中也有</a:t>
            </a:r>
            <a:r>
              <a:rPr lang="en-US" altLang="zh-TW" sz="1800" dirty="0">
                <a:solidFill>
                  <a:srgbClr val="000000"/>
                </a:solidFill>
                <a:latin typeface="微軟正黑體" panose="020B0604030504040204" pitchFamily="34" charset="-120"/>
                <a:ea typeface="微軟正黑體" panose="020B0604030504040204" pitchFamily="34" charset="-120"/>
              </a:rPr>
              <a:t>3.2%</a:t>
            </a:r>
            <a:r>
              <a:rPr lang="zh-TW" altLang="en-US" sz="1800" dirty="0">
                <a:solidFill>
                  <a:srgbClr val="000000"/>
                </a:solidFill>
                <a:latin typeface="微軟正黑體" panose="020B0604030504040204" pitchFamily="34" charset="-120"/>
                <a:ea typeface="微軟正黑體" panose="020B0604030504040204" pitchFamily="34" charset="-120"/>
              </a:rPr>
              <a:t>處理失敗，原因是</a:t>
            </a:r>
            <a:r>
              <a:rPr lang="en-US" altLang="zh-TW" sz="1800" dirty="0">
                <a:solidFill>
                  <a:srgbClr val="000000"/>
                </a:solidFill>
                <a:latin typeface="微軟正黑體" panose="020B0604030504040204" pitchFamily="34" charset="-120"/>
                <a:ea typeface="微軟正黑體" panose="020B0604030504040204" pitchFamily="34" charset="-120"/>
              </a:rPr>
              <a:t>lower image quality</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80460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a:t>BLUP score</a:t>
                </a:r>
                <a:r>
                  <a:rPr lang="zh-TW" altLang="en-US" dirty="0"/>
                  <a:t>有個理想特性是，會</a:t>
                </a:r>
                <a:r>
                  <a:rPr lang="en-US" altLang="zh-TW" dirty="0"/>
                  <a:t>minimize</a:t>
                </a:r>
                <a:r>
                  <a:rPr lang="zh-TW" altLang="en-US" dirty="0"/>
                  <a:t>類別的</a:t>
                </a:r>
                <a:r>
                  <a:rPr lang="en-US" altLang="zh-TW" dirty="0"/>
                  <a:t>linear unbiased predictor</a:t>
                </a:r>
                <a:r>
                  <a:rPr lang="zh-TW" altLang="en-US" dirty="0"/>
                  <a:t>的</a:t>
                </a:r>
                <a:r>
                  <a:rPr lang="en-US" altLang="zh-TW" dirty="0"/>
                  <a:t>MSE(mean square error)</a:t>
                </a:r>
                <a:r>
                  <a:rPr lang="zh-TW" altLang="en-US" dirty="0"/>
                  <a:t>，</a:t>
                </a:r>
                <a:r>
                  <a:rPr lang="zh-TW" altLang="en-US" sz="1800" dirty="0">
                    <a:solidFill>
                      <a:srgbClr val="000000"/>
                    </a:solidFill>
                    <a:latin typeface="微軟正黑體" panose="020B0604030504040204" pitchFamily="34" charset="-120"/>
                    <a:ea typeface="微軟正黑體" panose="020B0604030504040204" pitchFamily="34" charset="-120"/>
                  </a:rPr>
                  <a:t>使得在遺傳學方面的預測有不錯的成績</a:t>
                </a:r>
                <a:r>
                  <a:rPr lang="zh-TW" altLang="en-US" sz="1800" dirty="0">
                    <a:solidFill>
                      <a:prstClr val="black"/>
                    </a:solidFill>
                    <a:latin typeface="Segoe UI" panose="020B0502040204020203" pitchFamily="34" charset="0"/>
                    <a:ea typeface="微軟正黑體" panose="020B0604030504040204" pitchFamily="34" charset="-120"/>
                  </a:rPr>
                  <a:t>，且</a:t>
                </a:r>
                <a:r>
                  <a:rPr lang="en-US" altLang="zh-TW" sz="1800" dirty="0">
                    <a:solidFill>
                      <a:srgbClr val="000000"/>
                    </a:solidFill>
                    <a:latin typeface="Segoe UI" panose="020B0502040204020203" pitchFamily="34" charset="0"/>
                  </a:rPr>
                  <a:t>BLUP</a:t>
                </a:r>
                <a:r>
                  <a:rPr lang="zh-TW" altLang="en-US" sz="1800" dirty="0">
                    <a:solidFill>
                      <a:srgbClr val="000000"/>
                    </a:solidFill>
                    <a:latin typeface="微軟正黑體" panose="020B0604030504040204" pitchFamily="34" charset="-120"/>
                    <a:ea typeface="微軟正黑體" panose="020B0604030504040204" pitchFamily="34" charset="-120"/>
                  </a:rPr>
                  <a:t>的計算是很有效率的</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因為不需要</a:t>
                </a:r>
                <a:r>
                  <a:rPr lang="en-US" altLang="zh-TW" sz="1800" dirty="0">
                    <a:solidFill>
                      <a:srgbClr val="000000"/>
                    </a:solidFill>
                    <a:latin typeface="微軟正黑體" panose="020B0604030504040204" pitchFamily="34" charset="-120"/>
                    <a:ea typeface="微軟正黑體" panose="020B0604030504040204" pitchFamily="34" charset="-120"/>
                  </a:rPr>
                  <a:t>hyperparameter estimation)</a:t>
                </a:r>
                <a:r>
                  <a:rPr lang="zh-TW" altLang="en-US" sz="1800" dirty="0">
                    <a:solidFill>
                      <a:srgbClr val="000000"/>
                    </a:solidFill>
                    <a:latin typeface="微軟正黑體" panose="020B0604030504040204" pitchFamily="34" charset="-120"/>
                    <a:ea typeface="微軟正黑體" panose="020B0604030504040204" pitchFamily="34" charset="-120"/>
                  </a:rPr>
                  <a:t>，</a:t>
                </a:r>
                <a:r>
                  <a:rPr lang="zh-TW" dirty="0"/>
                  <a:t>BLUP 使用特徵（此處為頂點）之間的</a:t>
                </a:r>
                <a:r>
                  <a:rPr lang="en-US" altLang="zh-TW" dirty="0"/>
                  <a:t>estimated variance–covariance matrix</a:t>
                </a:r>
                <a:r>
                  <a:rPr lang="zh-TW" dirty="0"/>
                  <a:t>來導出特徵與每個頂點之間的</a:t>
                </a:r>
                <a:r>
                  <a:rPr lang="en-US" altLang="zh-TW" dirty="0"/>
                  <a:t>joint marginal associations</a:t>
                </a:r>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225297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181679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85823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800" dirty="0">
                    <a:solidFill>
                      <a:srgbClr val="000000"/>
                    </a:solidFill>
                    <a:latin typeface="Segoe UI" panose="020B0502040204020203" pitchFamily="34" charset="0"/>
                  </a:rPr>
                  <a:t>Special CNN model</a:t>
                </a:r>
                <a:r>
                  <a:rPr lang="zh-TW" altLang="en-US" sz="1800" dirty="0">
                    <a:solidFill>
                      <a:srgbClr val="000000"/>
                    </a:solidFill>
                    <a:latin typeface="微軟正黑體" panose="020B0604030504040204" pitchFamily="34" charset="-120"/>
                    <a:ea typeface="微軟正黑體" panose="020B0604030504040204" pitchFamily="34" charset="-120"/>
                  </a:rPr>
                  <a:t>是由兩個</a:t>
                </a:r>
                <a:r>
                  <a:rPr lang="en-US" altLang="zh-TW" sz="1800" dirty="0">
                    <a:solidFill>
                      <a:srgbClr val="000000"/>
                    </a:solidFill>
                    <a:latin typeface="微軟正黑體" panose="020B0604030504040204" pitchFamily="34" charset="-120"/>
                    <a:ea typeface="微軟正黑體" panose="020B0604030504040204" pitchFamily="34" charset="-120"/>
                  </a:rPr>
                  <a:t>6-Layers CNN</a:t>
                </a:r>
                <a:r>
                  <a:rPr lang="zh-TW" altLang="en-US" sz="1800" dirty="0">
                    <a:solidFill>
                      <a:srgbClr val="000000"/>
                    </a:solidFill>
                    <a:latin typeface="微軟正黑體" panose="020B0604030504040204" pitchFamily="34" charset="-120"/>
                    <a:ea typeface="微軟正黑體" panose="020B0604030504040204" pitchFamily="34" charset="-120"/>
                  </a:rPr>
                  <a:t>的結構組成</a:t>
                </a:r>
                <a:r>
                  <a:rPr lang="en-US" sz="1800" dirty="0">
                    <a:solidFill>
                      <a:srgbClr val="000000"/>
                    </a:solidFill>
                    <a:latin typeface="Segoe UI" panose="020B0502040204020203" pitchFamily="34" charset="0"/>
                  </a:rPr>
                  <a:t>(</a:t>
                </a:r>
                <a:r>
                  <a:rPr lang="zh-TW" altLang="en-US" sz="1800" dirty="0">
                    <a:solidFill>
                      <a:srgbClr val="000000"/>
                    </a:solidFill>
                    <a:latin typeface="微軟正黑體" panose="020B0604030504040204" pitchFamily="34" charset="-120"/>
                    <a:ea typeface="微軟正黑體" panose="020B0604030504040204" pitchFamily="34" charset="-120"/>
                  </a:rPr>
                  <a:t>每一個</a:t>
                </a:r>
                <a:r>
                  <a:rPr lang="en-US" altLang="zh-TW" sz="1800" dirty="0">
                    <a:solidFill>
                      <a:srgbClr val="000000"/>
                    </a:solidFill>
                    <a:latin typeface="Segoe UI" panose="020B0502040204020203" pitchFamily="34" charset="0"/>
                    <a:ea typeface="微軟正黑體" panose="020B0604030504040204" pitchFamily="34" charset="-120"/>
                  </a:rPr>
                  <a:t>6-Layer</a:t>
                </a:r>
                <a:r>
                  <a:rPr lang="zh-TW" altLang="en-US" sz="1800" dirty="0">
                    <a:solidFill>
                      <a:srgbClr val="000000"/>
                    </a:solidFill>
                    <a:latin typeface="微軟正黑體" panose="020B0604030504040204" pitchFamily="34" charset="-120"/>
                    <a:ea typeface="微軟正黑體" panose="020B0604030504040204" pitchFamily="34" charset="-120"/>
                  </a:rPr>
                  <a:t> </a:t>
                </a:r>
                <a:r>
                  <a:rPr lang="en-US" altLang="zh-TW" sz="1800" dirty="0">
                    <a:solidFill>
                      <a:srgbClr val="000000"/>
                    </a:solidFill>
                    <a:latin typeface="Segoe UI" panose="020B0502040204020203" pitchFamily="34" charset="0"/>
                    <a:ea typeface="微軟正黑體" panose="020B0604030504040204" pitchFamily="34" charset="-120"/>
                  </a:rPr>
                  <a:t>CNN</a:t>
                </a:r>
                <a:r>
                  <a:rPr lang="zh-TW" altLang="en-US" sz="1800" dirty="0">
                    <a:solidFill>
                      <a:srgbClr val="000000"/>
                    </a:solidFill>
                    <a:latin typeface="微軟正黑體" panose="020B0604030504040204" pitchFamily="34" charset="-120"/>
                    <a:ea typeface="微軟正黑體" panose="020B0604030504040204" pitchFamily="34" charset="-120"/>
                  </a:rPr>
                  <a:t>架構都是如前一節所示</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，第一個是</a:t>
                </a:r>
                <a:r>
                  <a:rPr lang="en-US" altLang="zh-TW" sz="1800" dirty="0">
                    <a:solidFill>
                      <a:srgbClr val="000000"/>
                    </a:solidFill>
                    <a:latin typeface="微軟正黑體" panose="020B0604030504040204" pitchFamily="34" charset="-120"/>
                    <a:ea typeface="微軟正黑體" panose="020B0604030504040204" pitchFamily="34" charset="-120"/>
                  </a:rPr>
                  <a:t>train</a:t>
                </a:r>
                <a:r>
                  <a:rPr lang="zh-TW" altLang="en-US" sz="1800" dirty="0">
                    <a:solidFill>
                      <a:srgbClr val="000000"/>
                    </a:solidFill>
                    <a:latin typeface="微軟正黑體" panose="020B0604030504040204" pitchFamily="34" charset="-120"/>
                    <a:ea typeface="微軟正黑體" panose="020B0604030504040204" pitchFamily="34" charset="-120"/>
                  </a:rPr>
                  <a:t>全部的</a:t>
                </a:r>
                <a:r>
                  <a:rPr lang="en-US" altLang="zh-TW" sz="1800" dirty="0">
                    <a:solidFill>
                      <a:srgbClr val="000000"/>
                    </a:solidFill>
                    <a:latin typeface="微軟正黑體" panose="020B0604030504040204" pitchFamily="34" charset="-120"/>
                    <a:ea typeface="微軟正黑體" panose="020B0604030504040204" pitchFamily="34" charset="-120"/>
                  </a:rPr>
                  <a:t>dataset</a:t>
                </a:r>
                <a:r>
                  <a:rPr lang="zh-TW" altLang="en-US" sz="1800" dirty="0">
                    <a:solidFill>
                      <a:srgbClr val="000000"/>
                    </a:solidFill>
                    <a:latin typeface="微軟正黑體" panose="020B0604030504040204" pitchFamily="34" charset="-120"/>
                    <a:ea typeface="微軟正黑體" panose="020B0604030504040204" pitchFamily="34" charset="-120"/>
                  </a:rPr>
                  <a:t>，而第二個是只</a:t>
                </a:r>
                <a:r>
                  <a:rPr lang="en-US" altLang="zh-TW" sz="1800" dirty="0">
                    <a:solidFill>
                      <a:srgbClr val="000000"/>
                    </a:solidFill>
                    <a:latin typeface="微軟正黑體" panose="020B0604030504040204" pitchFamily="34" charset="-120"/>
                    <a:ea typeface="微軟正黑體" panose="020B0604030504040204" pitchFamily="34" charset="-120"/>
                  </a:rPr>
                  <a:t>train 40</a:t>
                </a:r>
                <a:r>
                  <a:rPr lang="zh-TW" altLang="en-US" sz="1800" dirty="0">
                    <a:solidFill>
                      <a:srgbClr val="000000"/>
                    </a:solidFill>
                    <a:latin typeface="微軟正黑體" panose="020B0604030504040204" pitchFamily="34" charset="-120"/>
                    <a:ea typeface="微軟正黑體" panose="020B0604030504040204" pitchFamily="34" charset="-120"/>
                  </a:rPr>
                  <a:t>歲以上的</a:t>
                </a:r>
                <a:r>
                  <a:rPr lang="en-US" altLang="zh-TW" sz="1800" dirty="0">
                    <a:solidFill>
                      <a:srgbClr val="000000"/>
                    </a:solidFill>
                    <a:latin typeface="微軟正黑體" panose="020B0604030504040204" pitchFamily="34" charset="-120"/>
                    <a:ea typeface="微軟正黑體" panose="020B0604030504040204" pitchFamily="34" charset="-120"/>
                  </a:rPr>
                  <a:t>data</a:t>
                </a:r>
                <a:r>
                  <a:rPr lang="zh-TW" altLang="en-US" sz="1800" dirty="0">
                    <a:solidFill>
                      <a:srgbClr val="000000"/>
                    </a:solidFill>
                    <a:latin typeface="微軟正黑體" panose="020B0604030504040204" pitchFamily="34" charset="-120"/>
                    <a:ea typeface="微軟正黑體" panose="020B0604030504040204" pitchFamily="34" charset="-120"/>
                  </a:rPr>
                  <a:t>，所以年輕的</a:t>
                </a:r>
                <a:r>
                  <a:rPr lang="en-US" altLang="zh-TW" sz="1800" dirty="0">
                    <a:solidFill>
                      <a:srgbClr val="000000"/>
                    </a:solidFill>
                    <a:latin typeface="微軟正黑體" panose="020B0604030504040204" pitchFamily="34" charset="-120"/>
                    <a:ea typeface="微軟正黑體" panose="020B0604030504040204" pitchFamily="34" charset="-120"/>
                  </a:rPr>
                  <a:t>data prediction</a:t>
                </a:r>
                <a:r>
                  <a:rPr lang="zh-TW" altLang="en-US" sz="1800" dirty="0">
                    <a:solidFill>
                      <a:srgbClr val="000000"/>
                    </a:solidFill>
                    <a:latin typeface="微軟正黑體" panose="020B0604030504040204" pitchFamily="34" charset="-120"/>
                    <a:ea typeface="微軟正黑體" panose="020B0604030504040204" pitchFamily="34" charset="-120"/>
                  </a:rPr>
                  <a:t>是只有第一個</a:t>
                </a:r>
                <a:r>
                  <a:rPr lang="en-US" altLang="zh-TW" sz="1800" dirty="0">
                    <a:solidFill>
                      <a:srgbClr val="000000"/>
                    </a:solidFill>
                    <a:latin typeface="微軟正黑體" panose="020B0604030504040204" pitchFamily="34" charset="-120"/>
                    <a:ea typeface="微軟正黑體" panose="020B0604030504040204" pitchFamily="34" charset="-120"/>
                  </a:rPr>
                  <a:t>CNN</a:t>
                </a:r>
                <a:r>
                  <a:rPr lang="zh-TW" altLang="en-US" sz="1800" dirty="0">
                    <a:solidFill>
                      <a:srgbClr val="000000"/>
                    </a:solidFill>
                    <a:latin typeface="微軟正黑體" panose="020B0604030504040204" pitchFamily="34" charset="-120"/>
                    <a:ea typeface="微軟正黑體" panose="020B0604030504040204" pitchFamily="34" charset="-120"/>
                  </a:rPr>
                  <a:t>參與</a:t>
                </a:r>
                <a:r>
                  <a:rPr lang="en-US" altLang="zh-TW" sz="1800" dirty="0">
                    <a:solidFill>
                      <a:srgbClr val="000000"/>
                    </a:solidFill>
                    <a:latin typeface="微軟正黑體" panose="020B0604030504040204" pitchFamily="34" charset="-120"/>
                    <a:ea typeface="微軟正黑體" panose="020B0604030504040204" pitchFamily="34" charset="-120"/>
                  </a:rPr>
                  <a:t>predict</a:t>
                </a:r>
                <a:r>
                  <a:rPr lang="zh-TW" altLang="en-US" sz="1800" dirty="0">
                    <a:solidFill>
                      <a:srgbClr val="000000"/>
                    </a:solidFill>
                    <a:latin typeface="微軟正黑體" panose="020B0604030504040204" pitchFamily="34" charset="-120"/>
                    <a:ea typeface="微軟正黑體" panose="020B0604030504040204" pitchFamily="34" charset="-120"/>
                  </a:rPr>
                  <a:t>，若是較老的</a:t>
                </a:r>
                <a:r>
                  <a:rPr lang="en-US" altLang="zh-TW" sz="1800" dirty="0">
                    <a:solidFill>
                      <a:srgbClr val="000000"/>
                    </a:solidFill>
                    <a:latin typeface="微軟正黑體" panose="020B0604030504040204" pitchFamily="34" charset="-120"/>
                    <a:ea typeface="微軟正黑體" panose="020B0604030504040204" pitchFamily="34" charset="-120"/>
                  </a:rPr>
                  <a:t>data prediction</a:t>
                </a:r>
                <a:r>
                  <a:rPr lang="zh-TW" altLang="en-US" sz="1800" dirty="0">
                    <a:solidFill>
                      <a:srgbClr val="000000"/>
                    </a:solidFill>
                    <a:latin typeface="微軟正黑體" panose="020B0604030504040204" pitchFamily="34" charset="-120"/>
                    <a:ea typeface="微軟正黑體" panose="020B0604030504040204" pitchFamily="34" charset="-120"/>
                  </a:rPr>
                  <a:t>，則由整個</a:t>
                </a:r>
                <a:r>
                  <a:rPr lang="en-US" altLang="zh-TW" sz="1800" dirty="0">
                    <a:solidFill>
                      <a:srgbClr val="000000"/>
                    </a:solidFill>
                    <a:latin typeface="微軟正黑體" panose="020B0604030504040204" pitchFamily="34" charset="-120"/>
                    <a:ea typeface="微軟正黑體" panose="020B0604030504040204" pitchFamily="34" charset="-120"/>
                  </a:rPr>
                  <a:t>model</a:t>
                </a:r>
                <a:r>
                  <a:rPr lang="zh-TW" altLang="en-US" sz="1800" dirty="0">
                    <a:solidFill>
                      <a:srgbClr val="000000"/>
                    </a:solidFill>
                    <a:latin typeface="微軟正黑體" panose="020B0604030504040204" pitchFamily="34" charset="-120"/>
                    <a:ea typeface="微軟正黑體" panose="020B0604030504040204" pitchFamily="34" charset="-120"/>
                  </a:rPr>
                  <a:t>給出最後的年齡</a:t>
                </a: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1032364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2022/12/8</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2022/12/8</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2022/12/8</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4180781" y="4930077"/>
            <a:ext cx="3830438" cy="703079"/>
          </a:xfrm>
        </p:spPr>
        <p:txBody>
          <a:bodyPr>
            <a:noAutofit/>
          </a:bodyPr>
          <a:lstStyle/>
          <a:p>
            <a:r>
              <a:rPr lang="en-US" altLang="zh-TW" sz="2000" dirty="0">
                <a:latin typeface="Times New Roman" panose="02020603050405020304" pitchFamily="18" charset="0"/>
                <a:cs typeface="Times New Roman" panose="02020603050405020304" pitchFamily="18" charset="0"/>
              </a:rPr>
              <a:t>Reporter: Ping-Hsueh Ho</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2098309"/>
          </a:xfrm>
        </p:spPr>
        <p:txBody>
          <a:bodyPr>
            <a:noAutofit/>
          </a:bodyPr>
          <a:lstStyle/>
          <a:p>
            <a:r>
              <a:rPr lang="en-US" altLang="zh-TW" sz="2800" dirty="0">
                <a:latin typeface="Times New Roman" panose="02020603050405020304" pitchFamily="18" charset="0"/>
                <a:cs typeface="Times New Roman" panose="02020603050405020304" pitchFamily="18" charset="0"/>
              </a:rPr>
              <a:t>Ensemble Learning of Convolutional Neural Network, Support Vector Machine, and Best Linear Unbiased Predictor for Brain Age Prediction: ARAMIS Contribution to the Predictive Analytics Competition 2019 Challenge</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BLUP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Minimizing the mean square error within the class of linear unbiased predictors</a:t>
            </a:r>
          </a:p>
          <a:p>
            <a:r>
              <a:rPr lang="en-US" altLang="zh-TW" dirty="0">
                <a:cs typeface="Times New Roman" panose="02020603050405020304" pitchFamily="18" charset="0"/>
              </a:rPr>
              <a:t>Computationally efficient – use estimated variance–covariance matrix between the features</a:t>
            </a:r>
          </a:p>
          <a:p>
            <a:r>
              <a:rPr lang="en-US" altLang="zh-TW" dirty="0">
                <a:cs typeface="Times New Roman" panose="02020603050405020304" pitchFamily="18" charset="0"/>
              </a:rPr>
              <a:t>Use OSCA[35] to compute BLUP</a:t>
            </a:r>
            <a:r>
              <a:rPr lang="zh-TW" altLang="en-US" dirty="0">
                <a:cs typeface="Times New Roman" panose="02020603050405020304" pitchFamily="18" charset="0"/>
              </a:rPr>
              <a:t> </a:t>
            </a:r>
            <a:r>
              <a:rPr lang="en-US" altLang="zh-TW" dirty="0">
                <a:cs typeface="Times New Roman" panose="02020603050405020304" pitchFamily="18" charset="0"/>
              </a:rPr>
              <a:t>score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828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BLUP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BLUP-mean: scores using the </a:t>
            </a:r>
            <a:r>
              <a:rPr lang="en-US" altLang="zh-TW" dirty="0">
                <a:solidFill>
                  <a:srgbClr val="FF0000"/>
                </a:solidFill>
                <a:cs typeface="Times New Roman" panose="02020603050405020304" pitchFamily="18" charset="0"/>
              </a:rPr>
              <a:t>mean</a:t>
            </a:r>
            <a:r>
              <a:rPr lang="en-US" altLang="zh-TW" dirty="0">
                <a:cs typeface="Times New Roman" panose="02020603050405020304" pitchFamily="18" charset="0"/>
              </a:rPr>
              <a:t> and </a:t>
            </a:r>
            <a:r>
              <a:rPr lang="en-US" altLang="zh-TW" dirty="0">
                <a:solidFill>
                  <a:srgbClr val="FF0000"/>
                </a:solidFill>
                <a:cs typeface="Times New Roman" panose="02020603050405020304" pitchFamily="18" charset="0"/>
              </a:rPr>
              <a:t>SD</a:t>
            </a:r>
            <a:r>
              <a:rPr lang="en-US" altLang="zh-TW" dirty="0">
                <a:cs typeface="Times New Roman" panose="02020603050405020304" pitchFamily="18" charset="0"/>
              </a:rPr>
              <a:t> calculated from each site of the discovery sample</a:t>
            </a:r>
          </a:p>
          <a:p>
            <a:r>
              <a:rPr lang="en-US" altLang="zh-TW" dirty="0">
                <a:cs typeface="Times New Roman" panose="02020603050405020304" pitchFamily="18" charset="0"/>
              </a:rPr>
              <a:t>BLUP-quantiles: applied quantile-based scaling to address </a:t>
            </a:r>
            <a:r>
              <a:rPr lang="en-US" altLang="zh-TW" dirty="0">
                <a:solidFill>
                  <a:srgbClr val="FF0000"/>
                </a:solidFill>
                <a:cs typeface="Times New Roman" panose="02020603050405020304" pitchFamily="18" charset="0"/>
              </a:rPr>
              <a:t>non-normal distribution</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562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6-Layer CNN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3368040"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0.001</a:t>
                </a:r>
              </a:p>
              <a:p>
                <a:r>
                  <a:rPr lang="en-US" altLang="zh-TW" sz="2000" dirty="0">
                    <a:cs typeface="Times New Roman" panose="02020603050405020304" pitchFamily="18" charset="0"/>
                  </a:rPr>
                  <a:t>Weight decay: 1e-4</a:t>
                </a:r>
              </a:p>
              <a:p>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zh-TW" altLang="en-US" sz="2000" i="1" smtClean="0">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1</m:t>
                        </m:r>
                      </m:sub>
                    </m:sSub>
                    <m:r>
                      <a:rPr lang="en-US" altLang="zh-TW" sz="2000" b="0" i="1" smtClean="0">
                        <a:latin typeface="Cambria Math" panose="02040503050406030204" pitchFamily="18" charset="0"/>
                        <a:cs typeface="Times New Roman" panose="02020603050405020304" pitchFamily="18" charset="0"/>
                      </a:rPr>
                      <m:t>=0.9,  </m:t>
                    </m:r>
                    <m:sSub>
                      <m:sSubPr>
                        <m:ctrlPr>
                          <a:rPr lang="en-US" altLang="zh-TW" sz="2000" i="1">
                            <a:latin typeface="Cambria Math" panose="02040503050406030204" pitchFamily="18" charset="0"/>
                            <a:cs typeface="Times New Roman" panose="02020603050405020304" pitchFamily="18" charset="0"/>
                          </a:rPr>
                        </m:ctrlPr>
                      </m:sSubPr>
                      <m:e>
                        <m:r>
                          <a:rPr lang="zh-TW" altLang="en-US" sz="2000" i="1">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2</m:t>
                        </m:r>
                      </m:sub>
                    </m:sSub>
                    <m:r>
                      <a:rPr lang="en-US" altLang="zh-TW" sz="2000" i="1">
                        <a:latin typeface="Cambria Math" panose="02040503050406030204" pitchFamily="18" charset="0"/>
                        <a:cs typeface="Times New Roman" panose="02020603050405020304" pitchFamily="18" charset="0"/>
                      </a:rPr>
                      <m:t>=0.</m:t>
                    </m:r>
                    <m:r>
                      <a:rPr lang="en-US" altLang="zh-TW" sz="2000" b="0" i="1" smtClean="0">
                        <a:latin typeface="Cambria Math" panose="02040503050406030204" pitchFamily="18" charset="0"/>
                        <a:cs typeface="Times New Roman" panose="02020603050405020304" pitchFamily="18" charset="0"/>
                      </a:rPr>
                      <m:t>99</m:t>
                    </m:r>
                    <m:r>
                      <a:rPr lang="en-US" altLang="zh-TW" sz="2000" i="1">
                        <a:latin typeface="Cambria Math" panose="02040503050406030204" pitchFamily="18" charset="0"/>
                        <a:cs typeface="Times New Roman" panose="02020603050405020304" pitchFamily="18" charset="0"/>
                      </a:rPr>
                      <m:t>9</m:t>
                    </m:r>
                  </m:oMath>
                </a14:m>
                <a:endParaRPr lang="en-US" altLang="zh-TW" sz="2000" dirty="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3368040" cy="4486275"/>
              </a:xfrm>
              <a:blipFill>
                <a:blip r:embed="rId3"/>
                <a:stretch>
                  <a:fillRect l="-1630"/>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F0341C12-2C10-4285-9E57-8F31C7155390}"/>
              </a:ext>
            </a:extLst>
          </p:cNvPr>
          <p:cNvPicPr>
            <a:picLocks noChangeAspect="1"/>
          </p:cNvPicPr>
          <p:nvPr/>
        </p:nvPicPr>
        <p:blipFill>
          <a:blip r:embed="rId4"/>
          <a:stretch>
            <a:fillRect/>
          </a:stretch>
        </p:blipFill>
        <p:spPr>
          <a:xfrm rot="16200000">
            <a:off x="5127072" y="1048635"/>
            <a:ext cx="4863936" cy="6148042"/>
          </a:xfrm>
          <a:prstGeom prst="rect">
            <a:avLst/>
          </a:prstGeom>
        </p:spPr>
      </p:pic>
    </p:spTree>
    <p:extLst>
      <p:ext uri="{BB962C8B-B14F-4D97-AF65-F5344CB8AC3E}">
        <p14:creationId xmlns:p14="http://schemas.microsoft.com/office/powerpoint/2010/main" val="129803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Special 6-Layer CNN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This model is the combination of </a:t>
            </a:r>
            <a:r>
              <a:rPr lang="en-US" altLang="zh-TW" dirty="0">
                <a:solidFill>
                  <a:srgbClr val="FF0000"/>
                </a:solidFill>
                <a:cs typeface="Times New Roman" panose="02020603050405020304" pitchFamily="18" charset="0"/>
              </a:rPr>
              <a:t>two 6-layer CNNs </a:t>
            </a:r>
            <a:r>
              <a:rPr lang="en-US" altLang="zh-TW" dirty="0">
                <a:cs typeface="Times New Roman" panose="02020603050405020304" pitchFamily="18" charset="0"/>
              </a:rPr>
              <a:t>with the architecture described in the previous section</a:t>
            </a:r>
          </a:p>
          <a:p>
            <a:r>
              <a:rPr lang="en-US" altLang="zh-TW" dirty="0">
                <a:cs typeface="Times New Roman" panose="02020603050405020304" pitchFamily="18" charset="0"/>
              </a:rPr>
              <a:t>First CNN:</a:t>
            </a:r>
            <a:r>
              <a:rPr lang="zh-TW" altLang="en-US" dirty="0">
                <a:cs typeface="Times New Roman" panose="02020603050405020304" pitchFamily="18" charset="0"/>
              </a:rPr>
              <a:t> </a:t>
            </a:r>
            <a:r>
              <a:rPr lang="en-US" altLang="zh-TW" dirty="0">
                <a:cs typeface="Times New Roman" panose="02020603050405020304" pitchFamily="18" charset="0"/>
              </a:rPr>
              <a:t>for whole dataset</a:t>
            </a:r>
          </a:p>
          <a:p>
            <a:r>
              <a:rPr lang="en-US" altLang="zh-TW" dirty="0">
                <a:cs typeface="Times New Roman" panose="02020603050405020304" pitchFamily="18" charset="0"/>
              </a:rPr>
              <a:t>Second CNN: only older than 40</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7906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ResNet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3489960"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0.0001</a:t>
                </a:r>
              </a:p>
              <a:p>
                <a:r>
                  <a:rPr lang="en-US" altLang="zh-TW" sz="2000" dirty="0">
                    <a:cs typeface="Times New Roman" panose="02020603050405020304" pitchFamily="18" charset="0"/>
                  </a:rPr>
                  <a:t>Weight decay: 1e-6</a:t>
                </a:r>
              </a:p>
              <a:p>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zh-TW" altLang="en-US" sz="2000" i="1" smtClean="0">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1</m:t>
                        </m:r>
                      </m:sub>
                    </m:sSub>
                    <m:r>
                      <a:rPr lang="en-US" altLang="zh-TW" sz="2000" b="0" i="1" smtClean="0">
                        <a:latin typeface="Cambria Math" panose="02040503050406030204" pitchFamily="18" charset="0"/>
                        <a:cs typeface="Times New Roman" panose="02020603050405020304" pitchFamily="18" charset="0"/>
                      </a:rPr>
                      <m:t>=0.9,  </m:t>
                    </m:r>
                    <m:sSub>
                      <m:sSubPr>
                        <m:ctrlPr>
                          <a:rPr lang="en-US" altLang="zh-TW" sz="2000" i="1">
                            <a:latin typeface="Cambria Math" panose="02040503050406030204" pitchFamily="18" charset="0"/>
                            <a:cs typeface="Times New Roman" panose="02020603050405020304" pitchFamily="18" charset="0"/>
                          </a:rPr>
                        </m:ctrlPr>
                      </m:sSubPr>
                      <m:e>
                        <m:r>
                          <a:rPr lang="zh-TW" altLang="en-US" sz="2000" i="1">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2</m:t>
                        </m:r>
                      </m:sub>
                    </m:sSub>
                    <m:r>
                      <a:rPr lang="en-US" altLang="zh-TW" sz="2000" i="1">
                        <a:latin typeface="Cambria Math" panose="02040503050406030204" pitchFamily="18" charset="0"/>
                        <a:cs typeface="Times New Roman" panose="02020603050405020304" pitchFamily="18" charset="0"/>
                      </a:rPr>
                      <m:t>=0.</m:t>
                    </m:r>
                    <m:r>
                      <a:rPr lang="en-US" altLang="zh-TW" sz="2000" b="0" i="1" smtClean="0">
                        <a:latin typeface="Cambria Math" panose="02040503050406030204" pitchFamily="18" charset="0"/>
                        <a:cs typeface="Times New Roman" panose="02020603050405020304" pitchFamily="18" charset="0"/>
                      </a:rPr>
                      <m:t>99</m:t>
                    </m:r>
                    <m:r>
                      <a:rPr lang="en-US" altLang="zh-TW" sz="2000" i="1">
                        <a:latin typeface="Cambria Math" panose="02040503050406030204" pitchFamily="18" charset="0"/>
                        <a:cs typeface="Times New Roman" panose="02020603050405020304" pitchFamily="18" charset="0"/>
                      </a:rPr>
                      <m:t>9</m:t>
                    </m:r>
                  </m:oMath>
                </a14:m>
                <a:endParaRPr lang="en-US" altLang="zh-TW" sz="2000" dirty="0">
                  <a:cs typeface="Times New Roman" panose="02020603050405020304" pitchFamily="18" charset="0"/>
                </a:endParaRPr>
              </a:p>
              <a:p>
                <a:endParaRPr lang="en-US" altLang="zh-TW" sz="2000" dirty="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3489960" cy="4486275"/>
              </a:xfrm>
              <a:blipFill>
                <a:blip r:embed="rId3"/>
                <a:stretch>
                  <a:fillRect l="-1573"/>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5A65883F-1F07-40E8-BEC9-86BD4BA9D1A9}"/>
              </a:ext>
            </a:extLst>
          </p:cNvPr>
          <p:cNvPicPr>
            <a:picLocks noChangeAspect="1"/>
          </p:cNvPicPr>
          <p:nvPr/>
        </p:nvPicPr>
        <p:blipFill>
          <a:blip r:embed="rId4"/>
          <a:stretch>
            <a:fillRect/>
          </a:stretch>
        </p:blipFill>
        <p:spPr>
          <a:xfrm>
            <a:off x="4992340" y="1545777"/>
            <a:ext cx="5697279" cy="5175698"/>
          </a:xfrm>
          <a:prstGeom prst="rect">
            <a:avLst/>
          </a:prstGeom>
        </p:spPr>
      </p:pic>
    </p:spTree>
    <p:extLst>
      <p:ext uri="{BB962C8B-B14F-4D97-AF65-F5344CB8AC3E}">
        <p14:creationId xmlns:p14="http://schemas.microsoft.com/office/powerpoint/2010/main" val="261777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Inception V1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2938182"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0.0001</a:t>
            </a:r>
          </a:p>
          <a:p>
            <a:r>
              <a:rPr lang="en-US" altLang="zh-TW" sz="2000" dirty="0">
                <a:cs typeface="Times New Roman" panose="02020603050405020304" pitchFamily="18" charset="0"/>
              </a:rPr>
              <a:t>Batch size: 8 images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F92D7286-80F8-4542-9990-9B3A50FD129E}"/>
              </a:ext>
            </a:extLst>
          </p:cNvPr>
          <p:cNvPicPr>
            <a:picLocks noChangeAspect="1"/>
          </p:cNvPicPr>
          <p:nvPr/>
        </p:nvPicPr>
        <p:blipFill>
          <a:blip r:embed="rId3"/>
          <a:stretch>
            <a:fillRect/>
          </a:stretch>
        </p:blipFill>
        <p:spPr>
          <a:xfrm>
            <a:off x="3776382" y="1589359"/>
            <a:ext cx="7360919" cy="5132116"/>
          </a:xfrm>
          <a:prstGeom prst="rect">
            <a:avLst/>
          </a:prstGeom>
        </p:spPr>
      </p:pic>
    </p:spTree>
    <p:extLst>
      <p:ext uri="{BB962C8B-B14F-4D97-AF65-F5344CB8AC3E}">
        <p14:creationId xmlns:p14="http://schemas.microsoft.com/office/powerpoint/2010/main" val="70943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1EF81-9179-40C7-82EF-0774E2A54EF1}"/>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Overall</a:t>
            </a:r>
            <a:endParaRPr lang="en-US" dirty="0"/>
          </a:p>
        </p:txBody>
      </p:sp>
      <p:sp>
        <p:nvSpPr>
          <p:cNvPr id="3" name="內容版面配置區 2">
            <a:extLst>
              <a:ext uri="{FF2B5EF4-FFF2-40B4-BE49-F238E27FC236}">
                <a16:creationId xmlns:a16="http://schemas.microsoft.com/office/drawing/2014/main" id="{B5007AEA-8ACD-4C98-BD89-70C6F3412A7E}"/>
              </a:ext>
            </a:extLst>
          </p:cNvPr>
          <p:cNvSpPr>
            <a:spLocks noGrp="1"/>
          </p:cNvSpPr>
          <p:nvPr>
            <p:ph idx="1"/>
          </p:nvPr>
        </p:nvSpPr>
        <p:spPr>
          <a:xfrm>
            <a:off x="838200" y="1825625"/>
            <a:ext cx="2758440" cy="4351338"/>
          </a:xfrm>
        </p:spPr>
        <p:txBody>
          <a:bodyPr>
            <a:normAutofit/>
          </a:bodyPr>
          <a:lstStyle/>
          <a:p>
            <a:r>
              <a:rPr lang="en-US" sz="2000" dirty="0"/>
              <a:t>Train/Test: 2107/533(8:2)</a:t>
            </a:r>
          </a:p>
          <a:p>
            <a:r>
              <a:rPr lang="en-US" sz="2000" dirty="0"/>
              <a:t>5-Fold CV for SVM</a:t>
            </a:r>
          </a:p>
        </p:txBody>
      </p:sp>
      <p:sp>
        <p:nvSpPr>
          <p:cNvPr id="4" name="投影片編號版面配置區 3">
            <a:extLst>
              <a:ext uri="{FF2B5EF4-FFF2-40B4-BE49-F238E27FC236}">
                <a16:creationId xmlns:a16="http://schemas.microsoft.com/office/drawing/2014/main" id="{37E91A49-5D04-4598-98B4-3A794348D753}"/>
              </a:ext>
            </a:extLst>
          </p:cNvPr>
          <p:cNvSpPr>
            <a:spLocks noGrp="1"/>
          </p:cNvSpPr>
          <p:nvPr>
            <p:ph type="sldNum" sz="quarter" idx="12"/>
          </p:nvPr>
        </p:nvSpPr>
        <p:spPr/>
        <p:txBody>
          <a:bodyPr/>
          <a:lstStyle/>
          <a:p>
            <a:fld id="{D2B5BE26-702C-4921-81E7-8AF275EDA2CC}" type="slidenum">
              <a:rPr lang="zh-TW" altLang="en-US" smtClean="0"/>
              <a:pPr/>
              <a:t>16</a:t>
            </a:fld>
            <a:endParaRPr lang="zh-TW" altLang="en-US"/>
          </a:p>
        </p:txBody>
      </p:sp>
      <p:pic>
        <p:nvPicPr>
          <p:cNvPr id="6" name="圖片 5">
            <a:extLst>
              <a:ext uri="{FF2B5EF4-FFF2-40B4-BE49-F238E27FC236}">
                <a16:creationId xmlns:a16="http://schemas.microsoft.com/office/drawing/2014/main" id="{906D170D-97FA-4BA9-96E8-42069B0F88F3}"/>
              </a:ext>
            </a:extLst>
          </p:cNvPr>
          <p:cNvPicPr>
            <a:picLocks noChangeAspect="1"/>
          </p:cNvPicPr>
          <p:nvPr/>
        </p:nvPicPr>
        <p:blipFill>
          <a:blip r:embed="rId3"/>
          <a:stretch>
            <a:fillRect/>
          </a:stretch>
        </p:blipFill>
        <p:spPr>
          <a:xfrm>
            <a:off x="3356388" y="1370231"/>
            <a:ext cx="7763943" cy="5351244"/>
          </a:xfrm>
          <a:prstGeom prst="rect">
            <a:avLst/>
          </a:prstGeom>
        </p:spPr>
      </p:pic>
      <p:sp>
        <p:nvSpPr>
          <p:cNvPr id="7" name="矩形 6">
            <a:extLst>
              <a:ext uri="{FF2B5EF4-FFF2-40B4-BE49-F238E27FC236}">
                <a16:creationId xmlns:a16="http://schemas.microsoft.com/office/drawing/2014/main" id="{47F8FDD8-4DF5-44CB-9705-6DDA246CF571}"/>
              </a:ext>
            </a:extLst>
          </p:cNvPr>
          <p:cNvSpPr/>
          <p:nvPr/>
        </p:nvSpPr>
        <p:spPr>
          <a:xfrm>
            <a:off x="5778654" y="2247900"/>
            <a:ext cx="354806"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8665312-13A9-4CB6-855E-413AAA488882}"/>
              </a:ext>
            </a:extLst>
          </p:cNvPr>
          <p:cNvSpPr/>
          <p:nvPr/>
        </p:nvSpPr>
        <p:spPr>
          <a:xfrm>
            <a:off x="7107391" y="4174332"/>
            <a:ext cx="438150"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FBFC7F6C-7321-4916-A5CC-BAB99B02DAFF}"/>
              </a:ext>
            </a:extLst>
          </p:cNvPr>
          <p:cNvSpPr/>
          <p:nvPr/>
        </p:nvSpPr>
        <p:spPr>
          <a:xfrm>
            <a:off x="7010472" y="5193725"/>
            <a:ext cx="470059" cy="1378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0C664F6D-607F-4293-8362-D9A0006A406D}"/>
              </a:ext>
            </a:extLst>
          </p:cNvPr>
          <p:cNvSpPr/>
          <p:nvPr/>
        </p:nvSpPr>
        <p:spPr>
          <a:xfrm>
            <a:off x="5905572" y="6012875"/>
            <a:ext cx="1506619" cy="99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FE70EE69-6970-4E9C-9358-0C70EF8822B0}"/>
              </a:ext>
            </a:extLst>
          </p:cNvPr>
          <p:cNvSpPr/>
          <p:nvPr/>
        </p:nvSpPr>
        <p:spPr>
          <a:xfrm>
            <a:off x="10074429" y="2755105"/>
            <a:ext cx="650082" cy="130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C8FFD8EB-8D00-42E5-855F-330F4B28C999}"/>
              </a:ext>
            </a:extLst>
          </p:cNvPr>
          <p:cNvSpPr/>
          <p:nvPr/>
        </p:nvSpPr>
        <p:spPr>
          <a:xfrm>
            <a:off x="6793063" y="1667728"/>
            <a:ext cx="438150"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38F5CA3-0276-4E1A-8F50-9FD7E14E2ACE}"/>
              </a:ext>
            </a:extLst>
          </p:cNvPr>
          <p:cNvSpPr/>
          <p:nvPr/>
        </p:nvSpPr>
        <p:spPr>
          <a:xfrm>
            <a:off x="9288615" y="5294711"/>
            <a:ext cx="152225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142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5" grpId="0" animBg="1"/>
      <p:bldP spid="14"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Experiment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11140440" cy="4557712"/>
          </a:xfrm>
        </p:spPr>
        <p:txBody>
          <a:bodyPr>
            <a:normAutofit/>
          </a:bodyPr>
          <a:lstStyle/>
          <a:p>
            <a:r>
              <a:rPr lang="en-US" sz="2400" dirty="0"/>
              <a:t>Individual Performance of Each Algorithm</a:t>
            </a:r>
          </a:p>
          <a:p>
            <a:pPr lvl="1"/>
            <a:r>
              <a:rPr lang="en-US" altLang="zh-TW" sz="2000" dirty="0"/>
              <a:t>5-Folds CV on 2640 PAC individuals</a:t>
            </a:r>
          </a:p>
          <a:p>
            <a:pPr lvl="1"/>
            <a:r>
              <a:rPr lang="en-US" altLang="zh-TW" sz="2000" dirty="0"/>
              <a:t>Use </a:t>
            </a:r>
            <a:r>
              <a:rPr lang="en-US" altLang="zh-TW" sz="2000" dirty="0">
                <a:solidFill>
                  <a:srgbClr val="FF0000"/>
                </a:solidFill>
              </a:rPr>
              <a:t>Paired t-test</a:t>
            </a:r>
            <a:r>
              <a:rPr lang="en-US" altLang="zh-TW" sz="2000" dirty="0"/>
              <a:t> to compare the performance of the algorithms</a:t>
            </a:r>
            <a:endParaRPr lang="en-US" sz="2000" dirty="0"/>
          </a:p>
          <a:p>
            <a:r>
              <a:rPr lang="en-US" sz="2400" dirty="0"/>
              <a:t>Different Types of Model Combination: Linear Regression vs. Random Forest</a:t>
            </a:r>
          </a:p>
          <a:p>
            <a:pPr lvl="1"/>
            <a:r>
              <a:rPr lang="en-US" altLang="zh-TW" sz="2000" dirty="0"/>
              <a:t>M</a:t>
            </a:r>
            <a:r>
              <a:rPr lang="en-US" sz="2000" dirty="0"/>
              <a:t>ean score for each individual</a:t>
            </a:r>
          </a:p>
          <a:p>
            <a:pPr lvl="1"/>
            <a:r>
              <a:rPr lang="en-US" altLang="zh-TW" sz="2000" dirty="0"/>
              <a:t>M</a:t>
            </a:r>
            <a:r>
              <a:rPr lang="en-US" sz="2000" dirty="0"/>
              <a:t>edian score</a:t>
            </a:r>
          </a:p>
          <a:p>
            <a:pPr lvl="1"/>
            <a:r>
              <a:rPr lang="en-US" altLang="zh-TW" sz="2000" dirty="0"/>
              <a:t>L</a:t>
            </a:r>
            <a:r>
              <a:rPr lang="en-US" sz="2000" dirty="0"/>
              <a:t>inear combination with weights estimated from </a:t>
            </a:r>
            <a:r>
              <a:rPr lang="en-US" sz="2000" dirty="0">
                <a:solidFill>
                  <a:srgbClr val="FF0000"/>
                </a:solidFill>
              </a:rPr>
              <a:t>linear regression</a:t>
            </a:r>
          </a:p>
          <a:p>
            <a:pPr lvl="1"/>
            <a:r>
              <a:rPr lang="en-US" altLang="zh-TW" sz="2000" dirty="0"/>
              <a:t>S</a:t>
            </a:r>
            <a:r>
              <a:rPr lang="en-US" sz="2000" dirty="0"/>
              <a:t>cores combination from </a:t>
            </a:r>
            <a:r>
              <a:rPr lang="en-US" sz="2000" dirty="0">
                <a:solidFill>
                  <a:srgbClr val="FF0000"/>
                </a:solidFill>
              </a:rPr>
              <a:t>random forest</a:t>
            </a:r>
            <a:r>
              <a:rPr lang="en-US" sz="2000" dirty="0"/>
              <a:t> regression</a:t>
            </a:r>
            <a:r>
              <a:rPr lang="zh-TW" altLang="en-US" sz="2000" dirty="0"/>
              <a:t> </a:t>
            </a:r>
            <a:r>
              <a:rPr lang="en-US" altLang="zh-TW" sz="2000" dirty="0"/>
              <a:t>– composed of 100 trees of maximum depth 15</a:t>
            </a:r>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17</a:t>
            </a:fld>
            <a:endParaRPr lang="zh-TW" altLang="en-US"/>
          </a:p>
        </p:txBody>
      </p:sp>
    </p:spTree>
    <p:extLst>
      <p:ext uri="{BB962C8B-B14F-4D97-AF65-F5344CB8AC3E}">
        <p14:creationId xmlns:p14="http://schemas.microsoft.com/office/powerpoint/2010/main" val="86079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Experiment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10302240" cy="4557712"/>
          </a:xfrm>
        </p:spPr>
        <p:txBody>
          <a:bodyPr>
            <a:normAutofit/>
          </a:bodyPr>
          <a:lstStyle/>
          <a:p>
            <a:r>
              <a:rPr lang="en-US" sz="2400" dirty="0"/>
              <a:t>Influence of the Type of Brain Features on Prediction Accuracy</a:t>
            </a:r>
          </a:p>
          <a:p>
            <a:r>
              <a:rPr lang="en-US" sz="2400" dirty="0"/>
              <a:t>Sex, Age, and Site Bias</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18</a:t>
            </a:fld>
            <a:endParaRPr lang="zh-TW" altLang="en-US"/>
          </a:p>
        </p:txBody>
      </p:sp>
    </p:spTree>
    <p:extLst>
      <p:ext uri="{BB962C8B-B14F-4D97-AF65-F5344CB8AC3E}">
        <p14:creationId xmlns:p14="http://schemas.microsoft.com/office/powerpoint/2010/main" val="411494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Validation Set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2095472"/>
              </a:xfrm>
            </p:spPr>
            <p:txBody>
              <a:bodyPr>
                <a:norm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Challenge 1: Minimizing the MAE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Challenge 2: Rescaled prediction</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Mean absolute error (standard error) / Spearman correlation coefficient </a:t>
                </a:r>
                <a:r>
                  <a:rPr lang="el-GR" altLang="zh-TW" sz="2000" dirty="0">
                    <a:latin typeface="Times New Roman" panose="02020603050405020304" pitchFamily="18" charset="0"/>
                    <a:ea typeface="標楷體" panose="03000509000000000000" pitchFamily="65" charset="-120"/>
                    <a:cs typeface="Times New Roman" panose="02020603050405020304" pitchFamily="18" charset="0"/>
                  </a:rPr>
                  <a:t>ρ</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𝑆𝐸</m:t>
                    </m:r>
                    <m:r>
                      <a:rPr lang="en-US" sz="2000" b="0" i="1" smtClean="0">
                        <a:latin typeface="Cambria Math" panose="02040503050406030204" pitchFamily="18" charset="0"/>
                      </a:rPr>
                      <m:t>=</m:t>
                    </m:r>
                    <m:r>
                      <a:rPr lang="en-US" sz="2000" b="0" i="1" smtClean="0">
                        <a:latin typeface="Cambria Math" panose="02040503050406030204" pitchFamily="18" charset="0"/>
                      </a:rPr>
                      <m:t>𝑆𝐷</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𝑁</m:t>
                        </m:r>
                      </m:e>
                    </m:rad>
                  </m:oMath>
                </a14:m>
                <a:r>
                  <a:rPr lang="en-US" sz="2000" dirty="0"/>
                  <a:t> reflects the uncertainty around the MAE estimate</a:t>
                </a:r>
              </a:p>
            </p:txBody>
          </p:sp>
        </mc:Choice>
        <mc:Fallback xmlns="">
          <p:sp>
            <p:nvSpPr>
              <p:cNvPr id="6" name="內容版面配置區 5">
                <a:extLst>
                  <a:ext uri="{FF2B5EF4-FFF2-40B4-BE49-F238E27FC236}">
                    <a16:creationId xmlns:a16="http://schemas.microsoft.com/office/drawing/2014/main" id="{E29171C1-823F-445B-AF2D-9326427009CD}"/>
                  </a:ext>
                </a:extLst>
              </p:cNvPr>
              <p:cNvSpPr>
                <a:spLocks noGrp="1" noRot="1" noChangeAspect="1" noMove="1" noResize="1" noEditPoints="1" noAdjustHandles="1" noChangeArrowheads="1" noChangeShapeType="1" noTextEdit="1"/>
              </p:cNvSpPr>
              <p:nvPr>
                <p:ph idx="1"/>
              </p:nvPr>
            </p:nvSpPr>
            <p:spPr>
              <a:xfrm>
                <a:off x="838200" y="1825625"/>
                <a:ext cx="10515600" cy="2095472"/>
              </a:xfrm>
              <a:blipFill>
                <a:blip r:embed="rId3"/>
                <a:stretch>
                  <a:fillRect l="-522"/>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F94A530B-8254-414E-9559-B4FF0312A407}"/>
              </a:ext>
            </a:extLst>
          </p:cNvPr>
          <p:cNvPicPr>
            <a:picLocks noChangeAspect="1"/>
          </p:cNvPicPr>
          <p:nvPr/>
        </p:nvPicPr>
        <p:blipFill>
          <a:blip r:embed="rId4"/>
          <a:stretch>
            <a:fillRect/>
          </a:stretch>
        </p:blipFill>
        <p:spPr>
          <a:xfrm>
            <a:off x="609600" y="3921097"/>
            <a:ext cx="10972800" cy="2435253"/>
          </a:xfrm>
          <a:prstGeom prst="rect">
            <a:avLst/>
          </a:prstGeom>
        </p:spPr>
      </p:pic>
    </p:spTree>
    <p:extLst>
      <p:ext uri="{BB962C8B-B14F-4D97-AF65-F5344CB8AC3E}">
        <p14:creationId xmlns:p14="http://schemas.microsoft.com/office/powerpoint/2010/main" val="23263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676400"/>
            <a:ext cx="10515600" cy="5045075"/>
          </a:xfrm>
        </p:spPr>
        <p:txBody>
          <a:bodyPr>
            <a:normAutofit lnSpcReduction="10000"/>
          </a:bodyPr>
          <a:lstStyle/>
          <a:p>
            <a:r>
              <a:rPr lang="en-US" altLang="zh-TW" dirty="0"/>
              <a:t>Background &amp; Motivation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cs typeface="Times New Roman" panose="02020603050405020304" pitchFamily="18" charset="0"/>
              </a:rPr>
              <a:t>Designed Experiment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Conclusion</a:t>
            </a: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Validation Set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2095472"/>
          </a:xfrm>
        </p:spPr>
        <p:txBody>
          <a:bodyPr>
            <a:normAutofit fontScale="92500" lnSpcReduction="10000"/>
          </a:bodyPr>
          <a:lstStyle/>
          <a:p>
            <a:r>
              <a:rPr lang="en-US" sz="2000" dirty="0"/>
              <a:t>Challenge 1: Paired t-test between deep learning algorithm and  BLUP/SVM(p&lt;3.1e-4)</a:t>
            </a:r>
          </a:p>
          <a:p>
            <a:r>
              <a:rPr lang="en-US" sz="2000" dirty="0"/>
              <a:t>Paired t-test between deep learning algorithm has not significant difference(p&gt;0.027)</a:t>
            </a:r>
          </a:p>
          <a:p>
            <a:r>
              <a:rPr lang="en-US" sz="2000" dirty="0"/>
              <a:t>Ensemble Learning has significant difference(p=1.3e-4)</a:t>
            </a:r>
          </a:p>
          <a:p>
            <a:r>
              <a:rPr lang="en-US" sz="2000" dirty="0"/>
              <a:t>Challenge 2: Paired t-test between ensemble learning and Inception(p=0.010)</a:t>
            </a:r>
          </a:p>
          <a:p>
            <a:endParaRPr lang="en-US" sz="2000" dirty="0"/>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F94A530B-8254-414E-9559-B4FF0312A407}"/>
              </a:ext>
            </a:extLst>
          </p:cNvPr>
          <p:cNvPicPr>
            <a:picLocks noChangeAspect="1"/>
          </p:cNvPicPr>
          <p:nvPr/>
        </p:nvPicPr>
        <p:blipFill>
          <a:blip r:embed="rId3"/>
          <a:stretch>
            <a:fillRect/>
          </a:stretch>
        </p:blipFill>
        <p:spPr>
          <a:xfrm>
            <a:off x="609600" y="3921097"/>
            <a:ext cx="10972800" cy="2435253"/>
          </a:xfrm>
          <a:prstGeom prst="rect">
            <a:avLst/>
          </a:prstGeom>
        </p:spPr>
      </p:pic>
    </p:spTree>
    <p:extLst>
      <p:ext uri="{BB962C8B-B14F-4D97-AF65-F5344CB8AC3E}">
        <p14:creationId xmlns:p14="http://schemas.microsoft.com/office/powerpoint/2010/main" val="91640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Additional Exp.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1325563"/>
          </a:xfrm>
        </p:spPr>
        <p:txBody>
          <a:bodyPr>
            <a:normAutofit/>
          </a:bodyPr>
          <a:lstStyle/>
          <a:p>
            <a:r>
              <a:rPr lang="en-US" sz="2400" dirty="0"/>
              <a:t>Paired t-test between BLUP/SVM </a:t>
            </a:r>
            <a:r>
              <a:rPr lang="en-US" altLang="zh-TW" sz="2400" dirty="0"/>
              <a:t>and</a:t>
            </a:r>
            <a:r>
              <a:rPr lang="zh-TW" altLang="en-US" sz="2400" dirty="0"/>
              <a:t> </a:t>
            </a:r>
            <a:r>
              <a:rPr lang="en-US" sz="2400" dirty="0" err="1"/>
              <a:t>ResNet</a:t>
            </a:r>
            <a:r>
              <a:rPr lang="en-US" sz="2400" dirty="0"/>
              <a:t> (p &lt; 5.5E−3) </a:t>
            </a:r>
          </a:p>
          <a:p>
            <a:r>
              <a:rPr lang="en-US" sz="2400" dirty="0"/>
              <a:t>Paired t-test between BLUP/SVM </a:t>
            </a:r>
            <a:r>
              <a:rPr lang="en-US" altLang="zh-TW" sz="2400" dirty="0"/>
              <a:t>and</a:t>
            </a:r>
            <a:r>
              <a:rPr lang="zh-TW" altLang="en-US" sz="2400" dirty="0"/>
              <a:t> </a:t>
            </a:r>
            <a:r>
              <a:rPr lang="en-US" sz="2400" dirty="0"/>
              <a:t>Inception V1 (p &lt; 5.3E−5) </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42152D21-1736-4278-B5CD-AA4F6E670876}"/>
              </a:ext>
            </a:extLst>
          </p:cNvPr>
          <p:cNvPicPr>
            <a:picLocks noChangeAspect="1"/>
          </p:cNvPicPr>
          <p:nvPr/>
        </p:nvPicPr>
        <p:blipFill>
          <a:blip r:embed="rId3"/>
          <a:stretch>
            <a:fillRect/>
          </a:stretch>
        </p:blipFill>
        <p:spPr>
          <a:xfrm>
            <a:off x="609600" y="3429000"/>
            <a:ext cx="10972800" cy="2890684"/>
          </a:xfrm>
          <a:prstGeom prst="rect">
            <a:avLst/>
          </a:prstGeom>
        </p:spPr>
      </p:pic>
    </p:spTree>
    <p:extLst>
      <p:ext uri="{BB962C8B-B14F-4D97-AF65-F5344CB8AC3E}">
        <p14:creationId xmlns:p14="http://schemas.microsoft.com/office/powerpoint/2010/main" val="172965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Additional Exp.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1325563"/>
          </a:xfrm>
        </p:spPr>
        <p:txBody>
          <a:bodyPr>
            <a:normAutofit/>
          </a:bodyPr>
          <a:lstStyle/>
          <a:p>
            <a:r>
              <a:rPr lang="en-US" sz="2400" dirty="0"/>
              <a:t>In each fold, linear regression(LM) is better than Inception V1(p&lt;0.0022)</a:t>
            </a:r>
          </a:p>
          <a:p>
            <a:r>
              <a:rPr lang="en-US" sz="2400" dirty="0"/>
              <a:t>RF is better than Inception V1 only in Fold2 and Fold3(p=4.0E−3and 3.4E−4)</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42152D21-1736-4278-B5CD-AA4F6E670876}"/>
              </a:ext>
            </a:extLst>
          </p:cNvPr>
          <p:cNvPicPr>
            <a:picLocks noChangeAspect="1"/>
          </p:cNvPicPr>
          <p:nvPr/>
        </p:nvPicPr>
        <p:blipFill>
          <a:blip r:embed="rId3"/>
          <a:stretch>
            <a:fillRect/>
          </a:stretch>
        </p:blipFill>
        <p:spPr>
          <a:xfrm>
            <a:off x="609600" y="3429000"/>
            <a:ext cx="10972800" cy="2890684"/>
          </a:xfrm>
          <a:prstGeom prst="rect">
            <a:avLst/>
          </a:prstGeom>
        </p:spPr>
      </p:pic>
      <p:grpSp>
        <p:nvGrpSpPr>
          <p:cNvPr id="28" name="群組 27">
            <a:extLst>
              <a:ext uri="{FF2B5EF4-FFF2-40B4-BE49-F238E27FC236}">
                <a16:creationId xmlns:a16="http://schemas.microsoft.com/office/drawing/2014/main" id="{D517DF6D-A68F-4F76-812A-6219AADD9C65}"/>
              </a:ext>
            </a:extLst>
          </p:cNvPr>
          <p:cNvGrpSpPr/>
          <p:nvPr/>
        </p:nvGrpSpPr>
        <p:grpSpPr>
          <a:xfrm>
            <a:off x="8991600" y="5616093"/>
            <a:ext cx="3070860" cy="914400"/>
            <a:chOff x="9037320" y="5683096"/>
            <a:chExt cx="3070860" cy="914400"/>
          </a:xfrm>
        </p:grpSpPr>
        <p:grpSp>
          <p:nvGrpSpPr>
            <p:cNvPr id="25" name="群組 24">
              <a:extLst>
                <a:ext uri="{FF2B5EF4-FFF2-40B4-BE49-F238E27FC236}">
                  <a16:creationId xmlns:a16="http://schemas.microsoft.com/office/drawing/2014/main" id="{808904B1-C7AE-4F57-8D73-9F2E7214D5F9}"/>
                </a:ext>
              </a:extLst>
            </p:cNvPr>
            <p:cNvGrpSpPr/>
            <p:nvPr/>
          </p:nvGrpSpPr>
          <p:grpSpPr>
            <a:xfrm>
              <a:off x="9037320" y="5802948"/>
              <a:ext cx="2743200" cy="632539"/>
              <a:chOff x="9037320" y="5802948"/>
              <a:chExt cx="2743200" cy="632539"/>
            </a:xfrm>
          </p:grpSpPr>
          <p:grpSp>
            <p:nvGrpSpPr>
              <p:cNvPr id="23" name="群組 22">
                <a:extLst>
                  <a:ext uri="{FF2B5EF4-FFF2-40B4-BE49-F238E27FC236}">
                    <a16:creationId xmlns:a16="http://schemas.microsoft.com/office/drawing/2014/main" id="{84B1575B-0C66-453A-85F8-338F13DE7785}"/>
                  </a:ext>
                </a:extLst>
              </p:cNvPr>
              <p:cNvGrpSpPr/>
              <p:nvPr/>
            </p:nvGrpSpPr>
            <p:grpSpPr>
              <a:xfrm rot="10800000">
                <a:off x="9494520" y="5802948"/>
                <a:ext cx="1706880" cy="277812"/>
                <a:chOff x="9479280" y="3151188"/>
                <a:chExt cx="1706880" cy="277812"/>
              </a:xfrm>
            </p:grpSpPr>
            <p:cxnSp>
              <p:nvCxnSpPr>
                <p:cNvPr id="15" name="直線單箭頭接點 14">
                  <a:extLst>
                    <a:ext uri="{FF2B5EF4-FFF2-40B4-BE49-F238E27FC236}">
                      <a16:creationId xmlns:a16="http://schemas.microsoft.com/office/drawing/2014/main" id="{06CA221B-2DD5-47FD-A802-DAEA012CBF3F}"/>
                    </a:ext>
                  </a:extLst>
                </p:cNvPr>
                <p:cNvCxnSpPr/>
                <p:nvPr/>
              </p:nvCxnSpPr>
              <p:spPr>
                <a:xfrm>
                  <a:off x="947928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6790F8E1-3997-42A3-8D68-83B7BD8F318F}"/>
                    </a:ext>
                  </a:extLst>
                </p:cNvPr>
                <p:cNvCxnSpPr/>
                <p:nvPr/>
              </p:nvCxnSpPr>
              <p:spPr>
                <a:xfrm>
                  <a:off x="1027176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F45A85A4-EF9F-4960-9CCB-B836818E7F07}"/>
                    </a:ext>
                  </a:extLst>
                </p:cNvPr>
                <p:cNvCxnSpPr/>
                <p:nvPr/>
              </p:nvCxnSpPr>
              <p:spPr>
                <a:xfrm>
                  <a:off x="1118616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07A2B858-F53D-416B-AA75-6C91EF952531}"/>
                    </a:ext>
                  </a:extLst>
                </p:cNvPr>
                <p:cNvCxnSpPr>
                  <a:cxnSpLocks/>
                </p:cNvCxnSpPr>
                <p:nvPr/>
              </p:nvCxnSpPr>
              <p:spPr>
                <a:xfrm>
                  <a:off x="9479280" y="3151188"/>
                  <a:ext cx="17068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字方塊 23">
                <a:extLst>
                  <a:ext uri="{FF2B5EF4-FFF2-40B4-BE49-F238E27FC236}">
                    <a16:creationId xmlns:a16="http://schemas.microsoft.com/office/drawing/2014/main" id="{91344E67-D45C-4A9D-A641-384E64550694}"/>
                  </a:ext>
                </a:extLst>
              </p:cNvPr>
              <p:cNvSpPr txBox="1"/>
              <p:nvPr/>
            </p:nvSpPr>
            <p:spPr>
              <a:xfrm>
                <a:off x="9037320" y="6066155"/>
                <a:ext cx="2743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Significant Difference</a:t>
                </a:r>
              </a:p>
            </p:txBody>
          </p:sp>
        </p:grpSp>
        <p:pic>
          <p:nvPicPr>
            <p:cNvPr id="27" name="圖形 26" descr="問號 以實心填滿">
              <a:extLst>
                <a:ext uri="{FF2B5EF4-FFF2-40B4-BE49-F238E27FC236}">
                  <a16:creationId xmlns:a16="http://schemas.microsoft.com/office/drawing/2014/main" id="{C2ED5458-AFA1-4A2D-82C2-A1640FB04F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93780" y="5683096"/>
              <a:ext cx="914400" cy="914400"/>
            </a:xfrm>
            <a:prstGeom prst="rect">
              <a:avLst/>
            </a:prstGeom>
          </p:spPr>
        </p:pic>
      </p:grpSp>
    </p:spTree>
    <p:extLst>
      <p:ext uri="{BB962C8B-B14F-4D97-AF65-F5344CB8AC3E}">
        <p14:creationId xmlns:p14="http://schemas.microsoft.com/office/powerpoint/2010/main" val="38872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F85BC-3CB1-46D7-BA51-CA483C93922A}"/>
              </a:ext>
            </a:extLst>
          </p:cNvPr>
          <p:cNvSpPr>
            <a:spLocks noGrp="1"/>
          </p:cNvSpPr>
          <p:nvPr>
            <p:ph type="title"/>
          </p:nvPr>
        </p:nvSpPr>
        <p:spPr/>
        <p:txBody>
          <a:bodyPr/>
          <a:lstStyle/>
          <a:p>
            <a:r>
              <a:rPr lang="en-US" dirty="0"/>
              <a:t>Results &amp; Comparisons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 Exp.</a:t>
            </a:r>
            <a:endParaRPr lang="en-US" dirty="0"/>
          </a:p>
        </p:txBody>
      </p:sp>
      <p:sp>
        <p:nvSpPr>
          <p:cNvPr id="3" name="內容版面配置區 2">
            <a:extLst>
              <a:ext uri="{FF2B5EF4-FFF2-40B4-BE49-F238E27FC236}">
                <a16:creationId xmlns:a16="http://schemas.microsoft.com/office/drawing/2014/main" id="{477D7999-5F11-49C1-A0B0-68AAC27DDF9B}"/>
              </a:ext>
            </a:extLst>
          </p:cNvPr>
          <p:cNvSpPr>
            <a:spLocks noGrp="1"/>
          </p:cNvSpPr>
          <p:nvPr>
            <p:ph idx="1"/>
          </p:nvPr>
        </p:nvSpPr>
        <p:spPr>
          <a:xfrm>
            <a:off x="838200" y="1690688"/>
            <a:ext cx="10850880" cy="1713633"/>
          </a:xfrm>
        </p:spPr>
        <p:txBody>
          <a:bodyPr>
            <a:noAutofit/>
          </a:bodyPr>
          <a:lstStyle/>
          <a:p>
            <a:r>
              <a:rPr lang="en-US" sz="2000" b="0" i="0" u="none" strike="noStrike" baseline="0" dirty="0">
                <a:latin typeface="HelveticaNeueLTStd-LtIt"/>
              </a:rPr>
              <a:t>†</a:t>
            </a:r>
            <a:r>
              <a:rPr lang="en-US" sz="2000" dirty="0"/>
              <a:t>Algorithm trained on </a:t>
            </a:r>
            <a:r>
              <a:rPr lang="en-US" sz="2000" dirty="0">
                <a:solidFill>
                  <a:srgbClr val="FF0000"/>
                </a:solidFill>
              </a:rPr>
              <a:t>gray matter maps</a:t>
            </a:r>
            <a:r>
              <a:rPr lang="en-US" sz="2000" dirty="0"/>
              <a:t> performs significantly better than the same algorithm trained on </a:t>
            </a:r>
            <a:r>
              <a:rPr lang="en-US" sz="2000" dirty="0">
                <a:solidFill>
                  <a:srgbClr val="FF0000"/>
                </a:solidFill>
              </a:rPr>
              <a:t>surface-based vertices</a:t>
            </a:r>
            <a:r>
              <a:rPr lang="en-US" sz="2000" dirty="0"/>
              <a:t> (p &lt; 0.05/15)</a:t>
            </a:r>
          </a:p>
          <a:p>
            <a:r>
              <a:rPr lang="en-US" sz="2000" dirty="0"/>
              <a:t>*Algorithm trained on gray matter maps performs significantly worse than Inception V1 (p &lt; 0.05/15)</a:t>
            </a:r>
          </a:p>
        </p:txBody>
      </p:sp>
      <p:sp>
        <p:nvSpPr>
          <p:cNvPr id="4" name="投影片編號版面配置區 3">
            <a:extLst>
              <a:ext uri="{FF2B5EF4-FFF2-40B4-BE49-F238E27FC236}">
                <a16:creationId xmlns:a16="http://schemas.microsoft.com/office/drawing/2014/main" id="{D03E5E99-8F31-4FDA-B254-B7C28CF2B21F}"/>
              </a:ext>
            </a:extLst>
          </p:cNvPr>
          <p:cNvSpPr>
            <a:spLocks noGrp="1"/>
          </p:cNvSpPr>
          <p:nvPr>
            <p:ph type="sldNum" sz="quarter" idx="12"/>
          </p:nvPr>
        </p:nvSpPr>
        <p:spPr/>
        <p:txBody>
          <a:bodyPr/>
          <a:lstStyle/>
          <a:p>
            <a:fld id="{D2B5BE26-702C-4921-81E7-8AF275EDA2CC}" type="slidenum">
              <a:rPr lang="zh-TW" altLang="en-US" smtClean="0"/>
              <a:pPr/>
              <a:t>23</a:t>
            </a:fld>
            <a:endParaRPr lang="zh-TW" altLang="en-US"/>
          </a:p>
        </p:txBody>
      </p:sp>
      <p:pic>
        <p:nvPicPr>
          <p:cNvPr id="6" name="圖片 5">
            <a:extLst>
              <a:ext uri="{FF2B5EF4-FFF2-40B4-BE49-F238E27FC236}">
                <a16:creationId xmlns:a16="http://schemas.microsoft.com/office/drawing/2014/main" id="{131AA3D1-F65A-48CF-B329-CB04107A0592}"/>
              </a:ext>
            </a:extLst>
          </p:cNvPr>
          <p:cNvPicPr>
            <a:picLocks noChangeAspect="1"/>
          </p:cNvPicPr>
          <p:nvPr/>
        </p:nvPicPr>
        <p:blipFill>
          <a:blip r:embed="rId3"/>
          <a:stretch>
            <a:fillRect/>
          </a:stretch>
        </p:blipFill>
        <p:spPr>
          <a:xfrm>
            <a:off x="1752600" y="3429000"/>
            <a:ext cx="8229600" cy="3267796"/>
          </a:xfrm>
          <a:prstGeom prst="rect">
            <a:avLst/>
          </a:prstGeom>
        </p:spPr>
      </p:pic>
    </p:spTree>
    <p:extLst>
      <p:ext uri="{BB962C8B-B14F-4D97-AF65-F5344CB8AC3E}">
        <p14:creationId xmlns:p14="http://schemas.microsoft.com/office/powerpoint/2010/main" val="358514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F85BC-3CB1-46D7-BA51-CA483C93922A}"/>
              </a:ext>
            </a:extLst>
          </p:cNvPr>
          <p:cNvSpPr>
            <a:spLocks noGrp="1"/>
          </p:cNvSpPr>
          <p:nvPr>
            <p:ph type="title"/>
          </p:nvPr>
        </p:nvSpPr>
        <p:spPr/>
        <p:txBody>
          <a:bodyPr/>
          <a:lstStyle/>
          <a:p>
            <a:r>
              <a:rPr lang="en-US" dirty="0"/>
              <a:t>Results &amp; Comparisons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 Exp.</a:t>
            </a:r>
            <a:endParaRPr lang="en-US" dirty="0"/>
          </a:p>
        </p:txBody>
      </p:sp>
      <p:sp>
        <p:nvSpPr>
          <p:cNvPr id="3" name="內容版面配置區 2">
            <a:extLst>
              <a:ext uri="{FF2B5EF4-FFF2-40B4-BE49-F238E27FC236}">
                <a16:creationId xmlns:a16="http://schemas.microsoft.com/office/drawing/2014/main" id="{477D7999-5F11-49C1-A0B0-68AAC27DDF9B}"/>
              </a:ext>
            </a:extLst>
          </p:cNvPr>
          <p:cNvSpPr>
            <a:spLocks noGrp="1"/>
          </p:cNvSpPr>
          <p:nvPr>
            <p:ph idx="1"/>
          </p:nvPr>
        </p:nvSpPr>
        <p:spPr>
          <a:xfrm>
            <a:off x="838200" y="1690688"/>
            <a:ext cx="10515600" cy="2012632"/>
          </a:xfrm>
        </p:spPr>
        <p:txBody>
          <a:bodyPr>
            <a:normAutofit fontScale="85000" lnSpcReduction="10000"/>
          </a:bodyPr>
          <a:lstStyle/>
          <a:p>
            <a:r>
              <a:rPr lang="en-US" dirty="0"/>
              <a:t>Predicted age tended to </a:t>
            </a:r>
            <a:r>
              <a:rPr lang="en-US" dirty="0">
                <a:solidFill>
                  <a:srgbClr val="FF0000"/>
                </a:solidFill>
              </a:rPr>
              <a:t>underestimate</a:t>
            </a:r>
            <a:r>
              <a:rPr lang="en-US" dirty="0"/>
              <a:t> the age of older participants and </a:t>
            </a:r>
            <a:r>
              <a:rPr lang="en-US" dirty="0">
                <a:solidFill>
                  <a:srgbClr val="FF0000"/>
                </a:solidFill>
              </a:rPr>
              <a:t>overestimate</a:t>
            </a:r>
            <a:r>
              <a:rPr lang="en-US" dirty="0"/>
              <a:t> age of younger individuals.</a:t>
            </a:r>
          </a:p>
          <a:p>
            <a:r>
              <a:rPr lang="en-US" dirty="0"/>
              <a:t>We did not observe a significant association of prediction error with </a:t>
            </a:r>
            <a:r>
              <a:rPr lang="en-US" dirty="0">
                <a:solidFill>
                  <a:srgbClr val="FF0000"/>
                </a:solidFill>
              </a:rPr>
              <a:t>sex or site</a:t>
            </a:r>
          </a:p>
        </p:txBody>
      </p:sp>
      <p:sp>
        <p:nvSpPr>
          <p:cNvPr id="4" name="投影片編號版面配置區 3">
            <a:extLst>
              <a:ext uri="{FF2B5EF4-FFF2-40B4-BE49-F238E27FC236}">
                <a16:creationId xmlns:a16="http://schemas.microsoft.com/office/drawing/2014/main" id="{D03E5E99-8F31-4FDA-B254-B7C28CF2B21F}"/>
              </a:ext>
            </a:extLst>
          </p:cNvPr>
          <p:cNvSpPr>
            <a:spLocks noGrp="1"/>
          </p:cNvSpPr>
          <p:nvPr>
            <p:ph type="sldNum" sz="quarter" idx="12"/>
          </p:nvPr>
        </p:nvSpPr>
        <p:spPr/>
        <p:txBody>
          <a:bodyPr/>
          <a:lstStyle/>
          <a:p>
            <a:fld id="{D2B5BE26-702C-4921-81E7-8AF275EDA2CC}" type="slidenum">
              <a:rPr lang="zh-TW" altLang="en-US" smtClean="0"/>
              <a:pPr/>
              <a:t>24</a:t>
            </a:fld>
            <a:endParaRPr lang="zh-TW" altLang="en-US"/>
          </a:p>
        </p:txBody>
      </p:sp>
      <p:pic>
        <p:nvPicPr>
          <p:cNvPr id="7" name="圖片 6">
            <a:extLst>
              <a:ext uri="{FF2B5EF4-FFF2-40B4-BE49-F238E27FC236}">
                <a16:creationId xmlns:a16="http://schemas.microsoft.com/office/drawing/2014/main" id="{E9DEC6DF-FE2D-4ECB-B293-9F0027326A46}"/>
              </a:ext>
            </a:extLst>
          </p:cNvPr>
          <p:cNvPicPr>
            <a:picLocks noChangeAspect="1"/>
          </p:cNvPicPr>
          <p:nvPr/>
        </p:nvPicPr>
        <p:blipFill>
          <a:blip r:embed="rId3"/>
          <a:stretch>
            <a:fillRect/>
          </a:stretch>
        </p:blipFill>
        <p:spPr>
          <a:xfrm>
            <a:off x="609600" y="4160520"/>
            <a:ext cx="10972800" cy="1362751"/>
          </a:xfrm>
          <a:prstGeom prst="rect">
            <a:avLst/>
          </a:prstGeom>
        </p:spPr>
      </p:pic>
    </p:spTree>
    <p:extLst>
      <p:ext uri="{BB962C8B-B14F-4D97-AF65-F5344CB8AC3E}">
        <p14:creationId xmlns:p14="http://schemas.microsoft.com/office/powerpoint/2010/main" val="390432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Analysis and Discussion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135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fontScale="92500"/>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Proposed an ensemble learning algorithm of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 different age predictions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from T1w MRI images </a:t>
            </a:r>
          </a:p>
          <a:p>
            <a:r>
              <a:rPr lang="en-US" altLang="zh-TW" sz="2400" dirty="0">
                <a:cs typeface="Times New Roman" panose="02020603050405020304" pitchFamily="18" charset="0"/>
              </a:rPr>
              <a:t>Ranked third in PAC2019</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Ranking of prediction accuracy may be highly dependent on the metric chosen as well as on the test data</a:t>
            </a:r>
          </a:p>
          <a:p>
            <a:r>
              <a:rPr lang="en-US" altLang="zh-TW" sz="2400" dirty="0">
                <a:cs typeface="Times New Roman" panose="02020603050405020304" pitchFamily="18" charset="0"/>
              </a:rPr>
              <a:t>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valuated the effect on performance of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algorithm choice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ensemble learning methods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feature input/data processing</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number and type of scores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in ensemble learning, and covariates such as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age, sex, and site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Chronological age is an important risk factor for many conditions</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However, it is an imperfect predictor of disease risk or of healthy individuals’ functional capability</a:t>
            </a:r>
          </a:p>
          <a:p>
            <a:pPr algn="just"/>
            <a:r>
              <a:rPr lang="en-US" altLang="zh-TW" sz="2400" dirty="0">
                <a:cs typeface="Times New Roman" panose="02020603050405020304" pitchFamily="18" charset="0"/>
              </a:rPr>
              <a:t>Latest research focus on …</a:t>
            </a:r>
          </a:p>
          <a:p>
            <a:pPr lvl="1" algn="just"/>
            <a:r>
              <a:rPr lang="en-US" altLang="zh-TW" sz="2000" dirty="0">
                <a:cs typeface="Times New Roman" panose="02020603050405020304" pitchFamily="18" charset="0"/>
                <a:sym typeface="Wingdings" panose="05000000000000000000" pitchFamily="2" charset="2"/>
              </a:rPr>
              <a:t> telomere length, methylation site, brain structure, and function</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Especially MRI</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508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Predicted age difference (PAD)</a:t>
            </a:r>
          </a:p>
          <a:p>
            <a:pPr algn="just"/>
            <a:r>
              <a:rPr lang="en-US" altLang="zh-TW" sz="2400" dirty="0">
                <a:cs typeface="Times New Roman" panose="02020603050405020304" pitchFamily="18" charset="0"/>
              </a:rPr>
              <a:t>B</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rain age (and PAD) trained on healthy participants may be applied to case-control samples</a:t>
            </a:r>
          </a:p>
          <a:p>
            <a:pPr algn="just"/>
            <a:r>
              <a:rPr lang="en-US" altLang="zh-TW" sz="2400" dirty="0">
                <a:cs typeface="Times New Roman" panose="02020603050405020304" pitchFamily="18" charset="0"/>
              </a:rPr>
              <a:t>However…chronological age cannot explain everything</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5191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155DC-9AFE-40F2-85DC-308C9A9AF503}"/>
              </a:ext>
            </a:extLst>
          </p:cNvPr>
          <p:cNvSpPr>
            <a:spLocks noGrp="1"/>
          </p:cNvSpPr>
          <p:nvPr>
            <p:ph type="title"/>
          </p:nvPr>
        </p:nvSpPr>
        <p:spPr/>
        <p:txBody>
          <a:bodyPr/>
          <a:lstStyle/>
          <a:p>
            <a:r>
              <a:rPr lang="en-US" dirty="0"/>
              <a:t>Problem Statement</a:t>
            </a:r>
          </a:p>
        </p:txBody>
      </p:sp>
      <p:sp>
        <p:nvSpPr>
          <p:cNvPr id="3" name="內容版面配置區 2">
            <a:extLst>
              <a:ext uri="{FF2B5EF4-FFF2-40B4-BE49-F238E27FC236}">
                <a16:creationId xmlns:a16="http://schemas.microsoft.com/office/drawing/2014/main" id="{2819CCB1-2244-4850-9F19-56A549A2ED28}"/>
              </a:ext>
            </a:extLst>
          </p:cNvPr>
          <p:cNvSpPr>
            <a:spLocks noGrp="1"/>
          </p:cNvSpPr>
          <p:nvPr>
            <p:ph idx="1"/>
          </p:nvPr>
        </p:nvSpPr>
        <p:spPr/>
        <p:txBody>
          <a:bodyPr/>
          <a:lstStyle/>
          <a:p>
            <a:endParaRPr lang="en-US"/>
          </a:p>
        </p:txBody>
      </p:sp>
      <p:sp>
        <p:nvSpPr>
          <p:cNvPr id="4" name="投影片編號版面配置區 3">
            <a:extLst>
              <a:ext uri="{FF2B5EF4-FFF2-40B4-BE49-F238E27FC236}">
                <a16:creationId xmlns:a16="http://schemas.microsoft.com/office/drawing/2014/main" id="{A4F64307-E605-4DC8-9514-2E361D007FAE}"/>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Tree>
    <p:extLst>
      <p:ext uri="{BB962C8B-B14F-4D97-AF65-F5344CB8AC3E}">
        <p14:creationId xmlns:p14="http://schemas.microsoft.com/office/powerpoint/2010/main" val="9581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Try different predictive algorithms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CNNs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SVM</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and best linear unbiased predictor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BLUP</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2400" dirty="0">
                <a:cs typeface="Times New Roman" panose="02020603050405020304" pitchFamily="18" charset="0"/>
              </a:rPr>
              <a:t>Try to analyze the effect as below on the brain age prediction ACC</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of MRI processing</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of number of models combined</a:t>
            </a:r>
          </a:p>
          <a:p>
            <a:pPr lvl="1"/>
            <a:r>
              <a:rPr lang="en-US" altLang="zh-TW" sz="2000" dirty="0">
                <a:cs typeface="Times New Roman" panose="02020603050405020304" pitchFamily="18" charset="0"/>
              </a:rPr>
              <a:t>of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site, sex, and age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91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825625"/>
            <a:ext cx="3992880" cy="4351338"/>
          </a:xfrm>
        </p:spPr>
        <p:txBody>
          <a:bodyPr/>
          <a:lstStyle/>
          <a:p>
            <a:r>
              <a:rPr lang="en-US" dirty="0"/>
              <a:t>Average age: 35.8 year</a:t>
            </a:r>
          </a:p>
          <a:p>
            <a:r>
              <a:rPr lang="en-US" dirty="0"/>
              <a:t>53% female</a:t>
            </a:r>
          </a:p>
          <a:p>
            <a:r>
              <a:rPr lang="en-US" dirty="0"/>
              <a:t>Unbalanced</a:t>
            </a:r>
          </a:p>
          <a:p>
            <a:endParaRPr lang="en-US" dirty="0"/>
          </a:p>
        </p:txBody>
      </p:sp>
      <p:pic>
        <p:nvPicPr>
          <p:cNvPr id="9" name="內容版面配置區 5">
            <a:extLst>
              <a:ext uri="{FF2B5EF4-FFF2-40B4-BE49-F238E27FC236}">
                <a16:creationId xmlns:a16="http://schemas.microsoft.com/office/drawing/2014/main" id="{FC10AA64-641E-41AC-94A2-EE4E63422AFD}"/>
              </a:ext>
            </a:extLst>
          </p:cNvPr>
          <p:cNvPicPr>
            <a:picLocks noChangeAspect="1"/>
          </p:cNvPicPr>
          <p:nvPr/>
        </p:nvPicPr>
        <p:blipFill>
          <a:blip r:embed="rId2"/>
          <a:stretch>
            <a:fillRect/>
          </a:stretch>
        </p:blipFill>
        <p:spPr>
          <a:xfrm>
            <a:off x="3619354" y="2723156"/>
            <a:ext cx="7483136" cy="3588744"/>
          </a:xfrm>
          <a:prstGeom prst="rect">
            <a:avLst/>
          </a:prstGeom>
        </p:spPr>
      </p:pic>
    </p:spTree>
    <p:extLst>
      <p:ext uri="{BB962C8B-B14F-4D97-AF65-F5344CB8AC3E}">
        <p14:creationId xmlns:p14="http://schemas.microsoft.com/office/powerpoint/2010/main" val="138305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 – Image Features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676400"/>
            <a:ext cx="10835640" cy="5045075"/>
          </a:xfrm>
        </p:spPr>
        <p:txBody>
          <a:bodyPr>
            <a:normAutofit/>
          </a:bodyPr>
          <a:lstStyle/>
          <a:p>
            <a:r>
              <a:rPr lang="en-US" dirty="0"/>
              <a:t>Gray Matter and White Matter Maps – PAC team</a:t>
            </a:r>
          </a:p>
          <a:p>
            <a:pPr lvl="1"/>
            <a:r>
              <a:rPr lang="en-US" dirty="0"/>
              <a:t>Non-linear registered to the </a:t>
            </a:r>
            <a:r>
              <a:rPr lang="en-US" dirty="0">
                <a:solidFill>
                  <a:srgbClr val="FF0000"/>
                </a:solidFill>
              </a:rPr>
              <a:t>MNI152 space</a:t>
            </a:r>
          </a:p>
          <a:p>
            <a:pPr lvl="1"/>
            <a:r>
              <a:rPr lang="en-US" dirty="0"/>
              <a:t>Segmentation: </a:t>
            </a:r>
            <a:r>
              <a:rPr lang="en-US" dirty="0">
                <a:solidFill>
                  <a:srgbClr val="FF0000"/>
                </a:solidFill>
              </a:rPr>
              <a:t>SPM12 </a:t>
            </a:r>
            <a:r>
              <a:rPr lang="en-US" dirty="0"/>
              <a:t>+</a:t>
            </a:r>
            <a:r>
              <a:rPr lang="en-US" dirty="0">
                <a:solidFill>
                  <a:srgbClr val="FF0000"/>
                </a:solidFill>
              </a:rPr>
              <a:t> DARTEL</a:t>
            </a:r>
          </a:p>
          <a:p>
            <a:pPr lvl="1"/>
            <a:r>
              <a:rPr lang="en-US" dirty="0"/>
              <a:t>Smooth processing: </a:t>
            </a:r>
            <a:r>
              <a:rPr lang="en-US" dirty="0">
                <a:solidFill>
                  <a:srgbClr val="FF0000"/>
                </a:solidFill>
              </a:rPr>
              <a:t>4-mm kernel</a:t>
            </a:r>
          </a:p>
        </p:txBody>
      </p:sp>
    </p:spTree>
    <p:extLst>
      <p:ext uri="{BB962C8B-B14F-4D97-AF65-F5344CB8AC3E}">
        <p14:creationId xmlns:p14="http://schemas.microsoft.com/office/powerpoint/2010/main" val="295251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 – Image Features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676400"/>
            <a:ext cx="10835640" cy="5045075"/>
          </a:xfrm>
        </p:spPr>
        <p:txBody>
          <a:bodyPr>
            <a:normAutofit/>
          </a:bodyPr>
          <a:lstStyle/>
          <a:p>
            <a:r>
              <a:rPr lang="en-US" dirty="0"/>
              <a:t>Surface-Based Processing of Gray Matter – For raw T1w image</a:t>
            </a:r>
          </a:p>
          <a:p>
            <a:pPr lvl="1"/>
            <a:r>
              <a:rPr lang="en-US" dirty="0"/>
              <a:t>Extract vertex-wise measurements of cortical thickness and surface area: </a:t>
            </a:r>
            <a:r>
              <a:rPr lang="en-US" dirty="0" err="1">
                <a:solidFill>
                  <a:srgbClr val="FF0000"/>
                </a:solidFill>
              </a:rPr>
              <a:t>FreeSurfer</a:t>
            </a:r>
            <a:r>
              <a:rPr lang="en-US" dirty="0">
                <a:solidFill>
                  <a:srgbClr val="FF0000"/>
                </a:solidFill>
              </a:rPr>
              <a:t> 6.0</a:t>
            </a:r>
          </a:p>
          <a:p>
            <a:pPr lvl="1"/>
            <a:r>
              <a:rPr lang="en-US" dirty="0"/>
              <a:t>Extract a vertex-wise characterization of seven subcortical nuclei thickness and surface: </a:t>
            </a:r>
            <a:r>
              <a:rPr lang="en-US" dirty="0">
                <a:solidFill>
                  <a:srgbClr val="FF0000"/>
                </a:solidFill>
              </a:rPr>
              <a:t>ENIGMA-shape protocol</a:t>
            </a:r>
          </a:p>
          <a:p>
            <a:pPr lvl="1"/>
            <a:r>
              <a:rPr lang="en-US" dirty="0"/>
              <a:t>Our processing resulted in </a:t>
            </a:r>
            <a:r>
              <a:rPr lang="en-US" altLang="zh-TW" dirty="0">
                <a:solidFill>
                  <a:srgbClr val="FF0000"/>
                </a:solidFill>
              </a:rPr>
              <a:t>~</a:t>
            </a:r>
            <a:r>
              <a:rPr lang="en-US" dirty="0">
                <a:solidFill>
                  <a:srgbClr val="FF0000"/>
                </a:solidFill>
              </a:rPr>
              <a:t>650,000</a:t>
            </a:r>
            <a:r>
              <a:rPr lang="en-US" dirty="0"/>
              <a:t> gray</a:t>
            </a:r>
            <a:r>
              <a:rPr lang="zh-TW" altLang="en-US" dirty="0"/>
              <a:t> </a:t>
            </a:r>
            <a:r>
              <a:rPr lang="en-US" dirty="0"/>
              <a:t>matter measurements per individual</a:t>
            </a:r>
          </a:p>
          <a:p>
            <a:pPr lvl="1"/>
            <a:r>
              <a:rPr lang="en-US" dirty="0"/>
              <a:t>Processing failed</a:t>
            </a:r>
            <a:r>
              <a:rPr lang="en-US" altLang="zh-TW" dirty="0"/>
              <a:t>:</a:t>
            </a:r>
            <a:r>
              <a:rPr lang="zh-TW" altLang="en-US" dirty="0"/>
              <a:t> </a:t>
            </a:r>
            <a:r>
              <a:rPr lang="en-US" altLang="zh-TW" dirty="0"/>
              <a:t>3.4%</a:t>
            </a:r>
            <a:r>
              <a:rPr lang="zh-TW" altLang="en-US" dirty="0"/>
              <a:t> </a:t>
            </a:r>
            <a:r>
              <a:rPr lang="en-US" altLang="zh-TW" dirty="0"/>
              <a:t>for training sample / 3.2% for PAC test set</a:t>
            </a:r>
            <a:endParaRPr lang="en-US" dirty="0"/>
          </a:p>
        </p:txBody>
      </p:sp>
    </p:spTree>
    <p:extLst>
      <p:ext uri="{BB962C8B-B14F-4D97-AF65-F5344CB8AC3E}">
        <p14:creationId xmlns:p14="http://schemas.microsoft.com/office/powerpoint/2010/main" val="41896427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5042</TotalTime>
  <Words>2503</Words>
  <Application>Microsoft Office PowerPoint</Application>
  <PresentationFormat>寬螢幕</PresentationFormat>
  <Paragraphs>211</Paragraphs>
  <Slides>27</Slides>
  <Notes>21</Notes>
  <HiddenSlides>2</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27</vt:i4>
      </vt:variant>
    </vt:vector>
  </HeadingPairs>
  <TitlesOfParts>
    <vt:vector size="39" baseType="lpstr">
      <vt:lpstr>HelveticaNeueLTStd-LtIt</vt:lpstr>
      <vt:lpstr>MinionPro-It</vt:lpstr>
      <vt:lpstr>MinionPro-Regular</vt:lpstr>
      <vt:lpstr>MTSY</vt:lpstr>
      <vt:lpstr>RMTMI</vt:lpstr>
      <vt:lpstr>微軟正黑體</vt:lpstr>
      <vt:lpstr>Arial</vt:lpstr>
      <vt:lpstr>Calibri</vt:lpstr>
      <vt:lpstr>Cambria Math</vt:lpstr>
      <vt:lpstr>Segoe UI</vt:lpstr>
      <vt:lpstr>Times New Roman</vt:lpstr>
      <vt:lpstr>Office 佈景主題</vt:lpstr>
      <vt:lpstr>Ensemble Learning of Convolutional Neural Network, Support Vector Machine, and Best Linear Unbiased Predictor for Brain Age Prediction: ARAMIS Contribution to the Predictive Analytics Competition 2019 Challenge</vt:lpstr>
      <vt:lpstr>Outline</vt:lpstr>
      <vt:lpstr>Background &amp; Motivation</vt:lpstr>
      <vt:lpstr>Background &amp; Motivation</vt:lpstr>
      <vt:lpstr>Problem Statement</vt:lpstr>
      <vt:lpstr>Hypothesis</vt:lpstr>
      <vt:lpstr>Materials</vt:lpstr>
      <vt:lpstr>Materials – Image Features</vt:lpstr>
      <vt:lpstr>Materials – Image Features</vt:lpstr>
      <vt:lpstr>Proposed Methods – BLUP</vt:lpstr>
      <vt:lpstr>Proposed Methods – BLUP</vt:lpstr>
      <vt:lpstr>Proposed Methods – 6-Layer CNN</vt:lpstr>
      <vt:lpstr>Proposed Methods – Special 6-Layer CNN</vt:lpstr>
      <vt:lpstr>Proposed Methods – ResNet</vt:lpstr>
      <vt:lpstr>Proposed Methods – Inception V1</vt:lpstr>
      <vt:lpstr>Proposed Methods – Overall</vt:lpstr>
      <vt:lpstr>Designed Experiment – Additional</vt:lpstr>
      <vt:lpstr>Designed Experiment – Additional</vt:lpstr>
      <vt:lpstr>Results &amp; Comparisons – Validation Set</vt:lpstr>
      <vt:lpstr>Results &amp; Comparisons – Validation Set</vt:lpstr>
      <vt:lpstr>Results &amp; Comparisons – Additional Exp.</vt:lpstr>
      <vt:lpstr>Results &amp; Comparisons – Additional Exp.</vt:lpstr>
      <vt:lpstr>Results &amp; Comparisons – Additional Exp.</vt:lpstr>
      <vt:lpstr>Results &amp; Comparisons – Additional Exp.</vt:lpstr>
      <vt:lpstr>Analysis and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170</cp:revision>
  <dcterms:created xsi:type="dcterms:W3CDTF">2019-11-20T05:36:16Z</dcterms:created>
  <dcterms:modified xsi:type="dcterms:W3CDTF">2022-12-08T00:59:28Z</dcterms:modified>
</cp:coreProperties>
</file>