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97" r:id="rId3"/>
    <p:sldId id="316" r:id="rId4"/>
    <p:sldId id="320" r:id="rId5"/>
    <p:sldId id="317" r:id="rId6"/>
    <p:sldId id="318" r:id="rId7"/>
    <p:sldId id="292" r:id="rId8"/>
    <p:sldId id="319" r:id="rId9"/>
    <p:sldId id="290" r:id="rId10"/>
    <p:sldId id="291" r:id="rId11"/>
    <p:sldId id="310" r:id="rId12"/>
    <p:sldId id="314" r:id="rId13"/>
    <p:sldId id="295" r:id="rId14"/>
    <p:sldId id="296" r:id="rId15"/>
    <p:sldId id="288"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316"/>
            <p14:sldId id="320"/>
            <p14:sldId id="317"/>
            <p14:sldId id="318"/>
            <p14:sldId id="292"/>
            <p14:sldId id="319"/>
            <p14:sldId id="290"/>
            <p14:sldId id="291"/>
            <p14:sldId id="310"/>
            <p14:sldId id="314"/>
            <p14:sldId id="295"/>
            <p14:sldId id="296"/>
            <p14:sldId id="288"/>
          </p14:sldIdLst>
        </p14:section>
      </p14:sectionLst>
    </p:ex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9936" autoAdjust="0"/>
  </p:normalViewPr>
  <p:slideViewPr>
    <p:cSldViewPr snapToGrid="0">
      <p:cViewPr varScale="1">
        <p:scale>
          <a:sx n="63" d="100"/>
          <a:sy n="63" d="100"/>
        </p:scale>
        <p:origin x="78" y="582"/>
      </p:cViewPr>
      <p:guideLst>
        <p:guide orient="horz" pos="1056"/>
        <p:guide pos="3840"/>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12/14/2022</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2022/12/14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dirty="0">
                <a:solidFill>
                  <a:srgbClr val="000000"/>
                </a:solidFill>
                <a:latin typeface="Segoe UI" panose="020B0502040204020203" pitchFamily="34" charset="0"/>
              </a:rPr>
              <a:t>DNA </a:t>
            </a:r>
            <a:r>
              <a:rPr lang="zh-TW" altLang="en-US" sz="1200" dirty="0">
                <a:solidFill>
                  <a:srgbClr val="000000"/>
                </a:solidFill>
                <a:latin typeface="微軟正黑體" panose="020B0604030504040204" pitchFamily="34" charset="-120"/>
                <a:ea typeface="微軟正黑體" panose="020B0604030504040204" pitchFamily="34" charset="-120"/>
              </a:rPr>
              <a:t>甲基化數據的可用於精準癌症診斷 </a:t>
            </a:r>
            <a:r>
              <a:rPr lang="en-US" altLang="zh-TW" sz="12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800" dirty="0">
                <a:solidFill>
                  <a:srgbClr val="000000"/>
                </a:solidFill>
                <a:latin typeface="微軟正黑體" panose="020B0604030504040204" pitchFamily="34" charset="-120"/>
                <a:ea typeface="微軟正黑體" panose="020B0604030504040204" pitchFamily="34" charset="-120"/>
              </a:rPr>
              <a:t>由於癌症甲基化組是體細胞獲得的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甲基化變化和反映起源細胞的特徵的組合，因此它特別適用於腫瘤的分子分類，從而對癌症患者進行分層。 因此，</a:t>
            </a:r>
            <a:r>
              <a:rPr lang="en-US" altLang="zh-TW" sz="1800" dirty="0">
                <a:solidFill>
                  <a:srgbClr val="000000"/>
                </a:solidFill>
                <a:latin typeface="微軟正黑體" panose="020B0604030504040204" pitchFamily="34" charset="-120"/>
                <a:ea typeface="微軟正黑體" panose="020B0604030504040204" pitchFamily="34" charset="-120"/>
              </a:rPr>
              <a:t>DNA</a:t>
            </a:r>
            <a:r>
              <a:rPr lang="zh-TW" altLang="en-US" sz="1800" dirty="0">
                <a:solidFill>
                  <a:srgbClr val="000000"/>
                </a:solidFill>
                <a:latin typeface="微軟正黑體" panose="020B0604030504040204" pitchFamily="34" charset="-120"/>
                <a:ea typeface="微軟正黑體" panose="020B0604030504040204" pitchFamily="34" charset="-120"/>
              </a:rPr>
              <a:t>甲基化已被證明特別適用於個體化的癌症診斷、預後和治療預測</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對於分層醫學，最重要的是正確估計與特定診斷有關的感興趣病例的類別概率 </a:t>
            </a:r>
            <a:r>
              <a:rPr lang="en-US" altLang="zh-TW" sz="1800" dirty="0">
                <a:solidFill>
                  <a:srgbClr val="000000"/>
                </a:solidFill>
                <a:latin typeface="微軟正黑體" panose="020B0604030504040204" pitchFamily="34" charset="-120"/>
                <a:ea typeface="微軟正黑體" panose="020B0604030504040204" pitchFamily="34" charset="-120"/>
              </a:rPr>
              <a:t>(CP)</a:t>
            </a:r>
            <a:r>
              <a:rPr lang="zh-TW" altLang="en-US" sz="1800" dirty="0">
                <a:solidFill>
                  <a:srgbClr val="000000"/>
                </a:solidFill>
                <a:latin typeface="微軟正黑體" panose="020B0604030504040204" pitchFamily="34" charset="-120"/>
                <a:ea typeface="微軟正黑體" panose="020B0604030504040204" pitchFamily="34" charset="-120"/>
              </a:rPr>
              <a:t>。 由於 </a:t>
            </a:r>
            <a:r>
              <a:rPr lang="en-US" altLang="zh-TW" sz="1800" dirty="0">
                <a:solidFill>
                  <a:srgbClr val="000000"/>
                </a:solidFill>
                <a:latin typeface="微軟正黑體" panose="020B0604030504040204" pitchFamily="34" charset="-120"/>
                <a:ea typeface="微軟正黑體" panose="020B0604030504040204" pitchFamily="34" charset="-120"/>
              </a:rPr>
              <a:t>CP </a:t>
            </a:r>
            <a:r>
              <a:rPr lang="zh-TW" altLang="en-US" sz="1800" dirty="0">
                <a:solidFill>
                  <a:srgbClr val="000000"/>
                </a:solidFill>
                <a:latin typeface="微軟正黑體" panose="020B0604030504040204" pitchFamily="34" charset="-120"/>
                <a:ea typeface="微軟正黑體" panose="020B0604030504040204" pitchFamily="34" charset="-120"/>
              </a:rPr>
              <a:t>可作為預測疾病狀態的置信度度量，因此它支持主治醫師將分類器輸出轉化為穩健的診斷和最佳治療方式。 因此，與其僅僅給患者貼上某種診斷標籤，不如為該特定診斷提供數值測量（概率）更為合適。 因此，醫生和患者可以就治療選擇做出更明智的決定，包括其風險和益處</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a:solidFill>
                  <a:srgbClr val="000000"/>
                </a:solidFill>
                <a:latin typeface="微軟正黑體" panose="020B0604030504040204" pitchFamily="34" charset="-120"/>
                <a:ea typeface="微軟正黑體" panose="020B0604030504040204" pitchFamily="34" charset="-120"/>
              </a:rPr>
              <a:t>仍然缺乏針對這些典型的</a:t>
            </a:r>
            <a:r>
              <a:rPr lang="en-US" altLang="zh-TW" sz="1200" dirty="0">
                <a:solidFill>
                  <a:srgbClr val="000000"/>
                </a:solidFill>
                <a:latin typeface="微軟正黑體" panose="020B0604030504040204" pitchFamily="34" charset="-120"/>
                <a:ea typeface="微軟正黑體" panose="020B0604030504040204" pitchFamily="34" charset="-120"/>
              </a:rPr>
              <a:t>highly multiclass</a:t>
            </a:r>
            <a:r>
              <a:rPr lang="zh-TW" altLang="en-US" sz="1200" dirty="0">
                <a:solidFill>
                  <a:srgbClr val="000000"/>
                </a:solidFill>
                <a:latin typeface="微軟正黑體" panose="020B0604030504040204" pitchFamily="34" charset="-120"/>
                <a:ea typeface="微軟正黑體" panose="020B0604030504040204" pitchFamily="34" charset="-120"/>
              </a:rPr>
              <a:t>任務和</a:t>
            </a:r>
            <a:r>
              <a:rPr lang="en-US" altLang="zh-TW" sz="1200" dirty="0">
                <a:solidFill>
                  <a:srgbClr val="000000"/>
                </a:solidFill>
                <a:latin typeface="微軟正黑體" panose="020B0604030504040204" pitchFamily="34" charset="-120"/>
                <a:ea typeface="微軟正黑體" panose="020B0604030504040204" pitchFamily="34" charset="-120"/>
              </a:rPr>
              <a:t>unbalanced classification problem</a:t>
            </a:r>
            <a:r>
              <a:rPr lang="zh-TW" altLang="en-US" sz="1200" dirty="0">
                <a:solidFill>
                  <a:srgbClr val="000000"/>
                </a:solidFill>
                <a:latin typeface="微軟正黑體" panose="020B0604030504040204" pitchFamily="34" charset="-120"/>
                <a:ea typeface="微軟正黑體" panose="020B0604030504040204" pitchFamily="34" charset="-120"/>
              </a:rPr>
              <a:t>選擇經過</a:t>
            </a:r>
            <a:r>
              <a:rPr lang="en-US" altLang="zh-TW" sz="1200" dirty="0">
                <a:solidFill>
                  <a:srgbClr val="000000"/>
                </a:solidFill>
                <a:latin typeface="微軟正黑體" panose="020B0604030504040204" pitchFamily="34" charset="-120"/>
                <a:ea typeface="微軟正黑體" panose="020B0604030504040204" pitchFamily="34" charset="-120"/>
              </a:rPr>
              <a:t>well-calibrated</a:t>
            </a:r>
            <a:r>
              <a:rPr lang="zh-TW" altLang="en-US" sz="1200" dirty="0">
                <a:solidFill>
                  <a:srgbClr val="000000"/>
                </a:solidFill>
                <a:latin typeface="微軟正黑體" panose="020B0604030504040204" pitchFamily="34" charset="-120"/>
                <a:ea typeface="微軟正黑體" panose="020B0604030504040204" pitchFamily="34" charset="-120"/>
              </a:rPr>
              <a:t>的</a:t>
            </a:r>
            <a:r>
              <a:rPr lang="en-US" altLang="zh-TW" sz="1200" dirty="0">
                <a:solidFill>
                  <a:srgbClr val="000000"/>
                </a:solidFill>
                <a:latin typeface="微軟正黑體" panose="020B0604030504040204" pitchFamily="34" charset="-120"/>
                <a:ea typeface="微軟正黑體" panose="020B0604030504040204" pitchFamily="34" charset="-120"/>
              </a:rPr>
              <a:t>probability estimate</a:t>
            </a:r>
            <a:r>
              <a:rPr lang="zh-TW" altLang="en-US" sz="1200" dirty="0">
                <a:solidFill>
                  <a:srgbClr val="000000"/>
                </a:solidFill>
                <a:latin typeface="微軟正黑體" panose="020B0604030504040204" pitchFamily="34" charset="-120"/>
                <a:ea typeface="微軟正黑體" panose="020B0604030504040204" pitchFamily="34" charset="-120"/>
              </a:rPr>
              <a:t>的統計方法的標準</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本篇論文的貢獻：我們使用 </a:t>
            </a:r>
            <a:r>
              <a:rPr lang="en-US" altLang="zh-TW" sz="1800" dirty="0">
                <a:solidFill>
                  <a:srgbClr val="000000"/>
                </a:solidFill>
                <a:latin typeface="微軟正黑體" panose="020B0604030504040204" pitchFamily="34" charset="-120"/>
                <a:ea typeface="微軟正黑體" panose="020B0604030504040204" pitchFamily="34" charset="-120"/>
              </a:rPr>
              <a:t>5 × 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倍嵌套交叉驗證方案在最近發表的具有 </a:t>
            </a:r>
            <a:r>
              <a:rPr lang="en-US" altLang="zh-TW" sz="1800" dirty="0">
                <a:solidFill>
                  <a:srgbClr val="000000"/>
                </a:solidFill>
                <a:latin typeface="微軟正黑體" panose="020B0604030504040204" pitchFamily="34" charset="-120"/>
                <a:ea typeface="微軟正黑體" panose="020B0604030504040204" pitchFamily="34" charset="-120"/>
              </a:rPr>
              <a:t>91 </a:t>
            </a:r>
            <a:r>
              <a:rPr lang="zh-TW" altLang="en-US" sz="1800" dirty="0">
                <a:solidFill>
                  <a:srgbClr val="000000"/>
                </a:solidFill>
                <a:latin typeface="微軟正黑體" panose="020B0604030504040204" pitchFamily="34" charset="-120"/>
                <a:ea typeface="微軟正黑體" panose="020B0604030504040204" pitchFamily="34" charset="-120"/>
              </a:rPr>
              <a:t>個診斷類別的腦腫瘤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甲基化隊列 </a:t>
            </a:r>
            <a:r>
              <a:rPr lang="en-US" altLang="zh-TW" sz="1800" dirty="0">
                <a:solidFill>
                  <a:srgbClr val="000000"/>
                </a:solidFill>
                <a:latin typeface="微軟正黑體" panose="020B0604030504040204" pitchFamily="34" charset="-120"/>
                <a:ea typeface="微軟正黑體" panose="020B0604030504040204" pitchFamily="34" charset="-120"/>
              </a:rPr>
              <a:t>2801 </a:t>
            </a:r>
            <a:r>
              <a:rPr lang="zh-TW" altLang="en-US" sz="1800" dirty="0">
                <a:solidFill>
                  <a:srgbClr val="000000"/>
                </a:solidFill>
                <a:latin typeface="微軟正黑體" panose="020B0604030504040204" pitchFamily="34" charset="-120"/>
                <a:ea typeface="微軟正黑體" panose="020B0604030504040204" pitchFamily="34" charset="-120"/>
              </a:rPr>
              <a:t>個樣本上比較了這些工作流程，並證明了它們對來自癌症基因組圖譜的外部數據的普遍性</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314112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我們研究的目的是執行基準分析，通過廣泛比較成熟的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分類器（例如 </a:t>
            </a:r>
            <a:r>
              <a:rPr lang="en-US" altLang="zh-TW" sz="1800" dirty="0">
                <a:solidFill>
                  <a:srgbClr val="000000"/>
                </a:solidFill>
                <a:latin typeface="微軟正黑體" panose="020B0604030504040204" pitchFamily="34" charset="-120"/>
                <a:ea typeface="微軟正黑體" panose="020B0604030504040204" pitchFamily="34" charset="-120"/>
              </a:rPr>
              <a:t>RF</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ELNET</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和增強集成樹）來支持最佳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甲基化微陣列數據分析的選擇（參見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算法（分類器）） 以及它們與後處理算法的結合。 研究的後處理算法（參見校準方法）是 </a:t>
            </a:r>
            <a:r>
              <a:rPr lang="en-US" altLang="zh-TW" sz="1800" dirty="0">
                <a:solidFill>
                  <a:srgbClr val="000000"/>
                </a:solidFill>
                <a:latin typeface="微軟正黑體" panose="020B0604030504040204" pitchFamily="34" charset="-120"/>
                <a:ea typeface="微軟正黑體" panose="020B0604030504040204" pitchFamily="34" charset="-120"/>
              </a:rPr>
              <a:t>(</a:t>
            </a:r>
            <a:r>
              <a:rPr lang="en-US" altLang="zh-TW" sz="1800" dirty="0" err="1">
                <a:solidFill>
                  <a:srgbClr val="000000"/>
                </a:solidFill>
                <a:latin typeface="微軟正黑體" panose="020B0604030504040204" pitchFamily="34" charset="-120"/>
                <a:ea typeface="微軟正黑體" panose="020B0604030504040204" pitchFamily="34" charset="-120"/>
              </a:rPr>
              <a:t>i</a:t>
            </a:r>
            <a:r>
              <a:rPr lang="en-US" altLang="zh-TW" sz="1800" dirty="0">
                <a:solidFill>
                  <a:srgbClr val="000000"/>
                </a:solidFill>
                <a:latin typeface="微軟正黑體" panose="020B0604030504040204" pitchFamily="34" charset="-120"/>
                <a:ea typeface="微軟正黑體" panose="020B0604030504040204" pitchFamily="34" charset="-120"/>
              </a:rPr>
              <a:t>) Platt </a:t>
            </a:r>
            <a:r>
              <a:rPr lang="zh-TW" altLang="en-US" sz="1800" dirty="0">
                <a:solidFill>
                  <a:srgbClr val="000000"/>
                </a:solidFill>
                <a:latin typeface="微軟正黑體" panose="020B0604030504040204" pitchFamily="34" charset="-120"/>
                <a:ea typeface="微軟正黑體" panose="020B0604030504040204" pitchFamily="34" charset="-120"/>
              </a:rPr>
              <a:t>縮放，通過擬合 </a:t>
            </a:r>
            <a:r>
              <a:rPr lang="en-US" altLang="zh-TW" sz="1800" dirty="0">
                <a:solidFill>
                  <a:srgbClr val="000000"/>
                </a:solidFill>
                <a:latin typeface="微軟正黑體" panose="020B0604030504040204" pitchFamily="34" charset="-12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或 </a:t>
            </a:r>
            <a:r>
              <a:rPr lang="en-US" altLang="zh-TW" sz="1800" dirty="0">
                <a:solidFill>
                  <a:srgbClr val="000000"/>
                </a:solidFill>
                <a:latin typeface="微軟正黑體" panose="020B0604030504040204" pitchFamily="34" charset="-120"/>
                <a:ea typeface="微軟正黑體" panose="020B0604030504040204" pitchFamily="34" charset="-120"/>
              </a:rPr>
              <a:t>Firth </a:t>
            </a:r>
            <a:r>
              <a:rPr lang="zh-TW" altLang="en-US" sz="1800" dirty="0">
                <a:solidFill>
                  <a:srgbClr val="000000"/>
                </a:solidFill>
                <a:latin typeface="微軟正黑體" panose="020B0604030504040204" pitchFamily="34" charset="-120"/>
                <a:ea typeface="微軟正黑體" panose="020B0604030504040204" pitchFamily="34" charset="-120"/>
              </a:rPr>
              <a:t>的懲罰似然 </a:t>
            </a:r>
            <a:r>
              <a:rPr lang="en-US" altLang="zh-TW" sz="1800" dirty="0">
                <a:solidFill>
                  <a:srgbClr val="000000"/>
                </a:solidFill>
                <a:latin typeface="微軟正黑體" panose="020B0604030504040204" pitchFamily="34" charset="-120"/>
                <a:ea typeface="微軟正黑體" panose="020B0604030504040204" pitchFamily="34" charset="-120"/>
              </a:rPr>
              <a:t>LR (FLR)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(ii) </a:t>
            </a:r>
            <a:r>
              <a:rPr lang="zh-TW" altLang="en-US" sz="1800" dirty="0">
                <a:solidFill>
                  <a:srgbClr val="000000"/>
                </a:solidFill>
                <a:latin typeface="微軟正黑體" panose="020B0604030504040204" pitchFamily="34" charset="-120"/>
                <a:ea typeface="微軟正黑體" panose="020B0604030504040204" pitchFamily="34" charset="-120"/>
              </a:rPr>
              <a:t>嶺懲罰多項式 </a:t>
            </a:r>
            <a:r>
              <a:rPr lang="en-US" altLang="zh-TW" sz="1800" dirty="0">
                <a:solidFill>
                  <a:srgbClr val="000000"/>
                </a:solidFill>
                <a:latin typeface="微軟正黑體" panose="020B0604030504040204" pitchFamily="34" charset="-120"/>
                <a:ea typeface="微軟正黑體" panose="020B0604030504040204" pitchFamily="34" charset="-120"/>
              </a:rPr>
              <a:t>LR (MR)9,24,45 </a:t>
            </a:r>
            <a:r>
              <a:rPr lang="zh-TW" altLang="en-US" sz="1800" dirty="0">
                <a:solidFill>
                  <a:srgbClr val="000000"/>
                </a:solidFill>
                <a:latin typeface="微軟正黑體" panose="020B0604030504040204" pitchFamily="34" charset="-120"/>
                <a:ea typeface="微軟正黑體" panose="020B0604030504040204" pitchFamily="34" charset="-120"/>
              </a:rPr>
              <a:t>來實現。 為了為超參數設置提供有效的性能估計和實用指導，所有方法均在 </a:t>
            </a:r>
            <a:r>
              <a:rPr lang="en-US" altLang="zh-TW" sz="1800" dirty="0">
                <a:solidFill>
                  <a:srgbClr val="000000"/>
                </a:solidFill>
                <a:latin typeface="微軟正黑體" panose="020B0604030504040204" pitchFamily="34" charset="-120"/>
                <a:ea typeface="微軟正黑體" panose="020B0604030504040204" pitchFamily="34" charset="-120"/>
              </a:rPr>
              <a:t>5×5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 </a:t>
            </a:r>
            <a:r>
              <a:rPr lang="en-US" altLang="zh-TW" sz="1800" dirty="0">
                <a:solidFill>
                  <a:srgbClr val="000000"/>
                </a:solidFill>
                <a:latin typeface="微軟正黑體" panose="020B0604030504040204" pitchFamily="34" charset="-120"/>
                <a:ea typeface="微軟正黑體" panose="020B0604030504040204" pitchFamily="34" charset="-120"/>
              </a:rPr>
              <a:t>(CV) </a:t>
            </a:r>
            <a:r>
              <a:rPr lang="zh-TW" altLang="en-US" sz="1800" dirty="0">
                <a:solidFill>
                  <a:srgbClr val="000000"/>
                </a:solidFill>
                <a:latin typeface="微軟正黑體" panose="020B0604030504040204" pitchFamily="34" charset="-120"/>
                <a:ea typeface="微軟正黑體" panose="020B0604030504040204" pitchFamily="34" charset="-120"/>
              </a:rPr>
              <a:t>方案中實施，使用 </a:t>
            </a:r>
            <a:r>
              <a:rPr lang="en-US" altLang="zh-TW" sz="1800" dirty="0">
                <a:solidFill>
                  <a:srgbClr val="000000"/>
                </a:solidFill>
                <a:latin typeface="微軟正黑體" panose="020B0604030504040204" pitchFamily="34" charset="-120"/>
                <a:ea typeface="微軟正黑體" panose="020B0604030504040204" pitchFamily="34" charset="-120"/>
              </a:rPr>
              <a:t>Capper </a:t>
            </a:r>
            <a:r>
              <a:rPr lang="zh-TW" altLang="en-US" sz="1800" dirty="0">
                <a:solidFill>
                  <a:srgbClr val="000000"/>
                </a:solidFill>
                <a:latin typeface="微軟正黑體" panose="020B0604030504040204" pitchFamily="34" charset="-120"/>
                <a:ea typeface="微軟正黑體" panose="020B0604030504040204" pitchFamily="34" charset="-120"/>
              </a:rPr>
              <a:t>等人發表的原發性腦腫瘤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甲基化數據集。 </a:t>
            </a:r>
            <a:r>
              <a:rPr lang="en-US" altLang="zh-TW" sz="1800" dirty="0">
                <a:solidFill>
                  <a:srgbClr val="000000"/>
                </a:solidFill>
                <a:latin typeface="微軟正黑體" panose="020B0604030504040204" pitchFamily="34" charset="-120"/>
                <a:ea typeface="微軟正黑體" panose="020B0604030504040204" pitchFamily="34" charset="-120"/>
              </a:rPr>
              <a:t>20181</a:t>
            </a:r>
            <a:r>
              <a:rPr lang="zh-TW" altLang="en-US" sz="1800" dirty="0">
                <a:solidFill>
                  <a:srgbClr val="000000"/>
                </a:solidFill>
                <a:latin typeface="微軟正黑體" panose="020B0604030504040204" pitchFamily="34" charset="-120"/>
                <a:ea typeface="微軟正黑體" panose="020B0604030504040204" pitchFamily="34" charset="-120"/>
              </a:rPr>
              <a:t>。這個數據集非常大，總樣本量為 </a:t>
            </a:r>
            <a:r>
              <a:rPr lang="en-US" altLang="zh-TW" sz="1800" dirty="0">
                <a:solidFill>
                  <a:srgbClr val="000000"/>
                </a:solidFill>
                <a:latin typeface="微軟正黑體" panose="020B0604030504040204" pitchFamily="34" charset="-120"/>
                <a:ea typeface="微軟正黑體" panose="020B0604030504040204" pitchFamily="34" charset="-120"/>
              </a:rPr>
              <a:t>n = 2,801</a:t>
            </a:r>
            <a:r>
              <a:rPr lang="zh-TW" altLang="en-US" sz="1800" dirty="0">
                <a:solidFill>
                  <a:srgbClr val="000000"/>
                </a:solidFill>
                <a:latin typeface="微軟正黑體" panose="020B0604030504040204" pitchFamily="34" charset="-120"/>
                <a:ea typeface="微軟正黑體" panose="020B0604030504040204" pitchFamily="34" charset="-120"/>
              </a:rPr>
              <a:t>，包括 </a:t>
            </a:r>
            <a:r>
              <a:rPr lang="en-US" altLang="zh-TW" sz="1800" dirty="0">
                <a:solidFill>
                  <a:srgbClr val="000000"/>
                </a:solidFill>
                <a:latin typeface="微軟正黑體" panose="020B0604030504040204" pitchFamily="34" charset="-120"/>
                <a:ea typeface="微軟正黑體" panose="020B0604030504040204" pitchFamily="34" charset="-120"/>
              </a:rPr>
              <a:t>k = 91 </a:t>
            </a:r>
            <a:r>
              <a:rPr lang="zh-TW" altLang="en-US" sz="1800" dirty="0">
                <a:solidFill>
                  <a:srgbClr val="000000"/>
                </a:solidFill>
                <a:latin typeface="微軟正黑體" panose="020B0604030504040204" pitchFamily="34" charset="-120"/>
                <a:ea typeface="微軟正黑體" panose="020B0604030504040204" pitchFamily="34" charset="-120"/>
              </a:rPr>
              <a:t>個診斷類別。</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345710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a:solidFill>
                  <a:srgbClr val="000000"/>
                </a:solidFill>
                <a:latin typeface="微軟正黑體" panose="020B0604030504040204" pitchFamily="34" charset="-120"/>
                <a:ea typeface="微軟正黑體" panose="020B0604030504040204" pitchFamily="34" charset="-120"/>
              </a:rPr>
              <a:t>ELNET </a:t>
            </a:r>
            <a:r>
              <a:rPr lang="zh-TW" altLang="en-US" sz="1800" dirty="0">
                <a:solidFill>
                  <a:srgbClr val="000000"/>
                </a:solidFill>
                <a:latin typeface="微軟正黑體" panose="020B0604030504040204" pitchFamily="34" charset="-120"/>
                <a:ea typeface="微軟正黑體" panose="020B0604030504040204" pitchFamily="34" charset="-120"/>
              </a:rPr>
              <a:t>是具有最佳校準配置文件的頂級獨立分類器</a:t>
            </a:r>
            <a:endParaRPr lang="en-US" altLang="zh-TW" sz="1800" dirty="0">
              <a:solidFill>
                <a:prstClr val="black"/>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137247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在</a:t>
            </a:r>
            <a:r>
              <a:rPr lang="zh-TW" altLang="en-US" sz="1800" dirty="0">
                <a:solidFill>
                  <a:srgbClr val="000000"/>
                </a:solidFill>
                <a:latin typeface="Segoe UI" panose="020B0502040204020203" pitchFamily="34" charset="0"/>
                <a:ea typeface="微軟正黑體" panose="020B0604030504040204" pitchFamily="34" charset="-120"/>
              </a:rPr>
              <a:t>高維度遇到的問題：特徵數 </a:t>
            </a:r>
            <a:r>
              <a:rPr lang="en-US" altLang="zh-TW" sz="1800" dirty="0">
                <a:solidFill>
                  <a:srgbClr val="000000"/>
                </a:solidFill>
                <a:latin typeface="Segoe UI" panose="020B0502040204020203" pitchFamily="34" charset="0"/>
                <a:ea typeface="微軟正黑體" panose="020B0604030504040204" pitchFamily="34" charset="-120"/>
              </a:rPr>
              <a:t>(p) </a:t>
            </a:r>
            <a:r>
              <a:rPr lang="zh-TW" altLang="en-US" sz="1800" dirty="0">
                <a:solidFill>
                  <a:srgbClr val="000000"/>
                </a:solidFill>
                <a:latin typeface="Segoe UI" panose="020B0502040204020203" pitchFamily="34" charset="0"/>
                <a:ea typeface="微軟正黑體" panose="020B0604030504040204" pitchFamily="34" charset="-120"/>
              </a:rPr>
              <a:t>遠遠超過樣本量 </a:t>
            </a:r>
            <a:r>
              <a:rPr lang="en-US" altLang="zh-TW" sz="1800" dirty="0">
                <a:solidFill>
                  <a:srgbClr val="000000"/>
                </a:solidFill>
                <a:latin typeface="Segoe UI" panose="020B0502040204020203" pitchFamily="34" charset="0"/>
                <a:ea typeface="微軟正黑體" panose="020B0604030504040204" pitchFamily="34" charset="-120"/>
              </a:rPr>
              <a:t>(n)</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說明現在遇到的問題是特徵數量極</a:t>
            </a:r>
            <a:r>
              <a:rPr lang="zh-TW" altLang="en-US" sz="1800" dirty="0">
                <a:solidFill>
                  <a:srgbClr val="000000"/>
                </a:solidFill>
                <a:latin typeface="Segoe UI" panose="020B0502040204020203" pitchFamily="34" charset="0"/>
                <a:ea typeface="微軟正黑體" panose="020B0604030504040204" pitchFamily="34" charset="-120"/>
              </a:rPr>
              <a:t>大於資料本身的數量</a:t>
            </a:r>
            <a:r>
              <a:rPr lang="en-US" altLang="zh-TW" sz="1800" dirty="0">
                <a:solidFill>
                  <a:srgbClr val="000000"/>
                </a:solidFill>
                <a:latin typeface="Segoe UI" panose="020B0502040204020203" pitchFamily="34" charset="0"/>
                <a:ea typeface="微軟正黑體" panose="020B0604030504040204" pitchFamily="34" charset="-120"/>
                <a:sym typeface="Wingdings" panose="05000000000000000000" pitchFamily="2" charset="2"/>
              </a:rPr>
              <a:t></a:t>
            </a:r>
            <a:r>
              <a:rPr lang="zh-TW" altLang="en-US" sz="1800" dirty="0">
                <a:solidFill>
                  <a:srgbClr val="000000"/>
                </a:solidFill>
                <a:latin typeface="Segoe UI" panose="020B0502040204020203" pitchFamily="34" charset="0"/>
                <a:ea typeface="微軟正黑體" panose="020B0604030504040204" pitchFamily="34" charset="-120"/>
              </a:rPr>
              <a:t>用模型校準</a:t>
            </a:r>
            <a:r>
              <a:rPr lang="en-US" altLang="zh-TW" sz="1800" dirty="0">
                <a:solidFill>
                  <a:srgbClr val="000000"/>
                </a:solidFill>
                <a:latin typeface="Segoe UI" panose="020B0502040204020203" pitchFamily="34" charset="0"/>
                <a:ea typeface="微軟正黑體" panose="020B0604030504040204" pitchFamily="34" charset="-120"/>
              </a:rPr>
              <a:t>(calibration)</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說明在醫學上的分類困</a:t>
            </a:r>
            <a:r>
              <a:rPr lang="zh-TW" altLang="en-US" sz="1800" dirty="0">
                <a:solidFill>
                  <a:srgbClr val="000000"/>
                </a:solidFill>
                <a:latin typeface="Segoe UI" panose="020B0502040204020203" pitchFamily="34" charset="0"/>
                <a:ea typeface="微軟正黑體" panose="020B0604030504040204" pitchFamily="34" charset="-120"/>
              </a:rPr>
              <a:t>難：</a:t>
            </a:r>
            <a:endParaRPr lang="en-US" altLang="zh-TW" sz="1800" dirty="0">
              <a:solidFill>
                <a:srgbClr val="000000"/>
              </a:solidFill>
              <a:latin typeface="Segoe UI" panose="020B0502040204020203" pitchFamily="34" charset="0"/>
              <a:ea typeface="微軟正黑體" panose="020B0604030504040204" pitchFamily="34" charset="-120"/>
            </a:endParaRPr>
          </a:p>
          <a:p>
            <a:pPr marL="0" indent="0">
              <a:buFont typeface="Arial" panose="020B0604020202020204" pitchFamily="34" charset="0"/>
              <a:buNone/>
            </a:pPr>
            <a:r>
              <a:rPr lang="en-US" altLang="zh-TW" sz="1800" dirty="0">
                <a:solidFill>
                  <a:srgbClr val="000000"/>
                </a:solidFill>
                <a:latin typeface="Segoe UI" panose="020B0502040204020203" pitchFamily="34" charset="0"/>
                <a:ea typeface="微軟正黑體" panose="020B0604030504040204" pitchFamily="34" charset="-120"/>
              </a:rPr>
              <a:t>1.unbiased</a:t>
            </a:r>
            <a:r>
              <a:rPr lang="zh-TW" altLang="en-US" sz="1800" dirty="0">
                <a:solidFill>
                  <a:srgbClr val="000000"/>
                </a:solidFill>
                <a:latin typeface="Segoe UI" panose="020B0502040204020203" pitchFamily="34" charset="0"/>
                <a:ea typeface="微軟正黑體" panose="020B0604030504040204" pitchFamily="34" charset="-120"/>
              </a:rPr>
              <a:t>分類問題</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Segoe UI" panose="020B0502040204020203" pitchFamily="34" charset="0"/>
                <a:ea typeface="微軟正黑體" panose="020B0604030504040204" pitchFamily="34" charset="-120"/>
              </a:rPr>
              <a:t>有些類別的患者本來就比較少，當然會有不平等的問題</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srgbClr val="000000"/>
              </a:solidFill>
              <a:latin typeface="Segoe UI" panose="020B0502040204020203" pitchFamily="34" charset="0"/>
              <a:ea typeface="微軟正黑體" panose="020B0604030504040204" pitchFamily="34" charset="-120"/>
            </a:endParaRPr>
          </a:p>
          <a:p>
            <a:r>
              <a:rPr lang="en-US" altLang="zh-TW" sz="1800" dirty="0">
                <a:solidFill>
                  <a:srgbClr val="000000"/>
                </a:solidFill>
                <a:latin typeface="Segoe UI" panose="020B0502040204020203" pitchFamily="34" charset="0"/>
                <a:ea typeface="微軟正黑體" panose="020B0604030504040204" pitchFamily="34" charset="-120"/>
              </a:rPr>
              <a:t>2.</a:t>
            </a:r>
            <a:r>
              <a:rPr lang="zh-TW" altLang="en-US" sz="1800" dirty="0">
                <a:solidFill>
                  <a:srgbClr val="000000"/>
                </a:solidFill>
                <a:latin typeface="Segoe UI" panose="020B0502040204020203" pitchFamily="34" charset="0"/>
                <a:ea typeface="微軟正黑體" panose="020B0604030504040204" pitchFamily="34" charset="-120"/>
              </a:rPr>
              <a:t>通常醫療診斷是對幾個感興趣的類別位患者做分類，但真實的醫療行為應該是要能夠實現多分類的診斷才對</a:t>
            </a:r>
            <a:r>
              <a:rPr lang="en-US" altLang="zh-TW" sz="1800" dirty="0">
                <a:solidFill>
                  <a:srgbClr val="000000"/>
                </a:solidFill>
                <a:latin typeface="Segoe UI" panose="020B0502040204020203" pitchFamily="34" charset="0"/>
                <a:ea typeface="微軟正黑體" panose="020B0604030504040204" pitchFamily="34" charset="-120"/>
              </a:rPr>
              <a:t>(50</a:t>
            </a:r>
            <a:r>
              <a:rPr lang="zh-TW" altLang="en-US" sz="1800" dirty="0">
                <a:solidFill>
                  <a:srgbClr val="000000"/>
                </a:solidFill>
                <a:latin typeface="Segoe UI" panose="020B0502040204020203" pitchFamily="34" charset="0"/>
                <a:ea typeface="微軟正黑體" panose="020B0604030504040204" pitchFamily="34" charset="-120"/>
              </a:rPr>
              <a:t>或超過</a:t>
            </a:r>
            <a:r>
              <a:rPr lang="en-US" altLang="zh-TW" sz="1800" dirty="0">
                <a:solidFill>
                  <a:srgbClr val="000000"/>
                </a:solidFill>
                <a:latin typeface="Segoe UI" panose="020B0502040204020203" pitchFamily="34" charset="0"/>
                <a:ea typeface="微軟正黑體" panose="020B0604030504040204" pitchFamily="34" charset="-120"/>
              </a:rPr>
              <a:t>100</a:t>
            </a:r>
            <a:r>
              <a:rPr lang="zh-TW" altLang="en-US" sz="1800" dirty="0">
                <a:solidFill>
                  <a:srgbClr val="000000"/>
                </a:solidFill>
                <a:latin typeface="Segoe UI" panose="020B0502040204020203" pitchFamily="34" charset="0"/>
                <a:ea typeface="微軟正黑體" panose="020B0604030504040204" pitchFamily="34" charset="-120"/>
              </a:rPr>
              <a:t>個類別</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20127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181679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2875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6619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264075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4093892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2022/12/14</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2022/12/14</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2022/12/14</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4180781" y="4930077"/>
            <a:ext cx="3830438" cy="703079"/>
          </a:xfrm>
        </p:spPr>
        <p:txBody>
          <a:bodyPr>
            <a:noAutofit/>
          </a:bodyPr>
          <a:lstStyle/>
          <a:p>
            <a:r>
              <a:rPr lang="en-US" altLang="zh-TW" sz="2000" dirty="0">
                <a:latin typeface="Times New Roman" panose="02020603050405020304" pitchFamily="18" charset="0"/>
                <a:cs typeface="Times New Roman" panose="02020603050405020304" pitchFamily="18" charset="0"/>
              </a:rPr>
              <a:t>Reporter: Ping-Hsueh Ho</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2098309"/>
          </a:xfrm>
        </p:spPr>
        <p:txBody>
          <a:bodyPr>
            <a:noAutofit/>
          </a:bodyPr>
          <a:lstStyle/>
          <a:p>
            <a:r>
              <a:rPr lang="en-US" altLang="zh-TW" sz="4000" dirty="0">
                <a:latin typeface="Times New Roman" panose="02020603050405020304" pitchFamily="18" charset="0"/>
                <a:cs typeface="Times New Roman" panose="02020603050405020304" pitchFamily="18" charset="0"/>
              </a:rPr>
              <a:t>Machine learning workflows to estimate class probabilities for precision cancer diagnostics on DNA methylation microarray data</a:t>
            </a:r>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91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Experiment</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10302240" cy="4557712"/>
          </a:xfrm>
        </p:spPr>
        <p:txBody>
          <a:bodyPr>
            <a:normAutofit/>
          </a:bodyPr>
          <a:lstStyle/>
          <a:p>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11</a:t>
            </a:fld>
            <a:endParaRPr lang="zh-TW" altLang="en-US"/>
          </a:p>
        </p:txBody>
      </p:sp>
    </p:spTree>
    <p:extLst>
      <p:ext uri="{BB962C8B-B14F-4D97-AF65-F5344CB8AC3E}">
        <p14:creationId xmlns:p14="http://schemas.microsoft.com/office/powerpoint/2010/main" val="86079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2638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Analysis and Discussion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135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Significance of the study</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879412"/>
            <a:ext cx="10515600" cy="4978587"/>
          </a:xfrm>
        </p:spPr>
        <p:txBody>
          <a:bodyPr>
            <a:normAutofit fontScale="85000" lnSpcReduction="20000"/>
          </a:bodyPr>
          <a:lstStyle/>
          <a:p>
            <a:r>
              <a:rPr lang="en-US" altLang="zh-TW" dirty="0"/>
              <a:t>Introduction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Problem Statement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p>
          <a:p>
            <a:r>
              <a:rPr lang="en-US" altLang="zh-TW" dirty="0">
                <a:cs typeface="Times New Roman" panose="02020603050405020304" pitchFamily="18" charset="0"/>
              </a:rPr>
              <a:t>Designed Experiment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fontScale="77500" lnSpcReduction="20000"/>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DNA methylation data-based precision cancer diagnostics</a:t>
            </a:r>
          </a:p>
          <a:p>
            <a:r>
              <a:rPr lang="en-US" dirty="0"/>
              <a:t>Application for class probability (CP): S</a:t>
            </a:r>
            <a:r>
              <a:rPr lang="en-US" sz="2800" dirty="0"/>
              <a:t>tratified </a:t>
            </a:r>
            <a:r>
              <a:rPr lang="en-US" dirty="0"/>
              <a:t>M</a:t>
            </a:r>
            <a:r>
              <a:rPr lang="en-US" sz="2800" dirty="0"/>
              <a:t>edicine</a:t>
            </a:r>
          </a:p>
          <a:p>
            <a:r>
              <a:rPr lang="en-US" sz="2800" dirty="0"/>
              <a:t>Standards for choosing statistical methods with regard to well-calibrated probability estimates for these typically highly multiclass classification tasks are still lacking</a:t>
            </a:r>
          </a:p>
          <a:p>
            <a:r>
              <a:rPr lang="en-US" dirty="0"/>
              <a:t>We compared these workflows on a recently published brain tumor 450k DNA methylation cohort of 2,801 samples with 91 diagnostic categories using a 5 5-fold nested cross validation scheme and demonstrated their generalizability on external data from The Cancer Genome Atlas</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3</a:t>
            </a:fld>
            <a:endParaRPr lang="zh-TW" altLang="en-US"/>
          </a:p>
        </p:txBody>
      </p:sp>
    </p:spTree>
    <p:extLst>
      <p:ext uri="{BB962C8B-B14F-4D97-AF65-F5344CB8AC3E}">
        <p14:creationId xmlns:p14="http://schemas.microsoft.com/office/powerpoint/2010/main" val="27901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1947D-181A-43B0-A633-F1EEE0FAF9B2}"/>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B8C7B0D-214F-4A1C-BFB3-7243B4361CFD}"/>
              </a:ext>
            </a:extLst>
          </p:cNvPr>
          <p:cNvSpPr>
            <a:spLocks noGrp="1"/>
          </p:cNvSpPr>
          <p:nvPr>
            <p:ph idx="1"/>
          </p:nvPr>
        </p:nvSpPr>
        <p:spPr/>
        <p:txBody>
          <a:bodyPr/>
          <a:lstStyle/>
          <a:p>
            <a:r>
              <a:rPr lang="en-US" altLang="zh-TW" sz="2800" dirty="0">
                <a:cs typeface="Times New Roman" panose="02020603050405020304" pitchFamily="18" charset="0"/>
              </a:rPr>
              <a:t>Purpose of this study: </a:t>
            </a:r>
          </a:p>
          <a:p>
            <a:pPr lvl="1"/>
            <a:r>
              <a:rPr lang="en-US" altLang="zh-TW" dirty="0">
                <a:cs typeface="Times New Roman" panose="02020603050405020304" pitchFamily="18" charset="0"/>
              </a:rPr>
              <a:t>to perform a benchmark analysis to support the choice for optimal DNA methylation microarray data analysis through extensive comparisons of well-established ML classifiers and their combination with post-processing algorithms</a:t>
            </a:r>
          </a:p>
          <a:p>
            <a:pPr lvl="1"/>
            <a:r>
              <a:rPr lang="en-US" altLang="zh-TW" dirty="0">
                <a:cs typeface="Times New Roman" panose="02020603050405020304" pitchFamily="18" charset="0"/>
              </a:rPr>
              <a:t>such as </a:t>
            </a:r>
            <a:r>
              <a:rPr lang="en-US" altLang="zh-TW" dirty="0">
                <a:solidFill>
                  <a:srgbClr val="FF0000"/>
                </a:solidFill>
                <a:cs typeface="Times New Roman" panose="02020603050405020304" pitchFamily="18" charset="0"/>
              </a:rPr>
              <a:t>Platt Scaling</a:t>
            </a:r>
            <a:r>
              <a:rPr lang="en-US" altLang="zh-TW" dirty="0">
                <a:cs typeface="Times New Roman" panose="02020603050405020304" pitchFamily="18" charset="0"/>
              </a:rPr>
              <a:t> and ridge-penalized multinomial LR</a:t>
            </a:r>
            <a:r>
              <a:rPr lang="en-US" altLang="zh-TW" dirty="0">
                <a:solidFill>
                  <a:srgbClr val="FF0000"/>
                </a:solidFill>
                <a:cs typeface="Times New Roman" panose="02020603050405020304" pitchFamily="18" charset="0"/>
              </a:rPr>
              <a:t>(MR)</a:t>
            </a:r>
          </a:p>
        </p:txBody>
      </p:sp>
      <p:sp>
        <p:nvSpPr>
          <p:cNvPr id="4" name="投影片編號版面配置區 3">
            <a:extLst>
              <a:ext uri="{FF2B5EF4-FFF2-40B4-BE49-F238E27FC236}">
                <a16:creationId xmlns:a16="http://schemas.microsoft.com/office/drawing/2014/main" id="{A97A685A-4D39-4AF1-A41C-7F2A954411B0}"/>
              </a:ext>
            </a:extLst>
          </p:cNvPr>
          <p:cNvSpPr>
            <a:spLocks noGrp="1"/>
          </p:cNvSpPr>
          <p:nvPr>
            <p:ph type="sldNum" sz="quarter" idx="12"/>
          </p:nvPr>
        </p:nvSpPr>
        <p:spPr/>
        <p:txBody>
          <a:bodyPr/>
          <a:lstStyle/>
          <a:p>
            <a:fld id="{D2B5BE26-702C-4921-81E7-8AF275EDA2CC}" type="slidenum">
              <a:rPr lang="zh-TW" altLang="en-US" smtClean="0"/>
              <a:pPr/>
              <a:t>4</a:t>
            </a:fld>
            <a:endParaRPr lang="zh-TW" altLang="en-US"/>
          </a:p>
        </p:txBody>
      </p:sp>
    </p:spTree>
    <p:extLst>
      <p:ext uri="{BB962C8B-B14F-4D97-AF65-F5344CB8AC3E}">
        <p14:creationId xmlns:p14="http://schemas.microsoft.com/office/powerpoint/2010/main" val="20139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a:bodyPr>
          <a:lstStyle/>
          <a:p>
            <a:r>
              <a:rPr lang="en-US" dirty="0"/>
              <a:t>ELNET was the top stand-alone classifier</a:t>
            </a:r>
          </a:p>
          <a:p>
            <a:r>
              <a:rPr lang="en-US" dirty="0"/>
              <a:t>The best overall two-stage workflow was MR-calibrated SVM with linear kernels closely followed by ridge-calibrated tuned RF</a:t>
            </a:r>
          </a:p>
          <a:p>
            <a:r>
              <a:rPr lang="en-US" dirty="0"/>
              <a:t>MR was the most effective regardless of the primary classifier</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Tree>
    <p:extLst>
      <p:ext uri="{BB962C8B-B14F-4D97-AF65-F5344CB8AC3E}">
        <p14:creationId xmlns:p14="http://schemas.microsoft.com/office/powerpoint/2010/main" val="21963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6AC25-04E3-4FE8-9164-8613E8B0C919}"/>
              </a:ext>
            </a:extLst>
          </p:cNvPr>
          <p:cNvSpPr>
            <a:spLocks noGrp="1"/>
          </p:cNvSpPr>
          <p:nvPr>
            <p:ph type="title"/>
          </p:nvPr>
        </p:nvSpPr>
        <p:spPr/>
        <p:txBody>
          <a:bodyPr/>
          <a:lstStyle/>
          <a:p>
            <a:r>
              <a:rPr lang="en-US" dirty="0"/>
              <a:t>Problem Statements</a:t>
            </a:r>
          </a:p>
        </p:txBody>
      </p:sp>
      <p:sp>
        <p:nvSpPr>
          <p:cNvPr id="3" name="內容版面配置區 2">
            <a:extLst>
              <a:ext uri="{FF2B5EF4-FFF2-40B4-BE49-F238E27FC236}">
                <a16:creationId xmlns:a16="http://schemas.microsoft.com/office/drawing/2014/main" id="{4E3BD7A3-7508-4E5F-B41D-E56E2B35916A}"/>
              </a:ext>
            </a:extLst>
          </p:cNvPr>
          <p:cNvSpPr>
            <a:spLocks noGrp="1"/>
          </p:cNvSpPr>
          <p:nvPr>
            <p:ph idx="1"/>
          </p:nvPr>
        </p:nvSpPr>
        <p:spPr/>
        <p:txBody>
          <a:bodyPr/>
          <a:lstStyle/>
          <a:p>
            <a:r>
              <a:rPr lang="en-US" dirty="0"/>
              <a:t>The number of features (p) vastly outnumbers the sample size (n)</a:t>
            </a:r>
          </a:p>
          <a:p>
            <a:r>
              <a:rPr lang="en-US" dirty="0"/>
              <a:t>Therefore, a more reasonable require predictions </a:t>
            </a:r>
            <a:r>
              <a:rPr lang="en-US" dirty="0" err="1"/>
              <a:t>ment</a:t>
            </a:r>
            <a:r>
              <a:rPr lang="en-US" dirty="0"/>
              <a:t> is that the estimated CP function provides well-calibrated(e.g. Platt scaling)</a:t>
            </a:r>
          </a:p>
          <a:p>
            <a:r>
              <a:rPr lang="en-US" dirty="0"/>
              <a:t>Multiclass classification problems </a:t>
            </a:r>
            <a:r>
              <a:rPr lang="en-US" dirty="0">
                <a:sym typeface="Wingdings" panose="05000000000000000000" pitchFamily="2" charset="2"/>
              </a:rPr>
              <a:t> unbalanced classification problems</a:t>
            </a:r>
            <a:endParaRPr lang="en-US" dirty="0"/>
          </a:p>
        </p:txBody>
      </p:sp>
      <p:sp>
        <p:nvSpPr>
          <p:cNvPr id="4" name="投影片編號版面配置區 3">
            <a:extLst>
              <a:ext uri="{FF2B5EF4-FFF2-40B4-BE49-F238E27FC236}">
                <a16:creationId xmlns:a16="http://schemas.microsoft.com/office/drawing/2014/main" id="{20BBAB71-2916-49A2-B0DD-832E709DBCBF}"/>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Tree>
    <p:extLst>
      <p:ext uri="{BB962C8B-B14F-4D97-AF65-F5344CB8AC3E}">
        <p14:creationId xmlns:p14="http://schemas.microsoft.com/office/powerpoint/2010/main" val="17466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000" dirty="0">
                <a:cs typeface="Times New Roman" panose="02020603050405020304" pitchFamily="18" charset="0"/>
              </a:rPr>
              <a:t>Machine Learning Workflow: </a:t>
            </a:r>
          </a:p>
          <a:p>
            <a:pPr lvl="1"/>
            <a:r>
              <a:rPr lang="en-US" altLang="zh-TW" sz="2000" dirty="0">
                <a:cs typeface="Times New Roman" panose="02020603050405020304" pitchFamily="18" charset="0"/>
              </a:rPr>
              <a:t>Random Forest / </a:t>
            </a:r>
          </a:p>
          <a:p>
            <a:pPr lvl="1"/>
            <a:r>
              <a:rPr lang="en-US" altLang="zh-TW" sz="2000" dirty="0">
                <a:cs typeface="Times New Roman" panose="02020603050405020304" pitchFamily="18" charset="0"/>
              </a:rPr>
              <a:t>Elastic Net(ELNET) / </a:t>
            </a:r>
          </a:p>
          <a:p>
            <a:pPr lvl="1"/>
            <a:r>
              <a:rPr lang="en-US" altLang="zh-TW" sz="2000" dirty="0">
                <a:cs typeface="Times New Roman" panose="02020603050405020304" pitchFamily="18" charset="0"/>
              </a:rPr>
              <a:t>SVM /</a:t>
            </a:r>
            <a:r>
              <a:rPr lang="zh-TW" altLang="en-US" sz="2000" dirty="0">
                <a:cs typeface="Times New Roman" panose="02020603050405020304" pitchFamily="18" charset="0"/>
              </a:rPr>
              <a:t> </a:t>
            </a:r>
            <a:endParaRPr lang="en-US" altLang="zh-TW" sz="2000" dirty="0">
              <a:cs typeface="Times New Roman" panose="02020603050405020304" pitchFamily="18" charset="0"/>
            </a:endParaRPr>
          </a:p>
          <a:p>
            <a:pPr lvl="1"/>
            <a:r>
              <a:rPr lang="en-US" altLang="zh-TW" sz="2000" dirty="0">
                <a:cs typeface="Times New Roman" panose="02020603050405020304" pitchFamily="18" charset="0"/>
              </a:rPr>
              <a:t>Boosted Tree</a:t>
            </a:r>
          </a:p>
          <a:p>
            <a:r>
              <a:rPr lang="en-US" altLang="zh-TW" sz="2000" dirty="0">
                <a:cs typeface="Times New Roman" panose="02020603050405020304" pitchFamily="18" charset="0"/>
              </a:rPr>
              <a:t>Calibrators: </a:t>
            </a:r>
          </a:p>
          <a:p>
            <a:pPr lvl="1"/>
            <a:r>
              <a:rPr lang="en-US" altLang="zh-TW" sz="2000" dirty="0">
                <a:cs typeface="Times New Roman" panose="02020603050405020304" pitchFamily="18" charset="0"/>
              </a:rPr>
              <a:t>ridge-penalized multinomial logistic regression (MR) / </a:t>
            </a:r>
          </a:p>
          <a:p>
            <a:pPr lvl="1"/>
            <a:r>
              <a:rPr lang="en-US" altLang="zh-TW" sz="2000" dirty="0">
                <a:cs typeface="Times New Roman" panose="02020603050405020304" pitchFamily="18" charset="0"/>
              </a:rPr>
              <a:t>Platt scaling by fitting logistic regression (LR) / </a:t>
            </a:r>
          </a:p>
          <a:p>
            <a:pPr lvl="1"/>
            <a:r>
              <a:rPr lang="en-US" altLang="zh-TW" sz="2000" dirty="0">
                <a:cs typeface="Times New Roman" panose="02020603050405020304" pitchFamily="18" charset="0"/>
              </a:rPr>
              <a:t>Firths penalized LR.</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56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000" dirty="0">
                <a:cs typeface="Times New Roman" panose="02020603050405020304" pitchFamily="18" charset="0"/>
              </a:rPr>
              <a:t>All methods were implemented within a </a:t>
            </a:r>
            <a:r>
              <a:rPr lang="en-US" altLang="zh-TW" sz="2000" dirty="0">
                <a:solidFill>
                  <a:srgbClr val="FF0000"/>
                </a:solidFill>
                <a:cs typeface="Times New Roman" panose="02020603050405020304" pitchFamily="18" charset="0"/>
              </a:rPr>
              <a:t>5 × 5-fold nested cross-validation (CV)</a:t>
            </a:r>
            <a:r>
              <a:rPr lang="en-US" altLang="zh-TW" sz="2000" dirty="0">
                <a:cs typeface="Times New Roman" panose="02020603050405020304" pitchFamily="18" charset="0"/>
              </a:rPr>
              <a:t> scheme using a primary brain tumor 450k DNA methylation dataset</a:t>
            </a:r>
          </a:p>
          <a:p>
            <a:endParaRPr lang="en-US" altLang="zh-TW" sz="2000" dirty="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1219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brain tumor methylation data (BTMD)</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sample size of n = 2,801 comprising k = 91 diagnostic categories(82 tumor and 9 non-tumor methylation classes)</a:t>
                </a:r>
              </a:p>
              <a:p>
                <a:pPr lvl="1"/>
                <a:r>
                  <a:rPr lang="en-US" altLang="zh-TW" sz="2000" dirty="0">
                    <a:cs typeface="Times New Roman" panose="02020603050405020304" pitchFamily="18" charset="0"/>
                  </a:rPr>
                  <a:t>Class imbalanced: </a:t>
                </a:r>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en-US" altLang="zh-TW" sz="2000" b="0" i="1" smtClean="0">
                            <a:latin typeface="Cambria Math" panose="02040503050406030204" pitchFamily="18" charset="0"/>
                            <a:cs typeface="Times New Roman" panose="02020603050405020304" pitchFamily="18" charset="0"/>
                          </a:rPr>
                          <m:t>𝑛</m:t>
                        </m:r>
                      </m:e>
                      <m:sub>
                        <m:r>
                          <a:rPr lang="en-US" altLang="zh-TW" sz="2000" b="0" i="1" smtClean="0">
                            <a:latin typeface="Cambria Math" panose="02040503050406030204" pitchFamily="18" charset="0"/>
                            <a:cs typeface="Times New Roman" panose="02020603050405020304" pitchFamily="18" charset="0"/>
                          </a:rPr>
                          <m:t>𝑚𝑖𝑛</m:t>
                        </m:r>
                      </m:sub>
                    </m:sSub>
                  </m:oMath>
                </a14:m>
                <a:r>
                  <a:rPr lang="fi-FI" altLang="zh-TW" sz="2000" dirty="0">
                    <a:cs typeface="Times New Roman" panose="02020603050405020304" pitchFamily="18" charset="0"/>
                  </a:rPr>
                  <a:t>= 8 (0.3%), </a:t>
                </a:r>
                <a14:m>
                  <m:oMath xmlns:m="http://schemas.openxmlformats.org/officeDocument/2006/math">
                    <m:sSub>
                      <m:sSubPr>
                        <m:ctrlPr>
                          <a:rPr lang="en-US" altLang="zh-TW" sz="2000" i="1">
                            <a:latin typeface="Cambria Math" panose="02040503050406030204" pitchFamily="18" charset="0"/>
                            <a:cs typeface="Times New Roman" panose="02020603050405020304" pitchFamily="18" charset="0"/>
                          </a:rPr>
                        </m:ctrlPr>
                      </m:sSubPr>
                      <m:e>
                        <m:r>
                          <a:rPr lang="en-US" altLang="zh-TW" sz="2000" i="1">
                            <a:latin typeface="Cambria Math" panose="02040503050406030204" pitchFamily="18" charset="0"/>
                            <a:cs typeface="Times New Roman" panose="02020603050405020304" pitchFamily="18" charset="0"/>
                          </a:rPr>
                          <m:t>𝑛</m:t>
                        </m:r>
                      </m:e>
                      <m:sub>
                        <m:r>
                          <a:rPr lang="en-US" altLang="zh-TW" sz="2000" i="1">
                            <a:latin typeface="Cambria Math" panose="02040503050406030204" pitchFamily="18" charset="0"/>
                            <a:cs typeface="Times New Roman" panose="02020603050405020304" pitchFamily="18" charset="0"/>
                          </a:rPr>
                          <m:t>𝑚</m:t>
                        </m:r>
                        <m:r>
                          <a:rPr lang="en-US" altLang="zh-TW" sz="2000" b="0" i="1" smtClean="0">
                            <a:latin typeface="Cambria Math" panose="02040503050406030204" pitchFamily="18" charset="0"/>
                            <a:cs typeface="Times New Roman" panose="02020603050405020304" pitchFamily="18" charset="0"/>
                          </a:rPr>
                          <m:t>𝑎𝑥</m:t>
                        </m:r>
                      </m:sub>
                    </m:sSub>
                  </m:oMath>
                </a14:m>
                <a:r>
                  <a:rPr lang="fi-FI" altLang="zh-TW" sz="2000" dirty="0">
                    <a:cs typeface="Times New Roman" panose="02020603050405020304" pitchFamily="18" charset="0"/>
                  </a:rPr>
                  <a:t> = 143 (5.1%)</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812"/>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830513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960</Words>
  <Application>Microsoft Office PowerPoint</Application>
  <PresentationFormat>寬螢幕</PresentationFormat>
  <Paragraphs>90</Paragraphs>
  <Slides>15</Slides>
  <Notes>9</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微軟正黑體</vt:lpstr>
      <vt:lpstr>Arial</vt:lpstr>
      <vt:lpstr>Calibri</vt:lpstr>
      <vt:lpstr>Cambria Math</vt:lpstr>
      <vt:lpstr>Segoe UI</vt:lpstr>
      <vt:lpstr>Times New Roman</vt:lpstr>
      <vt:lpstr>Office 佈景主題</vt:lpstr>
      <vt:lpstr>Machine learning workflows to estimate class probabilities for precision cancer diagnostics on DNA methylation microarray data</vt:lpstr>
      <vt:lpstr>Outline</vt:lpstr>
      <vt:lpstr>Introduction</vt:lpstr>
      <vt:lpstr>Introduction</vt:lpstr>
      <vt:lpstr>Introduction</vt:lpstr>
      <vt:lpstr>Problem Statements</vt:lpstr>
      <vt:lpstr>Proposed Methods</vt:lpstr>
      <vt:lpstr>Proposed Methods</vt:lpstr>
      <vt:lpstr>Materials</vt:lpstr>
      <vt:lpstr>Hypothesis</vt:lpstr>
      <vt:lpstr>Designed Experiment</vt:lpstr>
      <vt:lpstr>Results and Comparisons</vt:lpstr>
      <vt:lpstr>Analysis and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137</cp:revision>
  <dcterms:created xsi:type="dcterms:W3CDTF">2019-11-20T05:36:16Z</dcterms:created>
  <dcterms:modified xsi:type="dcterms:W3CDTF">2022-12-14T05:42:43Z</dcterms:modified>
</cp:coreProperties>
</file>