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97" r:id="rId3"/>
    <p:sldId id="316" r:id="rId4"/>
    <p:sldId id="320" r:id="rId5"/>
    <p:sldId id="317" r:id="rId6"/>
    <p:sldId id="318" r:id="rId7"/>
    <p:sldId id="292" r:id="rId8"/>
    <p:sldId id="319" r:id="rId9"/>
    <p:sldId id="290" r:id="rId10"/>
    <p:sldId id="326" r:id="rId11"/>
    <p:sldId id="291" r:id="rId12"/>
    <p:sldId id="322" r:id="rId13"/>
    <p:sldId id="310" r:id="rId14"/>
    <p:sldId id="321" r:id="rId15"/>
    <p:sldId id="323" r:id="rId16"/>
    <p:sldId id="324" r:id="rId17"/>
    <p:sldId id="325" r:id="rId18"/>
    <p:sldId id="328" r:id="rId19"/>
    <p:sldId id="332" r:id="rId20"/>
    <p:sldId id="330" r:id="rId21"/>
    <p:sldId id="331" r:id="rId22"/>
    <p:sldId id="334" r:id="rId23"/>
    <p:sldId id="333" r:id="rId24"/>
    <p:sldId id="335" r:id="rId25"/>
    <p:sldId id="314" r:id="rId26"/>
    <p:sldId id="329" r:id="rId27"/>
    <p:sldId id="327" r:id="rId28"/>
    <p:sldId id="336" r:id="rId29"/>
    <p:sldId id="337" r:id="rId30"/>
    <p:sldId id="338" r:id="rId31"/>
    <p:sldId id="295" r:id="rId32"/>
    <p:sldId id="296" r:id="rId33"/>
    <p:sldId id="288"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8E5DCC7-D723-4AB8-A217-A72C60AFA96C}">
          <p14:sldIdLst>
            <p14:sldId id="256"/>
            <p14:sldId id="297"/>
            <p14:sldId id="316"/>
            <p14:sldId id="320"/>
            <p14:sldId id="317"/>
            <p14:sldId id="318"/>
            <p14:sldId id="292"/>
            <p14:sldId id="319"/>
            <p14:sldId id="290"/>
            <p14:sldId id="326"/>
            <p14:sldId id="291"/>
            <p14:sldId id="322"/>
            <p14:sldId id="310"/>
            <p14:sldId id="321"/>
            <p14:sldId id="323"/>
            <p14:sldId id="324"/>
            <p14:sldId id="325"/>
            <p14:sldId id="328"/>
            <p14:sldId id="332"/>
            <p14:sldId id="330"/>
            <p14:sldId id="331"/>
            <p14:sldId id="334"/>
            <p14:sldId id="333"/>
            <p14:sldId id="335"/>
            <p14:sldId id="314"/>
            <p14:sldId id="329"/>
            <p14:sldId id="327"/>
            <p14:sldId id="336"/>
            <p14:sldId id="337"/>
            <p14:sldId id="338"/>
            <p14:sldId id="295"/>
            <p14:sldId id="296"/>
            <p14:sldId id="288"/>
          </p14:sldIdLst>
        </p14:section>
      </p14:sectionLst>
    </p:ext>
    <p:ext uri="{EFAFB233-063F-42B5-8137-9DF3F51BA10A}">
      <p15:sldGuideLst xmlns:p15="http://schemas.microsoft.com/office/powerpoint/2012/main">
        <p15:guide id="1" orient="horz" pos="379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E29D1-8057-4046-B5C2-9B9FCC4B8105}" v="51" dt="2019-11-26T07:49:02.344"/>
    <p1510:client id="{94991220-66C0-42C5-9DE3-D67D283E68C9}" v="8" dt="2019-11-26T10:15:37.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79577" autoAdjust="0"/>
  </p:normalViewPr>
  <p:slideViewPr>
    <p:cSldViewPr snapToGrid="0">
      <p:cViewPr>
        <p:scale>
          <a:sx n="50" d="100"/>
          <a:sy n="50" d="100"/>
        </p:scale>
        <p:origin x="534" y="846"/>
      </p:cViewPr>
      <p:guideLst>
        <p:guide orient="horz" pos="3792"/>
        <p:guide pos="3840"/>
      </p:guideLst>
    </p:cSldViewPr>
  </p:slideViewPr>
  <p:notesTextViewPr>
    <p:cViewPr>
      <p:scale>
        <a:sx n="100" d="100"/>
        <a:sy n="100" d="100"/>
      </p:scale>
      <p:origin x="0" y="0"/>
    </p:cViewPr>
  </p:notesTextViewPr>
  <p:notesViewPr>
    <p:cSldViewPr snapToGrid="0">
      <p:cViewPr varScale="1">
        <p:scale>
          <a:sx n="33" d="100"/>
          <a:sy n="33"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 David" userId="037826f5a7f235e0" providerId="LiveId" clId="{94991220-66C0-42C5-9DE3-D67D283E68C9}"/>
    <pc:docChg chg="custSel addSld delSld modSld modSection">
      <pc:chgData name="Hsu David" userId="037826f5a7f235e0" providerId="LiveId" clId="{94991220-66C0-42C5-9DE3-D67D283E68C9}" dt="2019-11-26T10:23:45.334" v="825" actId="20577"/>
      <pc:docMkLst>
        <pc:docMk/>
      </pc:docMkLst>
      <pc:sldChg chg="modSp">
        <pc:chgData name="Hsu David" userId="037826f5a7f235e0" providerId="LiveId" clId="{94991220-66C0-42C5-9DE3-D67D283E68C9}" dt="2019-11-26T10:07:26.348" v="62" actId="20577"/>
        <pc:sldMkLst>
          <pc:docMk/>
          <pc:sldMk cId="35659222" sldId="256"/>
        </pc:sldMkLst>
        <pc:spChg chg="mod">
          <ac:chgData name="Hsu David" userId="037826f5a7f235e0" providerId="LiveId" clId="{94991220-66C0-42C5-9DE3-D67D283E68C9}" dt="2019-11-26T10:07:26.348" v="62" actId="20577"/>
          <ac:spMkLst>
            <pc:docMk/>
            <pc:sldMk cId="35659222" sldId="256"/>
            <ac:spMk id="3" creationId="{1904867A-352B-4A32-B2F9-5DDE1B608E3F}"/>
          </ac:spMkLst>
        </pc:spChg>
        <pc:spChg chg="mod">
          <ac:chgData name="Hsu David" userId="037826f5a7f235e0" providerId="LiveId" clId="{94991220-66C0-42C5-9DE3-D67D283E68C9}" dt="2019-11-26T10:05:57.806" v="22" actId="20577"/>
          <ac:spMkLst>
            <pc:docMk/>
            <pc:sldMk cId="35659222" sldId="256"/>
            <ac:spMk id="5" creationId="{F4754706-8C6E-4DF7-99F8-CA41E07124BD}"/>
          </ac:spMkLst>
        </pc:spChg>
      </pc:sldChg>
      <pc:sldChg chg="del">
        <pc:chgData name="Hsu David" userId="037826f5a7f235e0" providerId="LiveId" clId="{94991220-66C0-42C5-9DE3-D67D283E68C9}" dt="2019-11-26T10:08:01.693" v="123" actId="2696"/>
        <pc:sldMkLst>
          <pc:docMk/>
          <pc:sldMk cId="1147799828" sldId="270"/>
        </pc:sldMkLst>
      </pc:sldChg>
      <pc:sldChg chg="addSp delSp modSp">
        <pc:chgData name="Hsu David" userId="037826f5a7f235e0" providerId="LiveId" clId="{94991220-66C0-42C5-9DE3-D67D283E68C9}" dt="2019-11-26T10:23:45.334" v="825" actId="20577"/>
        <pc:sldMkLst>
          <pc:docMk/>
          <pc:sldMk cId="145083059" sldId="271"/>
        </pc:sldMkLst>
        <pc:spChg chg="mod">
          <ac:chgData name="Hsu David" userId="037826f5a7f235e0" providerId="LiveId" clId="{94991220-66C0-42C5-9DE3-D67D283E68C9}" dt="2019-11-26T10:23:45.334" v="825" actId="20577"/>
          <ac:spMkLst>
            <pc:docMk/>
            <pc:sldMk cId="145083059" sldId="271"/>
            <ac:spMk id="3" creationId="{7E658B3D-20B6-435E-B15B-C0553C4AE19F}"/>
          </ac:spMkLst>
        </pc:spChg>
        <pc:graphicFrameChg chg="add del modGraphic">
          <ac:chgData name="Hsu David" userId="037826f5a7f235e0" providerId="LiveId" clId="{94991220-66C0-42C5-9DE3-D67D283E68C9}" dt="2019-11-26T10:23:39.185" v="813" actId="478"/>
          <ac:graphicFrameMkLst>
            <pc:docMk/>
            <pc:sldMk cId="145083059" sldId="271"/>
            <ac:graphicFrameMk id="6" creationId="{939CBA00-0AFF-4AC0-9B10-CEC76CAFD06C}"/>
          </ac:graphicFrameMkLst>
        </pc:graphicFrameChg>
      </pc:sldChg>
      <pc:sldChg chg="del">
        <pc:chgData name="Hsu David" userId="037826f5a7f235e0" providerId="LiveId" clId="{94991220-66C0-42C5-9DE3-D67D283E68C9}" dt="2019-11-26T10:08:03.684" v="128" actId="2696"/>
        <pc:sldMkLst>
          <pc:docMk/>
          <pc:sldMk cId="1263772234" sldId="272"/>
        </pc:sldMkLst>
      </pc:sldChg>
      <pc:sldChg chg="del">
        <pc:chgData name="Hsu David" userId="037826f5a7f235e0" providerId="LiveId" clId="{94991220-66C0-42C5-9DE3-D67D283E68C9}" dt="2019-11-26T10:08:06.386" v="133" actId="2696"/>
        <pc:sldMkLst>
          <pc:docMk/>
          <pc:sldMk cId="3659640686" sldId="273"/>
        </pc:sldMkLst>
      </pc:sldChg>
      <pc:sldChg chg="del">
        <pc:chgData name="Hsu David" userId="037826f5a7f235e0" providerId="LiveId" clId="{94991220-66C0-42C5-9DE3-D67D283E68C9}" dt="2019-11-26T10:08:00.598" v="120" actId="2696"/>
        <pc:sldMkLst>
          <pc:docMk/>
          <pc:sldMk cId="1968434566" sldId="274"/>
        </pc:sldMkLst>
      </pc:sldChg>
      <pc:sldChg chg="del">
        <pc:chgData name="Hsu David" userId="037826f5a7f235e0" providerId="LiveId" clId="{94991220-66C0-42C5-9DE3-D67D283E68C9}" dt="2019-11-26T10:08:00.860" v="121" actId="2696"/>
        <pc:sldMkLst>
          <pc:docMk/>
          <pc:sldMk cId="1666549545" sldId="275"/>
        </pc:sldMkLst>
      </pc:sldChg>
      <pc:sldChg chg="del">
        <pc:chgData name="Hsu David" userId="037826f5a7f235e0" providerId="LiveId" clId="{94991220-66C0-42C5-9DE3-D67D283E68C9}" dt="2019-11-26T10:08:01.250" v="122" actId="2696"/>
        <pc:sldMkLst>
          <pc:docMk/>
          <pc:sldMk cId="699866084" sldId="276"/>
        </pc:sldMkLst>
      </pc:sldChg>
      <pc:sldChg chg="del">
        <pc:chgData name="Hsu David" userId="037826f5a7f235e0" providerId="LiveId" clId="{94991220-66C0-42C5-9DE3-D67D283E68C9}" dt="2019-11-26T10:08:02.320" v="124" actId="2696"/>
        <pc:sldMkLst>
          <pc:docMk/>
          <pc:sldMk cId="1543244367" sldId="277"/>
        </pc:sldMkLst>
      </pc:sldChg>
      <pc:sldChg chg="del">
        <pc:chgData name="Hsu David" userId="037826f5a7f235e0" providerId="LiveId" clId="{94991220-66C0-42C5-9DE3-D67D283E68C9}" dt="2019-11-26T10:08:02.602" v="125" actId="2696"/>
        <pc:sldMkLst>
          <pc:docMk/>
          <pc:sldMk cId="2866766596" sldId="278"/>
        </pc:sldMkLst>
      </pc:sldChg>
      <pc:sldChg chg="del">
        <pc:chgData name="Hsu David" userId="037826f5a7f235e0" providerId="LiveId" clId="{94991220-66C0-42C5-9DE3-D67D283E68C9}" dt="2019-11-26T10:08:03.223" v="127" actId="2696"/>
        <pc:sldMkLst>
          <pc:docMk/>
          <pc:sldMk cId="2079186322" sldId="279"/>
        </pc:sldMkLst>
      </pc:sldChg>
      <pc:sldChg chg="del">
        <pc:chgData name="Hsu David" userId="037826f5a7f235e0" providerId="LiveId" clId="{94991220-66C0-42C5-9DE3-D67D283E68C9}" dt="2019-11-26T10:08:02.856" v="126" actId="2696"/>
        <pc:sldMkLst>
          <pc:docMk/>
          <pc:sldMk cId="2918996871" sldId="280"/>
        </pc:sldMkLst>
      </pc:sldChg>
      <pc:sldChg chg="del">
        <pc:chgData name="Hsu David" userId="037826f5a7f235e0" providerId="LiveId" clId="{94991220-66C0-42C5-9DE3-D67D283E68C9}" dt="2019-11-26T10:08:04.074" v="129" actId="2696"/>
        <pc:sldMkLst>
          <pc:docMk/>
          <pc:sldMk cId="3743987916" sldId="281"/>
        </pc:sldMkLst>
      </pc:sldChg>
      <pc:sldChg chg="del">
        <pc:chgData name="Hsu David" userId="037826f5a7f235e0" providerId="LiveId" clId="{94991220-66C0-42C5-9DE3-D67D283E68C9}" dt="2019-11-26T10:08:04.429" v="130" actId="2696"/>
        <pc:sldMkLst>
          <pc:docMk/>
          <pc:sldMk cId="1929813069" sldId="282"/>
        </pc:sldMkLst>
      </pc:sldChg>
      <pc:sldChg chg="del">
        <pc:chgData name="Hsu David" userId="037826f5a7f235e0" providerId="LiveId" clId="{94991220-66C0-42C5-9DE3-D67D283E68C9}" dt="2019-11-26T10:08:05.156" v="132" actId="2696"/>
        <pc:sldMkLst>
          <pc:docMk/>
          <pc:sldMk cId="1013105514" sldId="283"/>
        </pc:sldMkLst>
      </pc:sldChg>
      <pc:sldChg chg="del">
        <pc:chgData name="Hsu David" userId="037826f5a7f235e0" providerId="LiveId" clId="{94991220-66C0-42C5-9DE3-D67D283E68C9}" dt="2019-11-26T10:08:04.814" v="131" actId="2696"/>
        <pc:sldMkLst>
          <pc:docMk/>
          <pc:sldMk cId="2564919849" sldId="284"/>
        </pc:sldMkLst>
      </pc:sldChg>
      <pc:sldChg chg="del">
        <pc:chgData name="Hsu David" userId="037826f5a7f235e0" providerId="LiveId" clId="{94991220-66C0-42C5-9DE3-D67D283E68C9}" dt="2019-11-26T10:08:06.833" v="134" actId="2696"/>
        <pc:sldMkLst>
          <pc:docMk/>
          <pc:sldMk cId="2429405336" sldId="285"/>
        </pc:sldMkLst>
      </pc:sldChg>
      <pc:sldChg chg="del">
        <pc:chgData name="Hsu David" userId="037826f5a7f235e0" providerId="LiveId" clId="{94991220-66C0-42C5-9DE3-D67D283E68C9}" dt="2019-11-26T10:08:07.038" v="135" actId="2696"/>
        <pc:sldMkLst>
          <pc:docMk/>
          <pc:sldMk cId="1255482936" sldId="286"/>
        </pc:sldMkLst>
      </pc:sldChg>
      <pc:sldChg chg="del">
        <pc:chgData name="Hsu David" userId="037826f5a7f235e0" providerId="LiveId" clId="{94991220-66C0-42C5-9DE3-D67D283E68C9}" dt="2019-11-26T10:08:07.336" v="136" actId="2696"/>
        <pc:sldMkLst>
          <pc:docMk/>
          <pc:sldMk cId="4065457897" sldId="287"/>
        </pc:sldMkLst>
      </pc:sldChg>
      <pc:sldChg chg="modSp add">
        <pc:chgData name="Hsu David" userId="037826f5a7f235e0" providerId="LiveId" clId="{94991220-66C0-42C5-9DE3-D67D283E68C9}" dt="2019-11-26T10:07:57.367" v="119" actId="20577"/>
        <pc:sldMkLst>
          <pc:docMk/>
          <pc:sldMk cId="512023696" sldId="289"/>
        </pc:sldMkLst>
        <pc:spChg chg="mod">
          <ac:chgData name="Hsu David" userId="037826f5a7f235e0" providerId="LiveId" clId="{94991220-66C0-42C5-9DE3-D67D283E68C9}" dt="2019-11-26T10:07:42.559" v="81" actId="20577"/>
          <ac:spMkLst>
            <pc:docMk/>
            <pc:sldMk cId="512023696" sldId="289"/>
            <ac:spMk id="2" creationId="{7DC51965-3B55-4A2C-8171-E572382DD444}"/>
          </ac:spMkLst>
        </pc:spChg>
        <pc:spChg chg="mod">
          <ac:chgData name="Hsu David" userId="037826f5a7f235e0" providerId="LiveId" clId="{94991220-66C0-42C5-9DE3-D67D283E68C9}" dt="2019-11-26T10:07:57.367" v="119" actId="20577"/>
          <ac:spMkLst>
            <pc:docMk/>
            <pc:sldMk cId="512023696" sldId="289"/>
            <ac:spMk id="3" creationId="{7E658B3D-20B6-435E-B15B-C0553C4AE19F}"/>
          </ac:spMkLst>
        </pc:spChg>
      </pc:sldChg>
      <pc:sldChg chg="modSp add">
        <pc:chgData name="Hsu David" userId="037826f5a7f235e0" providerId="LiveId" clId="{94991220-66C0-42C5-9DE3-D67D283E68C9}" dt="2019-11-26T10:12:09.195" v="320" actId="20577"/>
        <pc:sldMkLst>
          <pc:docMk/>
          <pc:sldMk cId="1383051380" sldId="290"/>
        </pc:sldMkLst>
        <pc:spChg chg="mod">
          <ac:chgData name="Hsu David" userId="037826f5a7f235e0" providerId="LiveId" clId="{94991220-66C0-42C5-9DE3-D67D283E68C9}" dt="2019-11-26T10:11:03.940" v="165" actId="20577"/>
          <ac:spMkLst>
            <pc:docMk/>
            <pc:sldMk cId="1383051380" sldId="290"/>
            <ac:spMk id="2" creationId="{7DC51965-3B55-4A2C-8171-E572382DD444}"/>
          </ac:spMkLst>
        </pc:spChg>
        <pc:spChg chg="mod">
          <ac:chgData name="Hsu David" userId="037826f5a7f235e0" providerId="LiveId" clId="{94991220-66C0-42C5-9DE3-D67D283E68C9}" dt="2019-11-26T10:12:09.195" v="320" actId="20577"/>
          <ac:spMkLst>
            <pc:docMk/>
            <pc:sldMk cId="1383051380" sldId="290"/>
            <ac:spMk id="3" creationId="{7E658B3D-20B6-435E-B15B-C0553C4AE19F}"/>
          </ac:spMkLst>
        </pc:spChg>
      </pc:sldChg>
      <pc:sldChg chg="modSp add">
        <pc:chgData name="Hsu David" userId="037826f5a7f235e0" providerId="LiveId" clId="{94991220-66C0-42C5-9DE3-D67D283E68C9}" dt="2019-11-26T10:13:01.384" v="477" actId="20577"/>
        <pc:sldMkLst>
          <pc:docMk/>
          <pc:sldMk cId="336911753" sldId="291"/>
        </pc:sldMkLst>
        <pc:spChg chg="mod">
          <ac:chgData name="Hsu David" userId="037826f5a7f235e0" providerId="LiveId" clId="{94991220-66C0-42C5-9DE3-D67D283E68C9}" dt="2019-11-26T10:12:20.559" v="340" actId="20577"/>
          <ac:spMkLst>
            <pc:docMk/>
            <pc:sldMk cId="336911753" sldId="291"/>
            <ac:spMk id="2" creationId="{7DC51965-3B55-4A2C-8171-E572382DD444}"/>
          </ac:spMkLst>
        </pc:spChg>
        <pc:spChg chg="mod">
          <ac:chgData name="Hsu David" userId="037826f5a7f235e0" providerId="LiveId" clId="{94991220-66C0-42C5-9DE3-D67D283E68C9}" dt="2019-11-26T10:13:01.384" v="477" actId="20577"/>
          <ac:spMkLst>
            <pc:docMk/>
            <pc:sldMk cId="336911753" sldId="291"/>
            <ac:spMk id="3" creationId="{7E658B3D-20B6-435E-B15B-C0553C4AE19F}"/>
          </ac:spMkLst>
        </pc:spChg>
      </pc:sldChg>
      <pc:sldChg chg="modSp add">
        <pc:chgData name="Hsu David" userId="037826f5a7f235e0" providerId="LiveId" clId="{94991220-66C0-42C5-9DE3-D67D283E68C9}" dt="2019-11-26T10:14:09.873" v="622" actId="20577"/>
        <pc:sldMkLst>
          <pc:docMk/>
          <pc:sldMk cId="3145629167" sldId="292"/>
        </pc:sldMkLst>
        <pc:spChg chg="mod">
          <ac:chgData name="Hsu David" userId="037826f5a7f235e0" providerId="LiveId" clId="{94991220-66C0-42C5-9DE3-D67D283E68C9}" dt="2019-11-26T10:13:19.307" v="507" actId="20577"/>
          <ac:spMkLst>
            <pc:docMk/>
            <pc:sldMk cId="3145629167" sldId="292"/>
            <ac:spMk id="2" creationId="{7DC51965-3B55-4A2C-8171-E572382DD444}"/>
          </ac:spMkLst>
        </pc:spChg>
        <pc:spChg chg="mod">
          <ac:chgData name="Hsu David" userId="037826f5a7f235e0" providerId="LiveId" clId="{94991220-66C0-42C5-9DE3-D67D283E68C9}" dt="2019-11-26T10:14:09.873" v="622" actId="20577"/>
          <ac:spMkLst>
            <pc:docMk/>
            <pc:sldMk cId="3145629167" sldId="292"/>
            <ac:spMk id="3" creationId="{7E658B3D-20B6-435E-B15B-C0553C4AE19F}"/>
          </ac:spMkLst>
        </pc:spChg>
      </pc:sldChg>
      <pc:sldChg chg="modSp add">
        <pc:chgData name="Hsu David" userId="037826f5a7f235e0" providerId="LiveId" clId="{94991220-66C0-42C5-9DE3-D67D283E68C9}" dt="2019-11-26T10:15:21.875" v="727" actId="20577"/>
        <pc:sldMkLst>
          <pc:docMk/>
          <pc:sldMk cId="1172202537" sldId="293"/>
        </pc:sldMkLst>
        <pc:spChg chg="mod">
          <ac:chgData name="Hsu David" userId="037826f5a7f235e0" providerId="LiveId" clId="{94991220-66C0-42C5-9DE3-D67D283E68C9}" dt="2019-11-26T10:14:25.220" v="645" actId="20577"/>
          <ac:spMkLst>
            <pc:docMk/>
            <pc:sldMk cId="1172202537" sldId="293"/>
            <ac:spMk id="2" creationId="{7DC51965-3B55-4A2C-8171-E572382DD444}"/>
          </ac:spMkLst>
        </pc:spChg>
        <pc:spChg chg="mod">
          <ac:chgData name="Hsu David" userId="037826f5a7f235e0" providerId="LiveId" clId="{94991220-66C0-42C5-9DE3-D67D283E68C9}" dt="2019-11-26T10:15:21.875" v="727" actId="20577"/>
          <ac:spMkLst>
            <pc:docMk/>
            <pc:sldMk cId="1172202537" sldId="293"/>
            <ac:spMk id="3" creationId="{7E658B3D-20B6-435E-B15B-C0553C4AE19F}"/>
          </ac:spMkLst>
        </pc:spChg>
      </pc:sldChg>
      <pc:sldChg chg="modSp add">
        <pc:chgData name="Hsu David" userId="037826f5a7f235e0" providerId="LiveId" clId="{94991220-66C0-42C5-9DE3-D67D283E68C9}" dt="2019-11-26T10:15:10.947" v="726" actId="20577"/>
        <pc:sldMkLst>
          <pc:docMk/>
          <pc:sldMk cId="851489950" sldId="294"/>
        </pc:sldMkLst>
        <pc:spChg chg="mod">
          <ac:chgData name="Hsu David" userId="037826f5a7f235e0" providerId="LiveId" clId="{94991220-66C0-42C5-9DE3-D67D283E68C9}" dt="2019-11-26T10:14:56.204" v="664" actId="20577"/>
          <ac:spMkLst>
            <pc:docMk/>
            <pc:sldMk cId="851489950" sldId="294"/>
            <ac:spMk id="2" creationId="{7DC51965-3B55-4A2C-8171-E572382DD444}"/>
          </ac:spMkLst>
        </pc:spChg>
        <pc:spChg chg="mod">
          <ac:chgData name="Hsu David" userId="037826f5a7f235e0" providerId="LiveId" clId="{94991220-66C0-42C5-9DE3-D67D283E68C9}" dt="2019-11-26T10:15:10.947" v="726" actId="20577"/>
          <ac:spMkLst>
            <pc:docMk/>
            <pc:sldMk cId="851489950" sldId="294"/>
            <ac:spMk id="3" creationId="{7E658B3D-20B6-435E-B15B-C0553C4AE19F}"/>
          </ac:spMkLst>
        </pc:spChg>
      </pc:sldChg>
      <pc:sldChg chg="modSp add">
        <pc:chgData name="Hsu David" userId="037826f5a7f235e0" providerId="LiveId" clId="{94991220-66C0-42C5-9DE3-D67D283E68C9}" dt="2019-11-26T10:15:34.763" v="751" actId="20577"/>
        <pc:sldMkLst>
          <pc:docMk/>
          <pc:sldMk cId="301353381" sldId="295"/>
        </pc:sldMkLst>
        <pc:spChg chg="mod">
          <ac:chgData name="Hsu David" userId="037826f5a7f235e0" providerId="LiveId" clId="{94991220-66C0-42C5-9DE3-D67D283E68C9}" dt="2019-11-26T10:15:34.763" v="751" actId="20577"/>
          <ac:spMkLst>
            <pc:docMk/>
            <pc:sldMk cId="301353381" sldId="295"/>
            <ac:spMk id="2" creationId="{7DC51965-3B55-4A2C-8171-E572382DD444}"/>
          </ac:spMkLst>
        </pc:spChg>
      </pc:sldChg>
      <pc:sldChg chg="modSp add">
        <pc:chgData name="Hsu David" userId="037826f5a7f235e0" providerId="LiveId" clId="{94991220-66C0-42C5-9DE3-D67D283E68C9}" dt="2019-11-26T10:16:00.372" v="811" actId="20577"/>
        <pc:sldMkLst>
          <pc:docMk/>
          <pc:sldMk cId="2996235149" sldId="296"/>
        </pc:sldMkLst>
        <pc:spChg chg="mod">
          <ac:chgData name="Hsu David" userId="037826f5a7f235e0" providerId="LiveId" clId="{94991220-66C0-42C5-9DE3-D67D283E68C9}" dt="2019-11-26T10:15:49.293" v="785" actId="20577"/>
          <ac:spMkLst>
            <pc:docMk/>
            <pc:sldMk cId="2996235149" sldId="296"/>
            <ac:spMk id="2" creationId="{7DC51965-3B55-4A2C-8171-E572382DD444}"/>
          </ac:spMkLst>
        </pc:spChg>
        <pc:spChg chg="mod">
          <ac:chgData name="Hsu David" userId="037826f5a7f235e0" providerId="LiveId" clId="{94991220-66C0-42C5-9DE3-D67D283E68C9}" dt="2019-11-26T10:16:00.372" v="811" actId="20577"/>
          <ac:spMkLst>
            <pc:docMk/>
            <pc:sldMk cId="2996235149" sldId="296"/>
            <ac:spMk id="3" creationId="{7E658B3D-20B6-435E-B15B-C0553C4AE19F}"/>
          </ac:spMkLst>
        </pc:spChg>
      </pc:sldChg>
    </pc:docChg>
  </pc:docChgLst>
  <pc:docChgLst>
    <pc:chgData name="Hsu David" userId="037826f5a7f235e0" providerId="LiveId" clId="{19476577-4DE0-4C30-A721-79676CBDFD1E}"/>
    <pc:docChg chg="custSel delSld modSld modSection">
      <pc:chgData name="Hsu David" userId="037826f5a7f235e0" providerId="LiveId" clId="{19476577-4DE0-4C30-A721-79676CBDFD1E}" dt="2019-11-25T08:19:32.546" v="69" actId="1035"/>
      <pc:docMkLst>
        <pc:docMk/>
      </pc:docMkLst>
      <pc:sldChg chg="addSp delSp modSp">
        <pc:chgData name="Hsu David" userId="037826f5a7f235e0" providerId="LiveId" clId="{19476577-4DE0-4C30-A721-79676CBDFD1E}" dt="2019-11-25T08:18:39.237" v="14" actId="1076"/>
        <pc:sldMkLst>
          <pc:docMk/>
          <pc:sldMk cId="35659222" sldId="256"/>
        </pc:sldMkLst>
        <pc:spChg chg="del mod">
          <ac:chgData name="Hsu David" userId="037826f5a7f235e0" providerId="LiveId" clId="{19476577-4DE0-4C30-A721-79676CBDFD1E}" dt="2019-11-25T08:18:28.934" v="9" actId="478"/>
          <ac:spMkLst>
            <pc:docMk/>
            <pc:sldMk cId="35659222" sldId="256"/>
            <ac:spMk id="2" creationId="{1BA5F49D-0438-40B6-B1AC-28C3D12FF4C8}"/>
          </ac:spMkLst>
        </pc:spChg>
        <pc:picChg chg="add mod">
          <ac:chgData name="Hsu David" userId="037826f5a7f235e0" providerId="LiveId" clId="{19476577-4DE0-4C30-A721-79676CBDFD1E}" dt="2019-11-25T08:18:39.237" v="14" actId="1076"/>
          <ac:picMkLst>
            <pc:docMk/>
            <pc:sldMk cId="35659222" sldId="256"/>
            <ac:picMk id="4" creationId="{8C4145B7-402D-44E2-A6E0-7B80021EE150}"/>
          </ac:picMkLst>
        </pc:picChg>
      </pc:sldChg>
      <pc:sldChg chg="del">
        <pc:chgData name="Hsu David" userId="037826f5a7f235e0" providerId="LiveId" clId="{19476577-4DE0-4C30-A721-79676CBDFD1E}" dt="2019-11-25T08:17:51.048" v="0" actId="2696"/>
        <pc:sldMkLst>
          <pc:docMk/>
          <pc:sldMk cId="1472370371" sldId="259"/>
        </pc:sldMkLst>
      </pc:sldChg>
      <pc:sldChg chg="del">
        <pc:chgData name="Hsu David" userId="037826f5a7f235e0" providerId="LiveId" clId="{19476577-4DE0-4C30-A721-79676CBDFD1E}" dt="2019-11-25T08:17:53.272" v="4" actId="2696"/>
        <pc:sldMkLst>
          <pc:docMk/>
          <pc:sldMk cId="2948139145" sldId="260"/>
        </pc:sldMkLst>
      </pc:sldChg>
      <pc:sldChg chg="del">
        <pc:chgData name="Hsu David" userId="037826f5a7f235e0" providerId="LiveId" clId="{19476577-4DE0-4C30-A721-79676CBDFD1E}" dt="2019-11-25T08:17:51.650" v="1" actId="2696"/>
        <pc:sldMkLst>
          <pc:docMk/>
          <pc:sldMk cId="922818844" sldId="261"/>
        </pc:sldMkLst>
      </pc:sldChg>
      <pc:sldChg chg="del">
        <pc:chgData name="Hsu David" userId="037826f5a7f235e0" providerId="LiveId" clId="{19476577-4DE0-4C30-A721-79676CBDFD1E}" dt="2019-11-25T08:17:52.562" v="3" actId="2696"/>
        <pc:sldMkLst>
          <pc:docMk/>
          <pc:sldMk cId="1216865268" sldId="262"/>
        </pc:sldMkLst>
      </pc:sldChg>
      <pc:sldChg chg="modSp">
        <pc:chgData name="Hsu David" userId="037826f5a7f235e0" providerId="LiveId" clId="{19476577-4DE0-4C30-A721-79676CBDFD1E}" dt="2019-11-25T08:18:59.470" v="30" actId="1035"/>
        <pc:sldMkLst>
          <pc:docMk/>
          <pc:sldMk cId="1573954456" sldId="263"/>
        </pc:sldMkLst>
        <pc:spChg chg="mod">
          <ac:chgData name="Hsu David" userId="037826f5a7f235e0" providerId="LiveId" clId="{19476577-4DE0-4C30-A721-79676CBDFD1E}" dt="2019-11-25T08:18:59.470" v="30" actId="1035"/>
          <ac:spMkLst>
            <pc:docMk/>
            <pc:sldMk cId="1573954456" sldId="263"/>
            <ac:spMk id="3" creationId="{BCCCBA44-7CFB-4A49-BAF8-49021B2CF346}"/>
          </ac:spMkLst>
        </pc:spChg>
        <pc:picChg chg="mod">
          <ac:chgData name="Hsu David" userId="037826f5a7f235e0" providerId="LiveId" clId="{19476577-4DE0-4C30-A721-79676CBDFD1E}" dt="2019-11-25T08:18:53.678" v="16" actId="14100"/>
          <ac:picMkLst>
            <pc:docMk/>
            <pc:sldMk cId="1573954456" sldId="263"/>
            <ac:picMk id="6" creationId="{FBB7EF20-B005-4D00-8F96-6A44364F2692}"/>
          </ac:picMkLst>
        </pc:picChg>
      </pc:sldChg>
      <pc:sldChg chg="modSp">
        <pc:chgData name="Hsu David" userId="037826f5a7f235e0" providerId="LiveId" clId="{19476577-4DE0-4C30-A721-79676CBDFD1E}" dt="2019-11-25T08:19:18.602" v="54" actId="1036"/>
        <pc:sldMkLst>
          <pc:docMk/>
          <pc:sldMk cId="4210876013" sldId="264"/>
        </pc:sldMkLst>
        <pc:spChg chg="mod">
          <ac:chgData name="Hsu David" userId="037826f5a7f235e0" providerId="LiveId" clId="{19476577-4DE0-4C30-A721-79676CBDFD1E}" dt="2019-11-25T08:19:18.602" v="54" actId="1036"/>
          <ac:spMkLst>
            <pc:docMk/>
            <pc:sldMk cId="4210876013" sldId="264"/>
            <ac:spMk id="3" creationId="{BCCCBA44-7CFB-4A49-BAF8-49021B2CF346}"/>
          </ac:spMkLst>
        </pc:spChg>
        <pc:picChg chg="mod">
          <ac:chgData name="Hsu David" userId="037826f5a7f235e0" providerId="LiveId" clId="{19476577-4DE0-4C30-A721-79676CBDFD1E}" dt="2019-11-25T08:19:09.605" v="39" actId="1035"/>
          <ac:picMkLst>
            <pc:docMk/>
            <pc:sldMk cId="4210876013" sldId="264"/>
            <ac:picMk id="5" creationId="{2B6501CF-AEA9-4AE4-B65E-56349E86A381}"/>
          </ac:picMkLst>
        </pc:picChg>
        <pc:picChg chg="mod">
          <ac:chgData name="Hsu David" userId="037826f5a7f235e0" providerId="LiveId" clId="{19476577-4DE0-4C30-A721-79676CBDFD1E}" dt="2019-11-25T08:19:09.605" v="39" actId="1035"/>
          <ac:picMkLst>
            <pc:docMk/>
            <pc:sldMk cId="4210876013" sldId="264"/>
            <ac:picMk id="7" creationId="{689E4117-E8ED-4F2B-A089-12D0AD944DA8}"/>
          </ac:picMkLst>
        </pc:picChg>
      </pc:sldChg>
      <pc:sldChg chg="modSp">
        <pc:chgData name="Hsu David" userId="037826f5a7f235e0" providerId="LiveId" clId="{19476577-4DE0-4C30-A721-79676CBDFD1E}" dt="2019-11-25T08:19:32.546" v="69" actId="1035"/>
        <pc:sldMkLst>
          <pc:docMk/>
          <pc:sldMk cId="267523173" sldId="265"/>
        </pc:sldMkLst>
        <pc:spChg chg="mod">
          <ac:chgData name="Hsu David" userId="037826f5a7f235e0" providerId="LiveId" clId="{19476577-4DE0-4C30-A721-79676CBDFD1E}" dt="2019-11-25T08:19:32.546" v="69" actId="1035"/>
          <ac:spMkLst>
            <pc:docMk/>
            <pc:sldMk cId="267523173" sldId="265"/>
            <ac:spMk id="3" creationId="{BCCCBA44-7CFB-4A49-BAF8-49021B2CF346}"/>
          </ac:spMkLst>
        </pc:spChg>
        <pc:picChg chg="mod">
          <ac:chgData name="Hsu David" userId="037826f5a7f235e0" providerId="LiveId" clId="{19476577-4DE0-4C30-A721-79676CBDFD1E}" dt="2019-11-25T08:19:27.238" v="61" actId="1035"/>
          <ac:picMkLst>
            <pc:docMk/>
            <pc:sldMk cId="267523173" sldId="265"/>
            <ac:picMk id="5" creationId="{6AB34E3D-4C70-4AEE-9737-AA574944DCA5}"/>
          </ac:picMkLst>
        </pc:picChg>
        <pc:picChg chg="mod">
          <ac:chgData name="Hsu David" userId="037826f5a7f235e0" providerId="LiveId" clId="{19476577-4DE0-4C30-A721-79676CBDFD1E}" dt="2019-11-25T08:19:27.238" v="61" actId="1035"/>
          <ac:picMkLst>
            <pc:docMk/>
            <pc:sldMk cId="267523173" sldId="265"/>
            <ac:picMk id="6" creationId="{0CBFD045-1C4D-4F4A-81F9-6BC9080A97FD}"/>
          </ac:picMkLst>
        </pc:picChg>
      </pc:sldChg>
      <pc:sldChg chg="del">
        <pc:chgData name="Hsu David" userId="037826f5a7f235e0" providerId="LiveId" clId="{19476577-4DE0-4C30-A721-79676CBDFD1E}" dt="2019-11-25T08:17:52.075" v="2" actId="2696"/>
        <pc:sldMkLst>
          <pc:docMk/>
          <pc:sldMk cId="1330750027" sldId="266"/>
        </pc:sldMkLst>
      </pc:sldChg>
      <pc:sldChg chg="del">
        <pc:chgData name="Hsu David" userId="037826f5a7f235e0" providerId="LiveId" clId="{19476577-4DE0-4C30-A721-79676CBDFD1E}" dt="2019-11-25T08:17:55.072" v="5" actId="2696"/>
        <pc:sldMkLst>
          <pc:docMk/>
          <pc:sldMk cId="2899364257" sldId="267"/>
        </pc:sldMkLst>
      </pc:sldChg>
    </pc:docChg>
  </pc:docChgLst>
  <pc:docChgLst>
    <pc:chgData name="Hsu David" userId="037826f5a7f235e0" providerId="LiveId" clId="{136E29D1-8057-4046-B5C2-9B9FCC4B8105}"/>
    <pc:docChg chg="undo custSel addSld delSld modSld sldOrd modSection">
      <pc:chgData name="Hsu David" userId="037826f5a7f235e0" providerId="LiveId" clId="{136E29D1-8057-4046-B5C2-9B9FCC4B8105}" dt="2019-11-26T07:49:17.780" v="3016" actId="20577"/>
      <pc:docMkLst>
        <pc:docMk/>
      </pc:docMkLst>
      <pc:sldChg chg="addSp delSp modSp">
        <pc:chgData name="Hsu David" userId="037826f5a7f235e0" providerId="LiveId" clId="{136E29D1-8057-4046-B5C2-9B9FCC4B8105}" dt="2019-11-26T02:01:54.514" v="57" actId="20577"/>
        <pc:sldMkLst>
          <pc:docMk/>
          <pc:sldMk cId="35659222" sldId="256"/>
        </pc:sldMkLst>
        <pc:spChg chg="add mod">
          <ac:chgData name="Hsu David" userId="037826f5a7f235e0" providerId="LiveId" clId="{136E29D1-8057-4046-B5C2-9B9FCC4B8105}" dt="2019-11-26T02:01:54.514" v="57" actId="20577"/>
          <ac:spMkLst>
            <pc:docMk/>
            <pc:sldMk cId="35659222" sldId="256"/>
            <ac:spMk id="5" creationId="{F4754706-8C6E-4DF7-99F8-CA41E07124BD}"/>
          </ac:spMkLst>
        </pc:spChg>
        <pc:picChg chg="del">
          <ac:chgData name="Hsu David" userId="037826f5a7f235e0" providerId="LiveId" clId="{136E29D1-8057-4046-B5C2-9B9FCC4B8105}" dt="2019-11-26T02:01:09.280" v="0" actId="478"/>
          <ac:picMkLst>
            <pc:docMk/>
            <pc:sldMk cId="35659222" sldId="256"/>
            <ac:picMk id="4" creationId="{8C4145B7-402D-44E2-A6E0-7B80021EE150}"/>
          </ac:picMkLst>
        </pc:picChg>
      </pc:sldChg>
      <pc:sldChg chg="delSp modSp del">
        <pc:chgData name="Hsu David" userId="037826f5a7f235e0" providerId="LiveId" clId="{136E29D1-8057-4046-B5C2-9B9FCC4B8105}" dt="2019-11-26T02:02:50.160" v="70" actId="2696"/>
        <pc:sldMkLst>
          <pc:docMk/>
          <pc:sldMk cId="1573954456" sldId="263"/>
        </pc:sldMkLst>
        <pc:spChg chg="mod">
          <ac:chgData name="Hsu David" userId="037826f5a7f235e0" providerId="LiveId" clId="{136E29D1-8057-4046-B5C2-9B9FCC4B8105}" dt="2019-11-26T02:02:25.996" v="67" actId="20577"/>
          <ac:spMkLst>
            <pc:docMk/>
            <pc:sldMk cId="1573954456" sldId="263"/>
            <ac:spMk id="2" creationId="{C2DB9093-2E2F-48B9-A2C0-43B09155389C}"/>
          </ac:spMkLst>
        </pc:spChg>
        <pc:picChg chg="del">
          <ac:chgData name="Hsu David" userId="037826f5a7f235e0" providerId="LiveId" clId="{136E29D1-8057-4046-B5C2-9B9FCC4B8105}" dt="2019-11-26T02:02:32.181" v="68" actId="478"/>
          <ac:picMkLst>
            <pc:docMk/>
            <pc:sldMk cId="1573954456" sldId="263"/>
            <ac:picMk id="6" creationId="{FBB7EF20-B005-4D00-8F96-6A44364F2692}"/>
          </ac:picMkLst>
        </pc:picChg>
      </pc:sldChg>
      <pc:sldChg chg="del">
        <pc:chgData name="Hsu David" userId="037826f5a7f235e0" providerId="LiveId" clId="{136E29D1-8057-4046-B5C2-9B9FCC4B8105}" dt="2019-11-26T02:02:50.438" v="71" actId="2696"/>
        <pc:sldMkLst>
          <pc:docMk/>
          <pc:sldMk cId="4210876013" sldId="264"/>
        </pc:sldMkLst>
      </pc:sldChg>
      <pc:sldChg chg="del">
        <pc:chgData name="Hsu David" userId="037826f5a7f235e0" providerId="LiveId" clId="{136E29D1-8057-4046-B5C2-9B9FCC4B8105}" dt="2019-11-26T02:02:50.700" v="72" actId="2696"/>
        <pc:sldMkLst>
          <pc:docMk/>
          <pc:sldMk cId="267523173" sldId="265"/>
        </pc:sldMkLst>
      </pc:sldChg>
      <pc:sldChg chg="addSp modSp add">
        <pc:chgData name="Hsu David" userId="037826f5a7f235e0" providerId="LiveId" clId="{136E29D1-8057-4046-B5C2-9B9FCC4B8105}" dt="2019-11-26T04:07:40.407" v="1308" actId="20577"/>
        <pc:sldMkLst>
          <pc:docMk/>
          <pc:sldMk cId="1147799828" sldId="270"/>
        </pc:sldMkLst>
        <pc:spChg chg="mod">
          <ac:chgData name="Hsu David" userId="037826f5a7f235e0" providerId="LiveId" clId="{136E29D1-8057-4046-B5C2-9B9FCC4B8105}" dt="2019-11-26T04:07:40.407" v="1308" actId="20577"/>
          <ac:spMkLst>
            <pc:docMk/>
            <pc:sldMk cId="1147799828" sldId="270"/>
            <ac:spMk id="2" creationId="{7DC51965-3B55-4A2C-8171-E572382DD444}"/>
          </ac:spMkLst>
        </pc:spChg>
        <pc:spChg chg="mod">
          <ac:chgData name="Hsu David" userId="037826f5a7f235e0" providerId="LiveId" clId="{136E29D1-8057-4046-B5C2-9B9FCC4B8105}" dt="2019-11-26T04:04:28.316" v="1185" actId="5793"/>
          <ac:spMkLst>
            <pc:docMk/>
            <pc:sldMk cId="1147799828" sldId="270"/>
            <ac:spMk id="3" creationId="{7E658B3D-20B6-435E-B15B-C0553C4AE19F}"/>
          </ac:spMkLst>
        </pc:spChg>
        <pc:picChg chg="add mod">
          <ac:chgData name="Hsu David" userId="037826f5a7f235e0" providerId="LiveId" clId="{136E29D1-8057-4046-B5C2-9B9FCC4B8105}" dt="2019-11-26T04:04:26.153" v="1183" actId="1076"/>
          <ac:picMkLst>
            <pc:docMk/>
            <pc:sldMk cId="1147799828" sldId="270"/>
            <ac:picMk id="6" creationId="{5FF0CD87-F867-411E-AB5F-B4674F9E0900}"/>
          </ac:picMkLst>
        </pc:picChg>
      </pc:sldChg>
      <pc:sldChg chg="modSp add ord">
        <pc:chgData name="Hsu David" userId="037826f5a7f235e0" providerId="LiveId" clId="{136E29D1-8057-4046-B5C2-9B9FCC4B8105}" dt="2019-11-26T02:14:38.959" v="403" actId="20577"/>
        <pc:sldMkLst>
          <pc:docMk/>
          <pc:sldMk cId="145083059" sldId="271"/>
        </pc:sldMkLst>
        <pc:spChg chg="mod">
          <ac:chgData name="Hsu David" userId="037826f5a7f235e0" providerId="LiveId" clId="{136E29D1-8057-4046-B5C2-9B9FCC4B8105}" dt="2019-11-26T02:03:12.557" v="83" actId="20577"/>
          <ac:spMkLst>
            <pc:docMk/>
            <pc:sldMk cId="145083059" sldId="271"/>
            <ac:spMk id="2" creationId="{7DC51965-3B55-4A2C-8171-E572382DD444}"/>
          </ac:spMkLst>
        </pc:spChg>
        <pc:spChg chg="mod">
          <ac:chgData name="Hsu David" userId="037826f5a7f235e0" providerId="LiveId" clId="{136E29D1-8057-4046-B5C2-9B9FCC4B8105}" dt="2019-11-26T02:14:38.959" v="403" actId="20577"/>
          <ac:spMkLst>
            <pc:docMk/>
            <pc:sldMk cId="145083059" sldId="271"/>
            <ac:spMk id="3" creationId="{7E658B3D-20B6-435E-B15B-C0553C4AE19F}"/>
          </ac:spMkLst>
        </pc:spChg>
      </pc:sldChg>
      <pc:sldChg chg="modSp add">
        <pc:chgData name="Hsu David" userId="037826f5a7f235e0" providerId="LiveId" clId="{136E29D1-8057-4046-B5C2-9B9FCC4B8105}" dt="2019-11-26T02:27:17.018" v="748" actId="20577"/>
        <pc:sldMkLst>
          <pc:docMk/>
          <pc:sldMk cId="1263772234" sldId="272"/>
        </pc:sldMkLst>
        <pc:spChg chg="mod">
          <ac:chgData name="Hsu David" userId="037826f5a7f235e0" providerId="LiveId" clId="{136E29D1-8057-4046-B5C2-9B9FCC4B8105}" dt="2019-11-26T02:20:49.344" v="575" actId="20577"/>
          <ac:spMkLst>
            <pc:docMk/>
            <pc:sldMk cId="1263772234" sldId="272"/>
            <ac:spMk id="2" creationId="{7DC51965-3B55-4A2C-8171-E572382DD444}"/>
          </ac:spMkLst>
        </pc:spChg>
        <pc:spChg chg="mod">
          <ac:chgData name="Hsu David" userId="037826f5a7f235e0" providerId="LiveId" clId="{136E29D1-8057-4046-B5C2-9B9FCC4B8105}" dt="2019-11-26T02:27:17.018" v="748" actId="20577"/>
          <ac:spMkLst>
            <pc:docMk/>
            <pc:sldMk cId="1263772234" sldId="272"/>
            <ac:spMk id="3" creationId="{7E658B3D-20B6-435E-B15B-C0553C4AE19F}"/>
          </ac:spMkLst>
        </pc:spChg>
      </pc:sldChg>
      <pc:sldChg chg="modSp add">
        <pc:chgData name="Hsu David" userId="037826f5a7f235e0" providerId="LiveId" clId="{136E29D1-8057-4046-B5C2-9B9FCC4B8105}" dt="2019-11-26T02:31:33.598" v="1081" actId="20577"/>
        <pc:sldMkLst>
          <pc:docMk/>
          <pc:sldMk cId="3659640686" sldId="273"/>
        </pc:sldMkLst>
        <pc:spChg chg="mod">
          <ac:chgData name="Hsu David" userId="037826f5a7f235e0" providerId="LiveId" clId="{136E29D1-8057-4046-B5C2-9B9FCC4B8105}" dt="2019-11-26T02:27:37.327" v="761" actId="20577"/>
          <ac:spMkLst>
            <pc:docMk/>
            <pc:sldMk cId="3659640686" sldId="273"/>
            <ac:spMk id="2" creationId="{7DC51965-3B55-4A2C-8171-E572382DD444}"/>
          </ac:spMkLst>
        </pc:spChg>
        <pc:spChg chg="mod">
          <ac:chgData name="Hsu David" userId="037826f5a7f235e0" providerId="LiveId" clId="{136E29D1-8057-4046-B5C2-9B9FCC4B8105}" dt="2019-11-26T02:31:33.598" v="1081" actId="20577"/>
          <ac:spMkLst>
            <pc:docMk/>
            <pc:sldMk cId="3659640686" sldId="273"/>
            <ac:spMk id="3" creationId="{7E658B3D-20B6-435E-B15B-C0553C4AE19F}"/>
          </ac:spMkLst>
        </pc:spChg>
      </pc:sldChg>
      <pc:sldChg chg="addSp modSp add">
        <pc:chgData name="Hsu David" userId="037826f5a7f235e0" providerId="LiveId" clId="{136E29D1-8057-4046-B5C2-9B9FCC4B8105}" dt="2019-11-26T04:00:48.919" v="1116" actId="20577"/>
        <pc:sldMkLst>
          <pc:docMk/>
          <pc:sldMk cId="1968434566" sldId="274"/>
        </pc:sldMkLst>
        <pc:spChg chg="mod">
          <ac:chgData name="Hsu David" userId="037826f5a7f235e0" providerId="LiveId" clId="{136E29D1-8057-4046-B5C2-9B9FCC4B8105}" dt="2019-11-26T04:00:48.919" v="1116" actId="20577"/>
          <ac:spMkLst>
            <pc:docMk/>
            <pc:sldMk cId="1968434566" sldId="274"/>
            <ac:spMk id="2" creationId="{7BE053FA-A8C5-439A-B804-889DA2226CC6}"/>
          </ac:spMkLst>
        </pc:spChg>
        <pc:spChg chg="mod">
          <ac:chgData name="Hsu David" userId="037826f5a7f235e0" providerId="LiveId" clId="{136E29D1-8057-4046-B5C2-9B9FCC4B8105}" dt="2019-11-26T03:59:39.411" v="1083" actId="20577"/>
          <ac:spMkLst>
            <pc:docMk/>
            <pc:sldMk cId="1968434566" sldId="274"/>
            <ac:spMk id="3" creationId="{9D175329-F100-44BB-ADB4-1E21BAB07AD2}"/>
          </ac:spMkLst>
        </pc:spChg>
        <pc:picChg chg="add mod">
          <ac:chgData name="Hsu David" userId="037826f5a7f235e0" providerId="LiveId" clId="{136E29D1-8057-4046-B5C2-9B9FCC4B8105}" dt="2019-11-26T04:00:19.665" v="1086" actId="1076"/>
          <ac:picMkLst>
            <pc:docMk/>
            <pc:sldMk cId="1968434566" sldId="274"/>
            <ac:picMk id="5" creationId="{E55BCE10-A90E-445B-BD99-707F0C70A1FE}"/>
          </ac:picMkLst>
        </pc:picChg>
      </pc:sldChg>
      <pc:sldChg chg="addSp delSp modSp add">
        <pc:chgData name="Hsu David" userId="037826f5a7f235e0" providerId="LiveId" clId="{136E29D1-8057-4046-B5C2-9B9FCC4B8105}" dt="2019-11-26T04:01:41.352" v="1153" actId="166"/>
        <pc:sldMkLst>
          <pc:docMk/>
          <pc:sldMk cId="1666549545" sldId="275"/>
        </pc:sldMkLst>
        <pc:spChg chg="mod">
          <ac:chgData name="Hsu David" userId="037826f5a7f235e0" providerId="LiveId" clId="{136E29D1-8057-4046-B5C2-9B9FCC4B8105}" dt="2019-11-26T04:01:11.937" v="1146" actId="20577"/>
          <ac:spMkLst>
            <pc:docMk/>
            <pc:sldMk cId="1666549545" sldId="275"/>
            <ac:spMk id="2" creationId="{7BE053FA-A8C5-439A-B804-889DA2226CC6}"/>
          </ac:spMkLst>
        </pc:spChg>
        <pc:picChg chg="del">
          <ac:chgData name="Hsu David" userId="037826f5a7f235e0" providerId="LiveId" clId="{136E29D1-8057-4046-B5C2-9B9FCC4B8105}" dt="2019-11-26T04:01:38.326" v="1152" actId="478"/>
          <ac:picMkLst>
            <pc:docMk/>
            <pc:sldMk cId="1666549545" sldId="275"/>
            <ac:picMk id="5" creationId="{E55BCE10-A90E-445B-BD99-707F0C70A1FE}"/>
          </ac:picMkLst>
        </pc:picChg>
        <pc:picChg chg="add mod ord">
          <ac:chgData name="Hsu David" userId="037826f5a7f235e0" providerId="LiveId" clId="{136E29D1-8057-4046-B5C2-9B9FCC4B8105}" dt="2019-11-26T04:01:41.352" v="1153" actId="166"/>
          <ac:picMkLst>
            <pc:docMk/>
            <pc:sldMk cId="1666549545" sldId="275"/>
            <ac:picMk id="6" creationId="{327E35A8-02AE-4ACC-A916-C09241F92A74}"/>
          </ac:picMkLst>
        </pc:picChg>
      </pc:sldChg>
      <pc:sldChg chg="addSp delSp modSp add">
        <pc:chgData name="Hsu David" userId="037826f5a7f235e0" providerId="LiveId" clId="{136E29D1-8057-4046-B5C2-9B9FCC4B8105}" dt="2019-11-26T04:02:28.247" v="1177" actId="166"/>
        <pc:sldMkLst>
          <pc:docMk/>
          <pc:sldMk cId="699866084" sldId="276"/>
        </pc:sldMkLst>
        <pc:spChg chg="mod">
          <ac:chgData name="Hsu David" userId="037826f5a7f235e0" providerId="LiveId" clId="{136E29D1-8057-4046-B5C2-9B9FCC4B8105}" dt="2019-11-26T04:02:00.573" v="1172" actId="20577"/>
          <ac:spMkLst>
            <pc:docMk/>
            <pc:sldMk cId="699866084" sldId="276"/>
            <ac:spMk id="2" creationId="{7BE053FA-A8C5-439A-B804-889DA2226CC6}"/>
          </ac:spMkLst>
        </pc:spChg>
        <pc:picChg chg="del">
          <ac:chgData name="Hsu David" userId="037826f5a7f235e0" providerId="LiveId" clId="{136E29D1-8057-4046-B5C2-9B9FCC4B8105}" dt="2019-11-26T04:02:25.557" v="1176" actId="478"/>
          <ac:picMkLst>
            <pc:docMk/>
            <pc:sldMk cId="699866084" sldId="276"/>
            <ac:picMk id="6" creationId="{327E35A8-02AE-4ACC-A916-C09241F92A74}"/>
          </ac:picMkLst>
        </pc:picChg>
        <pc:picChg chg="add mod ord">
          <ac:chgData name="Hsu David" userId="037826f5a7f235e0" providerId="LiveId" clId="{136E29D1-8057-4046-B5C2-9B9FCC4B8105}" dt="2019-11-26T04:02:28.247" v="1177" actId="166"/>
          <ac:picMkLst>
            <pc:docMk/>
            <pc:sldMk cId="699866084" sldId="276"/>
            <ac:picMk id="7" creationId="{F12640F8-7852-450E-B8A8-7BFD13E5FA9B}"/>
          </ac:picMkLst>
        </pc:picChg>
      </pc:sldChg>
      <pc:sldChg chg="addSp delSp modSp add">
        <pc:chgData name="Hsu David" userId="037826f5a7f235e0" providerId="LiveId" clId="{136E29D1-8057-4046-B5C2-9B9FCC4B8105}" dt="2019-11-26T04:07:26.453" v="1291" actId="1076"/>
        <pc:sldMkLst>
          <pc:docMk/>
          <pc:sldMk cId="1543244367" sldId="277"/>
        </pc:sldMkLst>
        <pc:spChg chg="mod">
          <ac:chgData name="Hsu David" userId="037826f5a7f235e0" providerId="LiveId" clId="{136E29D1-8057-4046-B5C2-9B9FCC4B8105}" dt="2019-11-26T04:04:53.078" v="1207" actId="20577"/>
          <ac:spMkLst>
            <pc:docMk/>
            <pc:sldMk cId="1543244367" sldId="277"/>
            <ac:spMk id="2" creationId="{7DC51965-3B55-4A2C-8171-E572382DD444}"/>
          </ac:spMkLst>
        </pc:spChg>
        <pc:spChg chg="mod">
          <ac:chgData name="Hsu David" userId="037826f5a7f235e0" providerId="LiveId" clId="{136E29D1-8057-4046-B5C2-9B9FCC4B8105}" dt="2019-11-26T04:07:22.903" v="1290" actId="20577"/>
          <ac:spMkLst>
            <pc:docMk/>
            <pc:sldMk cId="1543244367" sldId="277"/>
            <ac:spMk id="3" creationId="{7E658B3D-20B6-435E-B15B-C0553C4AE19F}"/>
          </ac:spMkLst>
        </pc:spChg>
        <pc:picChg chg="del">
          <ac:chgData name="Hsu David" userId="037826f5a7f235e0" providerId="LiveId" clId="{136E29D1-8057-4046-B5C2-9B9FCC4B8105}" dt="2019-11-26T04:05:19.944" v="1208" actId="478"/>
          <ac:picMkLst>
            <pc:docMk/>
            <pc:sldMk cId="1543244367" sldId="277"/>
            <ac:picMk id="6" creationId="{5FF0CD87-F867-411E-AB5F-B4674F9E0900}"/>
          </ac:picMkLst>
        </pc:picChg>
        <pc:picChg chg="add mod">
          <ac:chgData name="Hsu David" userId="037826f5a7f235e0" providerId="LiveId" clId="{136E29D1-8057-4046-B5C2-9B9FCC4B8105}" dt="2019-11-26T04:07:26.453" v="1291" actId="1076"/>
          <ac:picMkLst>
            <pc:docMk/>
            <pc:sldMk cId="1543244367" sldId="277"/>
            <ac:picMk id="7" creationId="{71E5FBE0-3FCD-4C0E-ABC0-06959C433FCD}"/>
          </ac:picMkLst>
        </pc:picChg>
      </pc:sldChg>
      <pc:sldChg chg="addSp delSp modSp add">
        <pc:chgData name="Hsu David" userId="037826f5a7f235e0" providerId="LiveId" clId="{136E29D1-8057-4046-B5C2-9B9FCC4B8105}" dt="2019-11-26T04:13:23.028" v="1401" actId="478"/>
        <pc:sldMkLst>
          <pc:docMk/>
          <pc:sldMk cId="2866766596" sldId="278"/>
        </pc:sldMkLst>
        <pc:spChg chg="mod">
          <ac:chgData name="Hsu David" userId="037826f5a7f235e0" providerId="LiveId" clId="{136E29D1-8057-4046-B5C2-9B9FCC4B8105}" dt="2019-11-26T04:09:22.385" v="1330" actId="20577"/>
          <ac:spMkLst>
            <pc:docMk/>
            <pc:sldMk cId="2866766596" sldId="278"/>
            <ac:spMk id="2" creationId="{7DC51965-3B55-4A2C-8171-E572382DD444}"/>
          </ac:spMkLst>
        </pc:spChg>
        <pc:spChg chg="mod">
          <ac:chgData name="Hsu David" userId="037826f5a7f235e0" providerId="LiveId" clId="{136E29D1-8057-4046-B5C2-9B9FCC4B8105}" dt="2019-11-26T04:09:39.872" v="1371" actId="5793"/>
          <ac:spMkLst>
            <pc:docMk/>
            <pc:sldMk cId="2866766596" sldId="278"/>
            <ac:spMk id="3" creationId="{7E658B3D-20B6-435E-B15B-C0553C4AE19F}"/>
          </ac:spMkLst>
        </pc:spChg>
        <pc:spChg chg="del mod topLvl">
          <ac:chgData name="Hsu David" userId="037826f5a7f235e0" providerId="LiveId" clId="{136E29D1-8057-4046-B5C2-9B9FCC4B8105}" dt="2019-11-26T04:13:23.028" v="1401" actId="478"/>
          <ac:spMkLst>
            <pc:docMk/>
            <pc:sldMk cId="2866766596" sldId="278"/>
            <ac:spMk id="10" creationId="{E1671297-9C63-453C-A5D2-CFD1F385811E}"/>
          </ac:spMkLst>
        </pc:spChg>
        <pc:spChg chg="del mod topLvl">
          <ac:chgData name="Hsu David" userId="037826f5a7f235e0" providerId="LiveId" clId="{136E29D1-8057-4046-B5C2-9B9FCC4B8105}" dt="2019-11-26T04:13:23.028" v="1401" actId="478"/>
          <ac:spMkLst>
            <pc:docMk/>
            <pc:sldMk cId="2866766596" sldId="278"/>
            <ac:spMk id="11" creationId="{7A1F36B7-A06B-4960-AA4B-FE443E7A6CCB}"/>
          </ac:spMkLst>
        </pc:spChg>
        <pc:spChg chg="del mod topLvl">
          <ac:chgData name="Hsu David" userId="037826f5a7f235e0" providerId="LiveId" clId="{136E29D1-8057-4046-B5C2-9B9FCC4B8105}" dt="2019-11-26T04:13:23.028" v="1401" actId="478"/>
          <ac:spMkLst>
            <pc:docMk/>
            <pc:sldMk cId="2866766596" sldId="278"/>
            <ac:spMk id="12" creationId="{12009DF7-C1D7-4BD7-96B0-E5AE25AB3ABF}"/>
          </ac:spMkLst>
        </pc:spChg>
        <pc:spChg chg="del mod topLvl">
          <ac:chgData name="Hsu David" userId="037826f5a7f235e0" providerId="LiveId" clId="{136E29D1-8057-4046-B5C2-9B9FCC4B8105}" dt="2019-11-26T04:13:23.028" v="1401" actId="478"/>
          <ac:spMkLst>
            <pc:docMk/>
            <pc:sldMk cId="2866766596" sldId="278"/>
            <ac:spMk id="13" creationId="{05B316B6-AB3C-47EA-AB7B-3739AA6FF267}"/>
          </ac:spMkLst>
        </pc:spChg>
        <pc:spChg chg="del mod topLvl">
          <ac:chgData name="Hsu David" userId="037826f5a7f235e0" providerId="LiveId" clId="{136E29D1-8057-4046-B5C2-9B9FCC4B8105}" dt="2019-11-26T04:13:23.028" v="1401" actId="478"/>
          <ac:spMkLst>
            <pc:docMk/>
            <pc:sldMk cId="2866766596" sldId="278"/>
            <ac:spMk id="14" creationId="{80F95451-A1A6-4BA1-90F1-6EC038360F9D}"/>
          </ac:spMkLst>
        </pc:spChg>
        <pc:spChg chg="del mod topLvl">
          <ac:chgData name="Hsu David" userId="037826f5a7f235e0" providerId="LiveId" clId="{136E29D1-8057-4046-B5C2-9B9FCC4B8105}" dt="2019-11-26T04:13:23.028" v="1401" actId="478"/>
          <ac:spMkLst>
            <pc:docMk/>
            <pc:sldMk cId="2866766596" sldId="278"/>
            <ac:spMk id="15" creationId="{128B4D44-E3B8-4915-BE56-5456C61E2160}"/>
          </ac:spMkLst>
        </pc:spChg>
        <pc:spChg chg="del mod topLvl">
          <ac:chgData name="Hsu David" userId="037826f5a7f235e0" providerId="LiveId" clId="{136E29D1-8057-4046-B5C2-9B9FCC4B8105}" dt="2019-11-26T04:13:23.028" v="1401" actId="478"/>
          <ac:spMkLst>
            <pc:docMk/>
            <pc:sldMk cId="2866766596" sldId="278"/>
            <ac:spMk id="16" creationId="{F7514C94-9F2A-4AC7-8B63-3138D7E1D38C}"/>
          </ac:spMkLst>
        </pc:spChg>
        <pc:spChg chg="del mod topLvl">
          <ac:chgData name="Hsu David" userId="037826f5a7f235e0" providerId="LiveId" clId="{136E29D1-8057-4046-B5C2-9B9FCC4B8105}" dt="2019-11-26T04:13:23.028" v="1401" actId="478"/>
          <ac:spMkLst>
            <pc:docMk/>
            <pc:sldMk cId="2866766596" sldId="278"/>
            <ac:spMk id="18" creationId="{8869620F-7CF1-459E-891C-FCD333FF2EE2}"/>
          </ac:spMkLst>
        </pc:spChg>
        <pc:spChg chg="del mod topLvl">
          <ac:chgData name="Hsu David" userId="037826f5a7f235e0" providerId="LiveId" clId="{136E29D1-8057-4046-B5C2-9B9FCC4B8105}" dt="2019-11-26T04:13:23.028" v="1401" actId="478"/>
          <ac:spMkLst>
            <pc:docMk/>
            <pc:sldMk cId="2866766596" sldId="278"/>
            <ac:spMk id="20" creationId="{6F672B7E-A33B-44EF-BECE-CE2F92A425ED}"/>
          </ac:spMkLst>
        </pc:spChg>
        <pc:spChg chg="del mod topLvl">
          <ac:chgData name="Hsu David" userId="037826f5a7f235e0" providerId="LiveId" clId="{136E29D1-8057-4046-B5C2-9B9FCC4B8105}" dt="2019-11-26T04:13:23.028" v="1401" actId="478"/>
          <ac:spMkLst>
            <pc:docMk/>
            <pc:sldMk cId="2866766596" sldId="278"/>
            <ac:spMk id="21" creationId="{EACF8901-A77A-4ACA-BA34-E38D2D58D81C}"/>
          </ac:spMkLst>
        </pc:spChg>
        <pc:grpChg chg="add del">
          <ac:chgData name="Hsu David" userId="037826f5a7f235e0" providerId="LiveId" clId="{136E29D1-8057-4046-B5C2-9B9FCC4B8105}" dt="2019-11-26T04:13:18.989" v="1400" actId="165"/>
          <ac:grpSpMkLst>
            <pc:docMk/>
            <pc:sldMk cId="2866766596" sldId="278"/>
            <ac:grpSpMk id="8" creationId="{B5AA78B6-9A3B-48DA-856C-EF5439B7716B}"/>
          </ac:grpSpMkLst>
        </pc:grpChg>
        <pc:picChg chg="add del mod">
          <ac:chgData name="Hsu David" userId="037826f5a7f235e0" providerId="LiveId" clId="{136E29D1-8057-4046-B5C2-9B9FCC4B8105}" dt="2019-11-26T04:13:14.067" v="1398" actId="478"/>
          <ac:picMkLst>
            <pc:docMk/>
            <pc:sldMk cId="2866766596" sldId="278"/>
            <ac:picMk id="6" creationId="{5A3B09F2-87AE-47E4-A916-642A6C5AD1E4}"/>
          </ac:picMkLst>
        </pc:picChg>
        <pc:picChg chg="del">
          <ac:chgData name="Hsu David" userId="037826f5a7f235e0" providerId="LiveId" clId="{136E29D1-8057-4046-B5C2-9B9FCC4B8105}" dt="2019-11-26T04:09:26.596" v="1331" actId="478"/>
          <ac:picMkLst>
            <pc:docMk/>
            <pc:sldMk cId="2866766596" sldId="278"/>
            <ac:picMk id="7" creationId="{71E5FBE0-3FCD-4C0E-ABC0-06959C433FCD}"/>
          </ac:picMkLst>
        </pc:picChg>
        <pc:picChg chg="mod topLvl">
          <ac:chgData name="Hsu David" userId="037826f5a7f235e0" providerId="LiveId" clId="{136E29D1-8057-4046-B5C2-9B9FCC4B8105}" dt="2019-11-26T04:13:18.989" v="1400" actId="165"/>
          <ac:picMkLst>
            <pc:docMk/>
            <pc:sldMk cId="2866766596" sldId="278"/>
            <ac:picMk id="9" creationId="{8051086F-9F9E-4885-B4BB-A7C03DEB195B}"/>
          </ac:picMkLst>
        </pc:picChg>
        <pc:cxnChg chg="del mod topLvl">
          <ac:chgData name="Hsu David" userId="037826f5a7f235e0" providerId="LiveId" clId="{136E29D1-8057-4046-B5C2-9B9FCC4B8105}" dt="2019-11-26T04:13:23.028" v="1401" actId="478"/>
          <ac:cxnSpMkLst>
            <pc:docMk/>
            <pc:sldMk cId="2866766596" sldId="278"/>
            <ac:cxnSpMk id="17" creationId="{AF74D2F1-6495-45FE-8018-DC3110655AD5}"/>
          </ac:cxnSpMkLst>
        </pc:cxnChg>
        <pc:cxnChg chg="del mod topLvl">
          <ac:chgData name="Hsu David" userId="037826f5a7f235e0" providerId="LiveId" clId="{136E29D1-8057-4046-B5C2-9B9FCC4B8105}" dt="2019-11-26T04:13:23.028" v="1401" actId="478"/>
          <ac:cxnSpMkLst>
            <pc:docMk/>
            <pc:sldMk cId="2866766596" sldId="278"/>
            <ac:cxnSpMk id="19" creationId="{F3136C7C-7C91-4E0D-BBB4-21F0C980A7D4}"/>
          </ac:cxnSpMkLst>
        </pc:cxnChg>
        <pc:cxnChg chg="del mod topLvl">
          <ac:chgData name="Hsu David" userId="037826f5a7f235e0" providerId="LiveId" clId="{136E29D1-8057-4046-B5C2-9B9FCC4B8105}" dt="2019-11-26T04:13:23.028" v="1401" actId="478"/>
          <ac:cxnSpMkLst>
            <pc:docMk/>
            <pc:sldMk cId="2866766596" sldId="278"/>
            <ac:cxnSpMk id="22" creationId="{31D85D88-4E5C-43B1-B5DA-C7BCBD33D503}"/>
          </ac:cxnSpMkLst>
        </pc:cxnChg>
        <pc:cxnChg chg="del mod topLvl">
          <ac:chgData name="Hsu David" userId="037826f5a7f235e0" providerId="LiveId" clId="{136E29D1-8057-4046-B5C2-9B9FCC4B8105}" dt="2019-11-26T04:13:23.028" v="1401" actId="478"/>
          <ac:cxnSpMkLst>
            <pc:docMk/>
            <pc:sldMk cId="2866766596" sldId="278"/>
            <ac:cxnSpMk id="23" creationId="{4D5DCAA8-6A0F-421C-A025-6C270FCC64C5}"/>
          </ac:cxnSpMkLst>
        </pc:cxnChg>
      </pc:sldChg>
      <pc:sldChg chg="add del">
        <pc:chgData name="Hsu David" userId="037826f5a7f235e0" providerId="LiveId" clId="{136E29D1-8057-4046-B5C2-9B9FCC4B8105}" dt="2019-11-26T04:09:43.717" v="1373" actId="2696"/>
        <pc:sldMkLst>
          <pc:docMk/>
          <pc:sldMk cId="811889719" sldId="279"/>
        </pc:sldMkLst>
      </pc:sldChg>
      <pc:sldChg chg="addSp delSp modSp add ord">
        <pc:chgData name="Hsu David" userId="037826f5a7f235e0" providerId="LiveId" clId="{136E29D1-8057-4046-B5C2-9B9FCC4B8105}" dt="2019-11-26T07:49:17.780" v="3016" actId="20577"/>
        <pc:sldMkLst>
          <pc:docMk/>
          <pc:sldMk cId="2079186322" sldId="279"/>
        </pc:sldMkLst>
        <pc:spChg chg="mod">
          <ac:chgData name="Hsu David" userId="037826f5a7f235e0" providerId="LiveId" clId="{136E29D1-8057-4046-B5C2-9B9FCC4B8105}" dt="2019-11-26T07:49:17.780" v="3016" actId="20577"/>
          <ac:spMkLst>
            <pc:docMk/>
            <pc:sldMk cId="2079186322" sldId="279"/>
            <ac:spMk id="3" creationId="{7E658B3D-20B6-435E-B15B-C0553C4AE19F}"/>
          </ac:spMkLst>
        </pc:spChg>
        <pc:spChg chg="mod">
          <ac:chgData name="Hsu David" userId="037826f5a7f235e0" providerId="LiveId" clId="{136E29D1-8057-4046-B5C2-9B9FCC4B8105}" dt="2019-11-26T04:15:47.482" v="1508" actId="14100"/>
          <ac:spMkLst>
            <pc:docMk/>
            <pc:sldMk cId="2079186322" sldId="279"/>
            <ac:spMk id="9" creationId="{58900C61-7E7F-411E-9A12-DAF989F252CB}"/>
          </ac:spMkLst>
        </pc:spChg>
        <pc:spChg chg="mod">
          <ac:chgData name="Hsu David" userId="037826f5a7f235e0" providerId="LiveId" clId="{136E29D1-8057-4046-B5C2-9B9FCC4B8105}" dt="2019-11-26T04:18:23.958" v="1710" actId="14100"/>
          <ac:spMkLst>
            <pc:docMk/>
            <pc:sldMk cId="2079186322" sldId="279"/>
            <ac:spMk id="10" creationId="{56A70AA7-75EE-489E-A9D2-111C56A2DFAA}"/>
          </ac:spMkLst>
        </pc:spChg>
        <pc:spChg chg="mod">
          <ac:chgData name="Hsu David" userId="037826f5a7f235e0" providerId="LiveId" clId="{136E29D1-8057-4046-B5C2-9B9FCC4B8105}" dt="2019-11-26T04:19:03.155" v="1728" actId="1037"/>
          <ac:spMkLst>
            <pc:docMk/>
            <pc:sldMk cId="2079186322" sldId="279"/>
            <ac:spMk id="11" creationId="{2AD57A59-CD7E-408F-9F56-4CF762FBA319}"/>
          </ac:spMkLst>
        </pc:spChg>
        <pc:spChg chg="mod">
          <ac:chgData name="Hsu David" userId="037826f5a7f235e0" providerId="LiveId" clId="{136E29D1-8057-4046-B5C2-9B9FCC4B8105}" dt="2019-11-26T04:18:45.062" v="1713" actId="14100"/>
          <ac:spMkLst>
            <pc:docMk/>
            <pc:sldMk cId="2079186322" sldId="279"/>
            <ac:spMk id="12" creationId="{77FECE23-C4A4-4113-BB8B-DFA711F5AEB4}"/>
          </ac:spMkLst>
        </pc:spChg>
        <pc:spChg chg="mod">
          <ac:chgData name="Hsu David" userId="037826f5a7f235e0" providerId="LiveId" clId="{136E29D1-8057-4046-B5C2-9B9FCC4B8105}" dt="2019-11-26T04:16:20.663" v="1523" actId="1035"/>
          <ac:spMkLst>
            <pc:docMk/>
            <pc:sldMk cId="2079186322" sldId="279"/>
            <ac:spMk id="13" creationId="{3832C9EE-EB57-4874-AE57-AC7283146191}"/>
          </ac:spMkLst>
        </pc:spChg>
        <pc:spChg chg="del">
          <ac:chgData name="Hsu David" userId="037826f5a7f235e0" providerId="LiveId" clId="{136E29D1-8057-4046-B5C2-9B9FCC4B8105}" dt="2019-11-26T04:16:41.162" v="1532" actId="478"/>
          <ac:spMkLst>
            <pc:docMk/>
            <pc:sldMk cId="2079186322" sldId="279"/>
            <ac:spMk id="14" creationId="{D536639B-9CBB-4A78-96F9-EED1714F6FF2}"/>
          </ac:spMkLst>
        </pc:spChg>
        <pc:spChg chg="del mod">
          <ac:chgData name="Hsu David" userId="037826f5a7f235e0" providerId="LiveId" clId="{136E29D1-8057-4046-B5C2-9B9FCC4B8105}" dt="2019-11-26T04:18:54.497" v="1714" actId="478"/>
          <ac:spMkLst>
            <pc:docMk/>
            <pc:sldMk cId="2079186322" sldId="279"/>
            <ac:spMk id="15" creationId="{3541AFCD-35EC-401E-8ECA-847D54AAF76B}"/>
          </ac:spMkLst>
        </pc:spChg>
        <pc:spChg chg="del">
          <ac:chgData name="Hsu David" userId="037826f5a7f235e0" providerId="LiveId" clId="{136E29D1-8057-4046-B5C2-9B9FCC4B8105}" dt="2019-11-26T04:17:46.521" v="1701" actId="478"/>
          <ac:spMkLst>
            <pc:docMk/>
            <pc:sldMk cId="2079186322" sldId="279"/>
            <ac:spMk id="17" creationId="{1E4C6231-1E2D-42FC-BFE5-39996181880E}"/>
          </ac:spMkLst>
        </pc:spChg>
        <pc:spChg chg="del">
          <ac:chgData name="Hsu David" userId="037826f5a7f235e0" providerId="LiveId" clId="{136E29D1-8057-4046-B5C2-9B9FCC4B8105}" dt="2019-11-26T04:17:54.366" v="1704" actId="478"/>
          <ac:spMkLst>
            <pc:docMk/>
            <pc:sldMk cId="2079186322" sldId="279"/>
            <ac:spMk id="19" creationId="{601934D5-6661-464B-B639-D5E350C342AF}"/>
          </ac:spMkLst>
        </pc:spChg>
        <pc:spChg chg="del">
          <ac:chgData name="Hsu David" userId="037826f5a7f235e0" providerId="LiveId" clId="{136E29D1-8057-4046-B5C2-9B9FCC4B8105}" dt="2019-11-26T04:16:02.898" v="1511" actId="478"/>
          <ac:spMkLst>
            <pc:docMk/>
            <pc:sldMk cId="2079186322" sldId="279"/>
            <ac:spMk id="20" creationId="{09F1E1F5-1D8D-4F6E-B85D-5009F58E5F03}"/>
          </ac:spMkLst>
        </pc:spChg>
        <pc:spChg chg="add mod">
          <ac:chgData name="Hsu David" userId="037826f5a7f235e0" providerId="LiveId" clId="{136E29D1-8057-4046-B5C2-9B9FCC4B8105}" dt="2019-11-26T04:16:33.556" v="1531" actId="1038"/>
          <ac:spMkLst>
            <pc:docMk/>
            <pc:sldMk cId="2079186322" sldId="279"/>
            <ac:spMk id="23" creationId="{90BC12CB-221D-4E6D-BDE2-A7CFD12AF4E8}"/>
          </ac:spMkLst>
        </pc:spChg>
        <pc:spChg chg="add mod">
          <ac:chgData name="Hsu David" userId="037826f5a7f235e0" providerId="LiveId" clId="{136E29D1-8057-4046-B5C2-9B9FCC4B8105}" dt="2019-11-26T04:17:01.101" v="1631" actId="1037"/>
          <ac:spMkLst>
            <pc:docMk/>
            <pc:sldMk cId="2079186322" sldId="279"/>
            <ac:spMk id="24" creationId="{750B7B20-AB13-434A-8B77-3BCED740CD77}"/>
          </ac:spMkLst>
        </pc:spChg>
        <pc:spChg chg="add mod">
          <ac:chgData name="Hsu David" userId="037826f5a7f235e0" providerId="LiveId" clId="{136E29D1-8057-4046-B5C2-9B9FCC4B8105}" dt="2019-11-26T04:17:16.127" v="1695" actId="1038"/>
          <ac:spMkLst>
            <pc:docMk/>
            <pc:sldMk cId="2079186322" sldId="279"/>
            <ac:spMk id="25" creationId="{C4CE6F7B-11C6-4608-87D9-9538A8A9F666}"/>
          </ac:spMkLst>
        </pc:spChg>
        <pc:spChg chg="add mod">
          <ac:chgData name="Hsu David" userId="037826f5a7f235e0" providerId="LiveId" clId="{136E29D1-8057-4046-B5C2-9B9FCC4B8105}" dt="2019-11-26T04:17:31.161" v="1699" actId="14100"/>
          <ac:spMkLst>
            <pc:docMk/>
            <pc:sldMk cId="2079186322" sldId="279"/>
            <ac:spMk id="26" creationId="{0C8DC1E7-2499-4174-8A97-D52C22ABB183}"/>
          </ac:spMkLst>
        </pc:spChg>
        <pc:grpChg chg="add mod ord">
          <ac:chgData name="Hsu David" userId="037826f5a7f235e0" providerId="LiveId" clId="{136E29D1-8057-4046-B5C2-9B9FCC4B8105}" dt="2019-11-26T04:17:51.252" v="1703" actId="1076"/>
          <ac:grpSpMkLst>
            <pc:docMk/>
            <pc:sldMk cId="2079186322" sldId="279"/>
            <ac:grpSpMk id="7" creationId="{865CAA32-C415-43FA-82A9-02A8CB033AA7}"/>
          </ac:grpSpMkLst>
        </pc:grpChg>
        <pc:picChg chg="del">
          <ac:chgData name="Hsu David" userId="037826f5a7f235e0" providerId="LiveId" clId="{136E29D1-8057-4046-B5C2-9B9FCC4B8105}" dt="2019-11-26T04:13:05.363" v="1397" actId="478"/>
          <ac:picMkLst>
            <pc:docMk/>
            <pc:sldMk cId="2079186322" sldId="279"/>
            <ac:picMk id="6" creationId="{5A3B09F2-87AE-47E4-A916-642A6C5AD1E4}"/>
          </ac:picMkLst>
        </pc:picChg>
        <pc:picChg chg="mod">
          <ac:chgData name="Hsu David" userId="037826f5a7f235e0" providerId="LiveId" clId="{136E29D1-8057-4046-B5C2-9B9FCC4B8105}" dt="2019-11-26T04:18:14.597" v="1708" actId="1076"/>
          <ac:picMkLst>
            <pc:docMk/>
            <pc:sldMk cId="2079186322" sldId="279"/>
            <ac:picMk id="8" creationId="{0A24EBEC-491B-4B02-8CED-7DA6C783B160}"/>
          </ac:picMkLst>
        </pc:picChg>
        <pc:cxnChg chg="del">
          <ac:chgData name="Hsu David" userId="037826f5a7f235e0" providerId="LiveId" clId="{136E29D1-8057-4046-B5C2-9B9FCC4B8105}" dt="2019-11-26T04:17:41.201" v="1700" actId="478"/>
          <ac:cxnSpMkLst>
            <pc:docMk/>
            <pc:sldMk cId="2079186322" sldId="279"/>
            <ac:cxnSpMk id="16" creationId="{52CD0873-09B4-4F34-9F3D-674537D31F2C}"/>
          </ac:cxnSpMkLst>
        </pc:cxnChg>
        <pc:cxnChg chg="del">
          <ac:chgData name="Hsu David" userId="037826f5a7f235e0" providerId="LiveId" clId="{136E29D1-8057-4046-B5C2-9B9FCC4B8105}" dt="2019-11-26T04:17:57.704" v="1705" actId="478"/>
          <ac:cxnSpMkLst>
            <pc:docMk/>
            <pc:sldMk cId="2079186322" sldId="279"/>
            <ac:cxnSpMk id="18" creationId="{E68EF8B9-0E73-4D37-ACFD-D4ACDE57C130}"/>
          </ac:cxnSpMkLst>
        </pc:cxnChg>
        <pc:cxnChg chg="del">
          <ac:chgData name="Hsu David" userId="037826f5a7f235e0" providerId="LiveId" clId="{136E29D1-8057-4046-B5C2-9B9FCC4B8105}" dt="2019-11-26T04:15:53.277" v="1509" actId="478"/>
          <ac:cxnSpMkLst>
            <pc:docMk/>
            <pc:sldMk cId="2079186322" sldId="279"/>
            <ac:cxnSpMk id="21" creationId="{2D6BEB60-0FC7-477D-AACD-ABEFF76C33BB}"/>
          </ac:cxnSpMkLst>
        </pc:cxnChg>
        <pc:cxnChg chg="del">
          <ac:chgData name="Hsu David" userId="037826f5a7f235e0" providerId="LiveId" clId="{136E29D1-8057-4046-B5C2-9B9FCC4B8105}" dt="2019-11-26T04:15:59.500" v="1510" actId="478"/>
          <ac:cxnSpMkLst>
            <pc:docMk/>
            <pc:sldMk cId="2079186322" sldId="279"/>
            <ac:cxnSpMk id="22" creationId="{0FD597DE-9259-4483-9BA2-EEC0A42390B5}"/>
          </ac:cxnSpMkLst>
        </pc:cxnChg>
      </pc:sldChg>
      <pc:sldChg chg="modSp add ord">
        <pc:chgData name="Hsu David" userId="037826f5a7f235e0" providerId="LiveId" clId="{136E29D1-8057-4046-B5C2-9B9FCC4B8105}" dt="2019-11-26T07:49:07.783" v="3003" actId="20577"/>
        <pc:sldMkLst>
          <pc:docMk/>
          <pc:sldMk cId="2918996871" sldId="280"/>
        </pc:sldMkLst>
        <pc:spChg chg="mod">
          <ac:chgData name="Hsu David" userId="037826f5a7f235e0" providerId="LiveId" clId="{136E29D1-8057-4046-B5C2-9B9FCC4B8105}" dt="2019-11-26T07:49:07.783" v="3003" actId="20577"/>
          <ac:spMkLst>
            <pc:docMk/>
            <pc:sldMk cId="2918996871" sldId="280"/>
            <ac:spMk id="3" creationId="{7E658B3D-20B6-435E-B15B-C0553C4AE19F}"/>
          </ac:spMkLst>
        </pc:spChg>
      </pc:sldChg>
      <pc:sldChg chg="addSp modSp add">
        <pc:chgData name="Hsu David" userId="037826f5a7f235e0" providerId="LiveId" clId="{136E29D1-8057-4046-B5C2-9B9FCC4B8105}" dt="2019-11-26T04:24:04.595" v="2014" actId="14100"/>
        <pc:sldMkLst>
          <pc:docMk/>
          <pc:sldMk cId="3743987916" sldId="281"/>
        </pc:sldMkLst>
        <pc:spChg chg="mod">
          <ac:chgData name="Hsu David" userId="037826f5a7f235e0" providerId="LiveId" clId="{136E29D1-8057-4046-B5C2-9B9FCC4B8105}" dt="2019-11-26T04:23:37.282" v="2009" actId="20577"/>
          <ac:spMkLst>
            <pc:docMk/>
            <pc:sldMk cId="3743987916" sldId="281"/>
            <ac:spMk id="3" creationId="{7E658B3D-20B6-435E-B15B-C0553C4AE19F}"/>
          </ac:spMkLst>
        </pc:spChg>
        <pc:grpChg chg="add mod">
          <ac:chgData name="Hsu David" userId="037826f5a7f235e0" providerId="LiveId" clId="{136E29D1-8057-4046-B5C2-9B9FCC4B8105}" dt="2019-11-26T04:24:04.595" v="2014" actId="14100"/>
          <ac:grpSpMkLst>
            <pc:docMk/>
            <pc:sldMk cId="3743987916" sldId="281"/>
            <ac:grpSpMk id="6" creationId="{071DC5C3-B3E8-482F-A1DA-1AAAE5037E6E}"/>
          </ac:grpSpMkLst>
        </pc:grpChg>
      </pc:sldChg>
      <pc:sldChg chg="add del">
        <pc:chgData name="Hsu David" userId="037826f5a7f235e0" providerId="LiveId" clId="{136E29D1-8057-4046-B5C2-9B9FCC4B8105}" dt="2019-11-26T04:21:55.152" v="1835" actId="2696"/>
        <pc:sldMkLst>
          <pc:docMk/>
          <pc:sldMk cId="1624167744" sldId="282"/>
        </pc:sldMkLst>
      </pc:sldChg>
      <pc:sldChg chg="addSp modSp add">
        <pc:chgData name="Hsu David" userId="037826f5a7f235e0" providerId="LiveId" clId="{136E29D1-8057-4046-B5C2-9B9FCC4B8105}" dt="2019-11-26T04:31:06.723" v="2645" actId="1038"/>
        <pc:sldMkLst>
          <pc:docMk/>
          <pc:sldMk cId="1929813069" sldId="282"/>
        </pc:sldMkLst>
        <pc:spChg chg="mod">
          <ac:chgData name="Hsu David" userId="037826f5a7f235e0" providerId="LiveId" clId="{136E29D1-8057-4046-B5C2-9B9FCC4B8105}" dt="2019-11-26T04:22:59.585" v="1937" actId="20577"/>
          <ac:spMkLst>
            <pc:docMk/>
            <pc:sldMk cId="1929813069" sldId="282"/>
            <ac:spMk id="3" creationId="{7E658B3D-20B6-435E-B15B-C0553C4AE19F}"/>
          </ac:spMkLst>
        </pc:spChg>
        <pc:picChg chg="add mod">
          <ac:chgData name="Hsu David" userId="037826f5a7f235e0" providerId="LiveId" clId="{136E29D1-8057-4046-B5C2-9B9FCC4B8105}" dt="2019-11-26T04:31:06.723" v="2645" actId="1038"/>
          <ac:picMkLst>
            <pc:docMk/>
            <pc:sldMk cId="1929813069" sldId="282"/>
            <ac:picMk id="6" creationId="{0FCDCE60-2242-4E52-8680-BAC39CD9D86F}"/>
          </ac:picMkLst>
        </pc:picChg>
        <pc:picChg chg="add mod">
          <ac:chgData name="Hsu David" userId="037826f5a7f235e0" providerId="LiveId" clId="{136E29D1-8057-4046-B5C2-9B9FCC4B8105}" dt="2019-11-26T04:31:06.723" v="2645" actId="1038"/>
          <ac:picMkLst>
            <pc:docMk/>
            <pc:sldMk cId="1929813069" sldId="282"/>
            <ac:picMk id="7" creationId="{30177CAE-8F9A-461D-8DAD-3D7A2D41A6B9}"/>
          </ac:picMkLst>
        </pc:picChg>
      </pc:sldChg>
      <pc:sldChg chg="modSp add">
        <pc:chgData name="Hsu David" userId="037826f5a7f235e0" providerId="LiveId" clId="{136E29D1-8057-4046-B5C2-9B9FCC4B8105}" dt="2019-11-26T04:30:19.296" v="2603" actId="20577"/>
        <pc:sldMkLst>
          <pc:docMk/>
          <pc:sldMk cId="1013105514" sldId="283"/>
        </pc:sldMkLst>
        <pc:spChg chg="mod">
          <ac:chgData name="Hsu David" userId="037826f5a7f235e0" providerId="LiveId" clId="{136E29D1-8057-4046-B5C2-9B9FCC4B8105}" dt="2019-11-26T04:30:19.296" v="2603" actId="20577"/>
          <ac:spMkLst>
            <pc:docMk/>
            <pc:sldMk cId="1013105514" sldId="283"/>
            <ac:spMk id="2" creationId="{7DC51965-3B55-4A2C-8171-E572382DD444}"/>
          </ac:spMkLst>
        </pc:spChg>
        <pc:spChg chg="mod">
          <ac:chgData name="Hsu David" userId="037826f5a7f235e0" providerId="LiveId" clId="{136E29D1-8057-4046-B5C2-9B9FCC4B8105}" dt="2019-11-26T04:29:48.566" v="2578" actId="20577"/>
          <ac:spMkLst>
            <pc:docMk/>
            <pc:sldMk cId="1013105514" sldId="283"/>
            <ac:spMk id="3" creationId="{7E658B3D-20B6-435E-B15B-C0553C4AE19F}"/>
          </ac:spMkLst>
        </pc:spChg>
      </pc:sldChg>
      <pc:sldChg chg="addSp delSp modSp add">
        <pc:chgData name="Hsu David" userId="037826f5a7f235e0" providerId="LiveId" clId="{136E29D1-8057-4046-B5C2-9B9FCC4B8105}" dt="2019-11-26T04:31:31.565" v="2651" actId="1038"/>
        <pc:sldMkLst>
          <pc:docMk/>
          <pc:sldMk cId="2564919849" sldId="284"/>
        </pc:sldMkLst>
        <pc:picChg chg="del">
          <ac:chgData name="Hsu David" userId="037826f5a7f235e0" providerId="LiveId" clId="{136E29D1-8057-4046-B5C2-9B9FCC4B8105}" dt="2019-11-26T04:31:29.883" v="2650" actId="478"/>
          <ac:picMkLst>
            <pc:docMk/>
            <pc:sldMk cId="2564919849" sldId="284"/>
            <ac:picMk id="6" creationId="{0FCDCE60-2242-4E52-8680-BAC39CD9D86F}"/>
          </ac:picMkLst>
        </pc:picChg>
        <pc:picChg chg="add mod ord">
          <ac:chgData name="Hsu David" userId="037826f5a7f235e0" providerId="LiveId" clId="{136E29D1-8057-4046-B5C2-9B9FCC4B8105}" dt="2019-11-26T04:31:31.565" v="2651" actId="1038"/>
          <ac:picMkLst>
            <pc:docMk/>
            <pc:sldMk cId="2564919849" sldId="284"/>
            <ac:picMk id="8" creationId="{D8B2706C-0570-41DF-B34C-0A49E9ADEF38}"/>
          </ac:picMkLst>
        </pc:picChg>
      </pc:sldChg>
      <pc:sldChg chg="addSp modSp add ord">
        <pc:chgData name="Hsu David" userId="037826f5a7f235e0" providerId="LiveId" clId="{136E29D1-8057-4046-B5C2-9B9FCC4B8105}" dt="2019-11-26T04:39:08.714" v="2952"/>
        <pc:sldMkLst>
          <pc:docMk/>
          <pc:sldMk cId="2429405336" sldId="285"/>
        </pc:sldMkLst>
        <pc:spChg chg="mod">
          <ac:chgData name="Hsu David" userId="037826f5a7f235e0" providerId="LiveId" clId="{136E29D1-8057-4046-B5C2-9B9FCC4B8105}" dt="2019-11-26T04:38:48.459" v="2950" actId="20577"/>
          <ac:spMkLst>
            <pc:docMk/>
            <pc:sldMk cId="2429405336" sldId="285"/>
            <ac:spMk id="3" creationId="{7E658B3D-20B6-435E-B15B-C0553C4AE19F}"/>
          </ac:spMkLst>
        </pc:spChg>
        <pc:picChg chg="add mod">
          <ac:chgData name="Hsu David" userId="037826f5a7f235e0" providerId="LiveId" clId="{136E29D1-8057-4046-B5C2-9B9FCC4B8105}" dt="2019-11-26T04:37:46.957" v="2925" actId="1036"/>
          <ac:picMkLst>
            <pc:docMk/>
            <pc:sldMk cId="2429405336" sldId="285"/>
            <ac:picMk id="6" creationId="{AED0B3D3-4C7C-478A-8E50-C78234C2CFE1}"/>
          </ac:picMkLst>
        </pc:picChg>
        <pc:picChg chg="add mod">
          <ac:chgData name="Hsu David" userId="037826f5a7f235e0" providerId="LiveId" clId="{136E29D1-8057-4046-B5C2-9B9FCC4B8105}" dt="2019-11-26T04:37:46.957" v="2925" actId="1036"/>
          <ac:picMkLst>
            <pc:docMk/>
            <pc:sldMk cId="2429405336" sldId="285"/>
            <ac:picMk id="7" creationId="{78665F56-398A-44BB-9E35-250DA1E715A3}"/>
          </ac:picMkLst>
        </pc:picChg>
      </pc:sldChg>
      <pc:sldChg chg="addSp modSp add">
        <pc:chgData name="Hsu David" userId="037826f5a7f235e0" providerId="LiveId" clId="{136E29D1-8057-4046-B5C2-9B9FCC4B8105}" dt="2019-11-26T04:39:53.739" v="2956"/>
        <pc:sldMkLst>
          <pc:docMk/>
          <pc:sldMk cId="1255482936" sldId="286"/>
        </pc:sldMkLst>
        <pc:spChg chg="mod">
          <ac:chgData name="Hsu David" userId="037826f5a7f235e0" providerId="LiveId" clId="{136E29D1-8057-4046-B5C2-9B9FCC4B8105}" dt="2019-11-26T04:39:20.069" v="2955" actId="5793"/>
          <ac:spMkLst>
            <pc:docMk/>
            <pc:sldMk cId="1255482936" sldId="286"/>
            <ac:spMk id="3" creationId="{7E658B3D-20B6-435E-B15B-C0553C4AE19F}"/>
          </ac:spMkLst>
        </pc:spChg>
        <pc:picChg chg="add">
          <ac:chgData name="Hsu David" userId="037826f5a7f235e0" providerId="LiveId" clId="{136E29D1-8057-4046-B5C2-9B9FCC4B8105}" dt="2019-11-26T04:39:53.739" v="2956"/>
          <ac:picMkLst>
            <pc:docMk/>
            <pc:sldMk cId="1255482936" sldId="286"/>
            <ac:picMk id="6" creationId="{1C5C9640-61C2-4F46-9AC9-181EA8D72B09}"/>
          </ac:picMkLst>
        </pc:picChg>
        <pc:picChg chg="add">
          <ac:chgData name="Hsu David" userId="037826f5a7f235e0" providerId="LiveId" clId="{136E29D1-8057-4046-B5C2-9B9FCC4B8105}" dt="2019-11-26T04:39:53.739" v="2956"/>
          <ac:picMkLst>
            <pc:docMk/>
            <pc:sldMk cId="1255482936" sldId="286"/>
            <ac:picMk id="7" creationId="{F7F1B39C-A455-49F1-89A5-57D45D07408F}"/>
          </ac:picMkLst>
        </pc:picChg>
      </pc:sldChg>
      <pc:sldChg chg="addSp modSp add ord">
        <pc:chgData name="Hsu David" userId="037826f5a7f235e0" providerId="LiveId" clId="{136E29D1-8057-4046-B5C2-9B9FCC4B8105}" dt="2019-11-26T04:40:50.145" v="2964" actId="1076"/>
        <pc:sldMkLst>
          <pc:docMk/>
          <pc:sldMk cId="4065457897" sldId="287"/>
        </pc:sldMkLst>
        <pc:spChg chg="mod">
          <ac:chgData name="Hsu David" userId="037826f5a7f235e0" providerId="LiveId" clId="{136E29D1-8057-4046-B5C2-9B9FCC4B8105}" dt="2019-11-26T04:40:27.384" v="2959" actId="20577"/>
          <ac:spMkLst>
            <pc:docMk/>
            <pc:sldMk cId="4065457897" sldId="287"/>
            <ac:spMk id="3" creationId="{7E658B3D-20B6-435E-B15B-C0553C4AE19F}"/>
          </ac:spMkLst>
        </pc:spChg>
        <pc:picChg chg="add mod">
          <ac:chgData name="Hsu David" userId="037826f5a7f235e0" providerId="LiveId" clId="{136E29D1-8057-4046-B5C2-9B9FCC4B8105}" dt="2019-11-26T04:40:50.145" v="2964" actId="1076"/>
          <ac:picMkLst>
            <pc:docMk/>
            <pc:sldMk cId="4065457897" sldId="287"/>
            <ac:picMk id="6" creationId="{612EA9CD-669A-4E50-8F21-C5943C79DA54}"/>
          </ac:picMkLst>
        </pc:picChg>
      </pc:sldChg>
      <pc:sldChg chg="modSp add">
        <pc:chgData name="Hsu David" userId="037826f5a7f235e0" providerId="LiveId" clId="{136E29D1-8057-4046-B5C2-9B9FCC4B8105}" dt="2019-11-26T04:41:28.545" v="2991" actId="122"/>
        <pc:sldMkLst>
          <pc:docMk/>
          <pc:sldMk cId="2754020293" sldId="288"/>
        </pc:sldMkLst>
        <pc:spChg chg="mod">
          <ac:chgData name="Hsu David" userId="037826f5a7f235e0" providerId="LiveId" clId="{136E29D1-8057-4046-B5C2-9B9FCC4B8105}" dt="2019-11-26T04:41:09.328" v="2974" actId="20577"/>
          <ac:spMkLst>
            <pc:docMk/>
            <pc:sldMk cId="2754020293" sldId="288"/>
            <ac:spMk id="2" creationId="{8A89EAE4-5EE9-41CA-8A9C-C15FDEF0E7D2}"/>
          </ac:spMkLst>
        </pc:spChg>
        <pc:spChg chg="mod">
          <ac:chgData name="Hsu David" userId="037826f5a7f235e0" providerId="LiveId" clId="{136E29D1-8057-4046-B5C2-9B9FCC4B8105}" dt="2019-11-26T04:41:28.545" v="2991" actId="122"/>
          <ac:spMkLst>
            <pc:docMk/>
            <pc:sldMk cId="2754020293" sldId="288"/>
            <ac:spMk id="3" creationId="{E658000E-A6A5-4837-A145-6009702FC0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17B52B-C5ED-49A5-9C37-806B183A4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a:extLst>
              <a:ext uri="{FF2B5EF4-FFF2-40B4-BE49-F238E27FC236}">
                <a16:creationId xmlns:a16="http://schemas.microsoft.com/office/drawing/2014/main" id="{9D2B6A5A-4F42-4BCD-93B1-A4E6D60701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E79B1-EB1A-4B42-A3E4-97F6A2AA80AB}" type="datetimeFigureOut">
              <a:rPr lang="en-US" smtClean="0"/>
              <a:t>12/14/2022</a:t>
            </a:fld>
            <a:endParaRPr lang="en-US"/>
          </a:p>
        </p:txBody>
      </p:sp>
      <p:sp>
        <p:nvSpPr>
          <p:cNvPr id="4" name="頁尾版面配置區 3">
            <a:extLst>
              <a:ext uri="{FF2B5EF4-FFF2-40B4-BE49-F238E27FC236}">
                <a16:creationId xmlns:a16="http://schemas.microsoft.com/office/drawing/2014/main" id="{8F3921F6-D33B-4745-BF14-3283E0D454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a:extLst>
              <a:ext uri="{FF2B5EF4-FFF2-40B4-BE49-F238E27FC236}">
                <a16:creationId xmlns:a16="http://schemas.microsoft.com/office/drawing/2014/main" id="{AA2C0B90-93AE-4DBA-8E36-098498E89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40671-6790-4FFA-89E8-58798C0B56BD}" type="slidenum">
              <a:rPr lang="en-US" smtClean="0"/>
              <a:t>‹#›</a:t>
            </a:fld>
            <a:endParaRPr lang="en-US"/>
          </a:p>
        </p:txBody>
      </p:sp>
    </p:spTree>
    <p:extLst>
      <p:ext uri="{BB962C8B-B14F-4D97-AF65-F5344CB8AC3E}">
        <p14:creationId xmlns:p14="http://schemas.microsoft.com/office/powerpoint/2010/main" val="417481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B22CF-AAB2-4BCD-B4B6-1F2E0A3FEC72}" type="datetimeFigureOut">
              <a:rPr lang="zh-TW" altLang="en-US" smtClean="0"/>
              <a:t>2022/12/14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02C15-8439-4650-9275-89E8E467F89F}" type="slidenum">
              <a:rPr lang="zh-TW" altLang="en-US" smtClean="0"/>
              <a:t>‹#›</a:t>
            </a:fld>
            <a:endParaRPr lang="zh-TW" altLang="en-US"/>
          </a:p>
        </p:txBody>
      </p:sp>
    </p:spTree>
    <p:extLst>
      <p:ext uri="{BB962C8B-B14F-4D97-AF65-F5344CB8AC3E}">
        <p14:creationId xmlns:p14="http://schemas.microsoft.com/office/powerpoint/2010/main" val="417705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dirty="0">
                <a:solidFill>
                  <a:srgbClr val="000000"/>
                </a:solidFill>
                <a:latin typeface="Segoe UI" panose="020B0502040204020203" pitchFamily="34" charset="0"/>
              </a:rPr>
              <a:t>DNA </a:t>
            </a:r>
            <a:r>
              <a:rPr lang="zh-TW" altLang="en-US" sz="1200" dirty="0">
                <a:solidFill>
                  <a:srgbClr val="000000"/>
                </a:solidFill>
                <a:latin typeface="微軟正黑體" panose="020B0604030504040204" pitchFamily="34" charset="-120"/>
                <a:ea typeface="微軟正黑體" panose="020B0604030504040204" pitchFamily="34" charset="-120"/>
              </a:rPr>
              <a:t>甲基化數據的可用於精準癌症診斷 </a:t>
            </a:r>
            <a:r>
              <a:rPr lang="en-US" altLang="zh-TW" sz="1200" dirty="0">
                <a:solidFill>
                  <a:srgbClr val="000000"/>
                </a:solidFill>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800" dirty="0">
                <a:solidFill>
                  <a:srgbClr val="000000"/>
                </a:solidFill>
                <a:latin typeface="微軟正黑體" panose="020B0604030504040204" pitchFamily="34" charset="-120"/>
                <a:ea typeface="微軟正黑體" panose="020B0604030504040204" pitchFamily="34" charset="-120"/>
              </a:rPr>
              <a:t>由於癌症甲基化組是體細胞獲得的 </a:t>
            </a:r>
            <a:r>
              <a:rPr lang="en-US" altLang="zh-TW" sz="1800" dirty="0">
                <a:solidFill>
                  <a:srgbClr val="000000"/>
                </a:solidFill>
                <a:latin typeface="微軟正黑體" panose="020B0604030504040204" pitchFamily="34" charset="-120"/>
                <a:ea typeface="微軟正黑體" panose="020B0604030504040204" pitchFamily="34" charset="-120"/>
              </a:rPr>
              <a:t>DNA </a:t>
            </a:r>
            <a:r>
              <a:rPr lang="zh-TW" altLang="en-US" sz="1800" dirty="0">
                <a:solidFill>
                  <a:srgbClr val="000000"/>
                </a:solidFill>
                <a:latin typeface="微軟正黑體" panose="020B0604030504040204" pitchFamily="34" charset="-120"/>
                <a:ea typeface="微軟正黑體" panose="020B0604030504040204" pitchFamily="34" charset="-120"/>
              </a:rPr>
              <a:t>甲基化變化和反映起源細胞的特徵的組合，因此它特別適用於腫瘤的分子分類，從而對癌症患者進行分層。 因此，</a:t>
            </a:r>
            <a:r>
              <a:rPr lang="en-US" altLang="zh-TW" sz="1800" dirty="0">
                <a:solidFill>
                  <a:srgbClr val="000000"/>
                </a:solidFill>
                <a:latin typeface="微軟正黑體" panose="020B0604030504040204" pitchFamily="34" charset="-120"/>
                <a:ea typeface="微軟正黑體" panose="020B0604030504040204" pitchFamily="34" charset="-120"/>
              </a:rPr>
              <a:t>DNA</a:t>
            </a:r>
            <a:r>
              <a:rPr lang="zh-TW" altLang="en-US" sz="1800" dirty="0">
                <a:solidFill>
                  <a:srgbClr val="000000"/>
                </a:solidFill>
                <a:latin typeface="微軟正黑體" panose="020B0604030504040204" pitchFamily="34" charset="-120"/>
                <a:ea typeface="微軟正黑體" panose="020B0604030504040204" pitchFamily="34" charset="-120"/>
              </a:rPr>
              <a:t>甲基化已被證明特別適用於個體化的癌症診斷、預後和治療預測</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對於分層醫學，最重要的是正確估計與特定診斷有關的感興趣病例的類別概率 </a:t>
            </a:r>
            <a:r>
              <a:rPr lang="en-US" altLang="zh-TW" sz="1800" dirty="0">
                <a:solidFill>
                  <a:srgbClr val="000000"/>
                </a:solidFill>
                <a:latin typeface="微軟正黑體" panose="020B0604030504040204" pitchFamily="34" charset="-120"/>
                <a:ea typeface="微軟正黑體" panose="020B0604030504040204" pitchFamily="34" charset="-120"/>
              </a:rPr>
              <a:t>(CP)</a:t>
            </a:r>
            <a:r>
              <a:rPr lang="zh-TW" altLang="en-US" sz="1800" dirty="0">
                <a:solidFill>
                  <a:srgbClr val="000000"/>
                </a:solidFill>
                <a:latin typeface="微軟正黑體" panose="020B0604030504040204" pitchFamily="34" charset="-120"/>
                <a:ea typeface="微軟正黑體" panose="020B0604030504040204" pitchFamily="34" charset="-120"/>
              </a:rPr>
              <a:t>。 由於 </a:t>
            </a:r>
            <a:r>
              <a:rPr lang="en-US" altLang="zh-TW" sz="1800" dirty="0">
                <a:solidFill>
                  <a:srgbClr val="000000"/>
                </a:solidFill>
                <a:latin typeface="微軟正黑體" panose="020B0604030504040204" pitchFamily="34" charset="-120"/>
                <a:ea typeface="微軟正黑體" panose="020B0604030504040204" pitchFamily="34" charset="-120"/>
              </a:rPr>
              <a:t>CP </a:t>
            </a:r>
            <a:r>
              <a:rPr lang="zh-TW" altLang="en-US" sz="1800" dirty="0">
                <a:solidFill>
                  <a:srgbClr val="000000"/>
                </a:solidFill>
                <a:latin typeface="微軟正黑體" panose="020B0604030504040204" pitchFamily="34" charset="-120"/>
                <a:ea typeface="微軟正黑體" panose="020B0604030504040204" pitchFamily="34" charset="-120"/>
              </a:rPr>
              <a:t>可作為預測疾病狀態的置信度度量，因此它支持主治醫師將分類器輸出轉化為穩健的診斷和最佳治療方式。 因此，與其僅僅給患者貼上某種診斷標籤，不如為該特定診斷提供數值測量（概率）更為合適。 因此，醫生和患者可以就治療選擇做出更明智的決定，包括其風險和益處</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dirty="0">
                <a:solidFill>
                  <a:srgbClr val="000000"/>
                </a:solidFill>
                <a:latin typeface="微軟正黑體" panose="020B0604030504040204" pitchFamily="34" charset="-120"/>
                <a:ea typeface="微軟正黑體" panose="020B0604030504040204" pitchFamily="34" charset="-120"/>
              </a:rPr>
              <a:t>仍然缺乏針對這些典型的</a:t>
            </a:r>
            <a:r>
              <a:rPr lang="en-US" altLang="zh-TW" sz="1200" dirty="0">
                <a:solidFill>
                  <a:srgbClr val="000000"/>
                </a:solidFill>
                <a:latin typeface="微軟正黑體" panose="020B0604030504040204" pitchFamily="34" charset="-120"/>
                <a:ea typeface="微軟正黑體" panose="020B0604030504040204" pitchFamily="34" charset="-120"/>
              </a:rPr>
              <a:t>highly multiclass</a:t>
            </a:r>
            <a:r>
              <a:rPr lang="zh-TW" altLang="en-US" sz="1200" dirty="0">
                <a:solidFill>
                  <a:srgbClr val="000000"/>
                </a:solidFill>
                <a:latin typeface="微軟正黑體" panose="020B0604030504040204" pitchFamily="34" charset="-120"/>
                <a:ea typeface="微軟正黑體" panose="020B0604030504040204" pitchFamily="34" charset="-120"/>
              </a:rPr>
              <a:t>任務和</a:t>
            </a:r>
            <a:r>
              <a:rPr lang="en-US" altLang="zh-TW" sz="1200" dirty="0">
                <a:solidFill>
                  <a:srgbClr val="000000"/>
                </a:solidFill>
                <a:latin typeface="微軟正黑體" panose="020B0604030504040204" pitchFamily="34" charset="-120"/>
                <a:ea typeface="微軟正黑體" panose="020B0604030504040204" pitchFamily="34" charset="-120"/>
              </a:rPr>
              <a:t>unbalanced classification problem</a:t>
            </a:r>
            <a:r>
              <a:rPr lang="zh-TW" altLang="en-US" sz="1200" dirty="0">
                <a:solidFill>
                  <a:srgbClr val="000000"/>
                </a:solidFill>
                <a:latin typeface="微軟正黑體" panose="020B0604030504040204" pitchFamily="34" charset="-120"/>
                <a:ea typeface="微軟正黑體" panose="020B0604030504040204" pitchFamily="34" charset="-120"/>
              </a:rPr>
              <a:t>選擇經過</a:t>
            </a:r>
            <a:r>
              <a:rPr lang="en-US" altLang="zh-TW" sz="1200" dirty="0">
                <a:solidFill>
                  <a:srgbClr val="000000"/>
                </a:solidFill>
                <a:latin typeface="微軟正黑體" panose="020B0604030504040204" pitchFamily="34" charset="-120"/>
                <a:ea typeface="微軟正黑體" panose="020B0604030504040204" pitchFamily="34" charset="-120"/>
              </a:rPr>
              <a:t>well-calibrated</a:t>
            </a:r>
            <a:r>
              <a:rPr lang="zh-TW" altLang="en-US" sz="1200" dirty="0">
                <a:solidFill>
                  <a:srgbClr val="000000"/>
                </a:solidFill>
                <a:latin typeface="微軟正黑體" panose="020B0604030504040204" pitchFamily="34" charset="-120"/>
                <a:ea typeface="微軟正黑體" panose="020B0604030504040204" pitchFamily="34" charset="-120"/>
              </a:rPr>
              <a:t>的</a:t>
            </a:r>
            <a:r>
              <a:rPr lang="en-US" altLang="zh-TW" sz="1200" dirty="0">
                <a:solidFill>
                  <a:srgbClr val="000000"/>
                </a:solidFill>
                <a:latin typeface="微軟正黑體" panose="020B0604030504040204" pitchFamily="34" charset="-120"/>
                <a:ea typeface="微軟正黑體" panose="020B0604030504040204" pitchFamily="34" charset="-120"/>
              </a:rPr>
              <a:t>probability estimate</a:t>
            </a:r>
            <a:r>
              <a:rPr lang="zh-TW" altLang="en-US" sz="1200" dirty="0">
                <a:solidFill>
                  <a:srgbClr val="000000"/>
                </a:solidFill>
                <a:latin typeface="微軟正黑體" panose="020B0604030504040204" pitchFamily="34" charset="-120"/>
                <a:ea typeface="微軟正黑體" panose="020B0604030504040204" pitchFamily="34" charset="-120"/>
              </a:rPr>
              <a:t>的統計方法的標準</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本篇論文的貢獻：我們使用 </a:t>
            </a:r>
            <a:r>
              <a:rPr lang="en-US" altLang="zh-TW" sz="1800" dirty="0">
                <a:solidFill>
                  <a:srgbClr val="000000"/>
                </a:solidFill>
                <a:latin typeface="微軟正黑體" panose="020B0604030504040204" pitchFamily="34" charset="-120"/>
                <a:ea typeface="微軟正黑體" panose="020B0604030504040204" pitchFamily="34" charset="-120"/>
              </a:rPr>
              <a:t>5 × 5 </a:t>
            </a:r>
            <a:r>
              <a:rPr lang="zh-TW" altLang="en-US" sz="1800" dirty="0">
                <a:solidFill>
                  <a:srgbClr val="000000"/>
                </a:solidFill>
                <a:latin typeface="微軟正黑體" panose="020B0604030504040204" pitchFamily="34" charset="-120"/>
                <a:ea typeface="微軟正黑體" panose="020B0604030504040204" pitchFamily="34" charset="-120"/>
              </a:rPr>
              <a:t>倍嵌套交叉驗證方案在最近發表的具有 </a:t>
            </a:r>
            <a:r>
              <a:rPr lang="en-US" altLang="zh-TW" sz="1800" dirty="0">
                <a:solidFill>
                  <a:srgbClr val="000000"/>
                </a:solidFill>
                <a:latin typeface="微軟正黑體" panose="020B0604030504040204" pitchFamily="34" charset="-120"/>
                <a:ea typeface="微軟正黑體" panose="020B0604030504040204" pitchFamily="34" charset="-120"/>
              </a:rPr>
              <a:t>91 </a:t>
            </a:r>
            <a:r>
              <a:rPr lang="zh-TW" altLang="en-US" sz="1800" dirty="0">
                <a:solidFill>
                  <a:srgbClr val="000000"/>
                </a:solidFill>
                <a:latin typeface="微軟正黑體" panose="020B0604030504040204" pitchFamily="34" charset="-120"/>
                <a:ea typeface="微軟正黑體" panose="020B0604030504040204" pitchFamily="34" charset="-120"/>
              </a:rPr>
              <a:t>個診斷類別的腦腫瘤 </a:t>
            </a:r>
            <a:r>
              <a:rPr lang="en-US" altLang="zh-TW" sz="1800" dirty="0">
                <a:solidFill>
                  <a:srgbClr val="000000"/>
                </a:solidFill>
                <a:latin typeface="微軟正黑體" panose="020B0604030504040204" pitchFamily="34" charset="-120"/>
                <a:ea typeface="微軟正黑體" panose="020B0604030504040204" pitchFamily="34" charset="-120"/>
              </a:rPr>
              <a:t>450k DNA </a:t>
            </a:r>
            <a:r>
              <a:rPr lang="zh-TW" altLang="en-US" sz="1800" dirty="0">
                <a:solidFill>
                  <a:srgbClr val="000000"/>
                </a:solidFill>
                <a:latin typeface="微軟正黑體" panose="020B0604030504040204" pitchFamily="34" charset="-120"/>
                <a:ea typeface="微軟正黑體" panose="020B0604030504040204" pitchFamily="34" charset="-120"/>
              </a:rPr>
              <a:t>甲基化隊列 </a:t>
            </a:r>
            <a:r>
              <a:rPr lang="en-US" altLang="zh-TW" sz="1800" dirty="0">
                <a:solidFill>
                  <a:srgbClr val="000000"/>
                </a:solidFill>
                <a:latin typeface="微軟正黑體" panose="020B0604030504040204" pitchFamily="34" charset="-120"/>
                <a:ea typeface="微軟正黑體" panose="020B0604030504040204" pitchFamily="34" charset="-120"/>
              </a:rPr>
              <a:t>2801 </a:t>
            </a:r>
            <a:r>
              <a:rPr lang="zh-TW" altLang="en-US" sz="1800" dirty="0">
                <a:solidFill>
                  <a:srgbClr val="000000"/>
                </a:solidFill>
                <a:latin typeface="微軟正黑體" panose="020B0604030504040204" pitchFamily="34" charset="-120"/>
                <a:ea typeface="微軟正黑體" panose="020B0604030504040204" pitchFamily="34" charset="-120"/>
              </a:rPr>
              <a:t>個樣本上比較了這些工作流程，並證明了它們對來自癌症基因組圖譜的外部數據的普遍性</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en-US" sz="12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3</a:t>
            </a:fld>
            <a:endParaRPr lang="zh-TW" altLang="en-US"/>
          </a:p>
        </p:txBody>
      </p:sp>
    </p:spTree>
    <p:extLst>
      <p:ext uri="{BB962C8B-B14F-4D97-AF65-F5344CB8AC3E}">
        <p14:creationId xmlns:p14="http://schemas.microsoft.com/office/powerpoint/2010/main" val="3141120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在紅色圓圈代表是個</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entry point</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，可以任意更改內部的方法</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推薦從</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step6</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的地方切入</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a:t>
            </a:r>
          </a:p>
          <a:p>
            <a:pPr marL="171450" indent="-171450">
              <a:buFont typeface="Arial" panose="020B0604020202020204" pitchFamily="34" charset="0"/>
              <a:buChar char="•"/>
            </a:pPr>
            <a:r>
              <a:rPr lang="zh-TW" altLang="en-US" dirty="0"/>
              <a:t>紫框矩形表示數據對象，如 </a:t>
            </a:r>
            <a:r>
              <a:rPr lang="en-US" altLang="zh-TW" dirty="0"/>
              <a:t>Illumina </a:t>
            </a:r>
            <a:r>
              <a:rPr lang="zh-TW" altLang="en-US" dirty="0"/>
              <a:t>甲基化</a:t>
            </a:r>
            <a:r>
              <a:rPr lang="en-US" altLang="zh-TW" dirty="0"/>
              <a:t>micro array</a:t>
            </a:r>
            <a:r>
              <a:rPr lang="zh-TW" altLang="en-US" dirty="0"/>
              <a:t>輸出，用於 </a:t>
            </a:r>
            <a:r>
              <a:rPr lang="en-US" altLang="zh-TW" dirty="0"/>
              <a:t>5 × 5 nested</a:t>
            </a:r>
            <a:r>
              <a:rPr lang="zh-TW" altLang="en-US" dirty="0"/>
              <a:t> </a:t>
            </a:r>
            <a:r>
              <a:rPr lang="en-US" altLang="zh-TW" dirty="0"/>
              <a:t>CV </a:t>
            </a:r>
            <a:r>
              <a:rPr lang="zh-TW" altLang="en-US" dirty="0"/>
              <a:t>方案，由機器學習算法進行擬合</a:t>
            </a:r>
            <a:endParaRPr lang="en-US" altLang="zh-TW" dirty="0"/>
          </a:p>
          <a:p>
            <a:pPr marL="171450" indent="-171450">
              <a:buFont typeface="Arial" panose="020B0604020202020204" pitchFamily="34" charset="0"/>
              <a:buChar char="•"/>
            </a:pPr>
            <a:r>
              <a:rPr lang="zh-TW" altLang="en-US" dirty="0"/>
              <a:t>淺藍色框的矩形表示過程：數據預處理方法，例如歸一化或批效應調整，或性能評估指標</a:t>
            </a:r>
            <a:endParaRPr lang="en-US" altLang="zh-TW" dirty="0"/>
          </a:p>
          <a:p>
            <a:pPr marL="171450" indent="-171450">
              <a:buFont typeface="Arial" panose="020B0604020202020204" pitchFamily="34" charset="0"/>
              <a:buChar char="•"/>
            </a:pPr>
            <a:r>
              <a:rPr lang="zh-TW" altLang="en-US" dirty="0"/>
              <a:t>外部 </a:t>
            </a:r>
            <a:r>
              <a:rPr lang="en-US" altLang="zh-TW" dirty="0"/>
              <a:t>CV </a:t>
            </a:r>
            <a:r>
              <a:rPr lang="zh-TW" altLang="en-US" dirty="0"/>
              <a:t>循環中的深藍色和紅色框分別代表外部折疊 </a:t>
            </a:r>
            <a:r>
              <a:rPr lang="en-US" altLang="zh-TW" dirty="0"/>
              <a:t>(1.0; 2.0; …; 5.0) </a:t>
            </a:r>
            <a:r>
              <a:rPr lang="zh-TW" altLang="en-US" dirty="0"/>
              <a:t>訓練和測試集</a:t>
            </a:r>
            <a:endParaRPr lang="en-US" altLang="zh-TW" dirty="0"/>
          </a:p>
          <a:p>
            <a:pPr marL="171450" indent="-171450">
              <a:buFont typeface="Arial" panose="020B0604020202020204" pitchFamily="34" charset="0"/>
              <a:buChar char="•"/>
            </a:pPr>
            <a:r>
              <a:rPr lang="zh-TW" altLang="en-US" dirty="0"/>
              <a:t>同樣，在內部 </a:t>
            </a:r>
            <a:r>
              <a:rPr lang="en-US" altLang="zh-TW" dirty="0"/>
              <a:t>CV </a:t>
            </a:r>
            <a:r>
              <a:rPr lang="zh-TW" altLang="en-US" dirty="0"/>
              <a:t>循環 </a:t>
            </a:r>
            <a:r>
              <a:rPr lang="en-US" altLang="zh-TW" dirty="0"/>
              <a:t>(1.1; 1.2; …; 1.5) </a:t>
            </a:r>
            <a:r>
              <a:rPr lang="zh-TW" altLang="en-US" dirty="0"/>
              <a:t>中，藍色和紅色矩形分別表示嵌套的訓練和校準集</a:t>
            </a: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12</a:t>
            </a:fld>
            <a:endParaRPr lang="zh-TW" altLang="en-US"/>
          </a:p>
        </p:txBody>
      </p:sp>
    </p:spTree>
    <p:extLst>
      <p:ext uri="{BB962C8B-B14F-4D97-AF65-F5344CB8AC3E}">
        <p14:creationId xmlns:p14="http://schemas.microsoft.com/office/powerpoint/2010/main" val="407842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對每個樣本進行單獨歸一化</a:t>
            </a:r>
            <a:r>
              <a:rPr lang="en-US" altLang="zh-TW" sz="1800" dirty="0">
                <a:solidFill>
                  <a:srgbClr val="000000"/>
                </a:solidFill>
                <a:latin typeface="微軟正黑體" panose="020B0604030504040204" pitchFamily="34" charset="-120"/>
                <a:ea typeface="微軟正黑體" panose="020B0604030504040204" pitchFamily="34" charset="-120"/>
              </a:rPr>
              <a:t>(</a:t>
            </a:r>
            <a:r>
              <a:rPr lang="zh-TW" altLang="en-US" sz="1800" dirty="0">
                <a:solidFill>
                  <a:srgbClr val="000000"/>
                </a:solidFill>
                <a:latin typeface="微軟正黑體" panose="020B0604030504040204" pitchFamily="34" charset="-120"/>
                <a:ea typeface="微軟正黑體" panose="020B0604030504040204" pitchFamily="34" charset="-120"/>
              </a:rPr>
              <a:t>方框</a:t>
            </a:r>
            <a:r>
              <a:rPr lang="en-US" altLang="zh-TW" sz="1800" dirty="0">
                <a:solidFill>
                  <a:srgbClr val="000000"/>
                </a:solidFill>
                <a:latin typeface="微軟正黑體" panose="020B0604030504040204" pitchFamily="34" charset="-120"/>
                <a:ea typeface="微軟正黑體" panose="020B0604030504040204" pitchFamily="34" charset="-120"/>
              </a:rPr>
              <a:t>I)</a:t>
            </a: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方框 </a:t>
            </a:r>
            <a:r>
              <a:rPr lang="en-US" altLang="zh-TW" sz="1800" dirty="0">
                <a:solidFill>
                  <a:srgbClr val="000000"/>
                </a:solidFill>
                <a:latin typeface="微軟正黑體" panose="020B0604030504040204" pitchFamily="34" charset="-120"/>
                <a:ea typeface="微軟正黑體" panose="020B0604030504040204" pitchFamily="34" charset="-120"/>
              </a:rPr>
              <a:t>II</a:t>
            </a:r>
            <a:r>
              <a:rPr lang="zh-TW" altLang="en-US" sz="1800" dirty="0">
                <a:solidFill>
                  <a:srgbClr val="000000"/>
                </a:solidFill>
                <a:latin typeface="微軟正黑體" panose="020B0604030504040204" pitchFamily="34" charset="-120"/>
                <a:ea typeface="微軟正黑體" panose="020B0604030504040204" pitchFamily="34" charset="-120"/>
              </a:rPr>
              <a:t>實線箭頭是沒有任何批次效應校正的情況下進行了比較分析；方框 </a:t>
            </a:r>
            <a:r>
              <a:rPr lang="en-US" altLang="zh-TW" sz="1800" dirty="0">
                <a:solidFill>
                  <a:srgbClr val="000000"/>
                </a:solidFill>
                <a:latin typeface="微軟正黑體" panose="020B0604030504040204" pitchFamily="34" charset="-120"/>
                <a:ea typeface="微軟正黑體" panose="020B0604030504040204" pitchFamily="34" charset="-120"/>
              </a:rPr>
              <a:t>II</a:t>
            </a:r>
            <a:r>
              <a:rPr lang="zh-TW" altLang="en-US" sz="1800" dirty="0">
                <a:solidFill>
                  <a:srgbClr val="000000"/>
                </a:solidFill>
                <a:latin typeface="微軟正黑體" panose="020B0604030504040204" pitchFamily="34" charset="-120"/>
                <a:ea typeface="微軟正黑體" panose="020B0604030504040204" pitchFamily="34" charset="-120"/>
              </a:rPr>
              <a:t>虛線箭頭由組織材料類型引起的</a:t>
            </a:r>
            <a:r>
              <a:rPr lang="en-US" altLang="zh-TW" sz="1800" dirty="0">
                <a:solidFill>
                  <a:srgbClr val="000000"/>
                </a:solidFill>
                <a:latin typeface="微軟正黑體" panose="020B0604030504040204" pitchFamily="34" charset="-120"/>
                <a:ea typeface="微軟正黑體" panose="020B0604030504040204" pitchFamily="34" charset="-120"/>
              </a:rPr>
              <a:t>batch effect</a:t>
            </a:r>
            <a:r>
              <a:rPr lang="zh-TW" altLang="en-US" sz="1800" dirty="0">
                <a:solidFill>
                  <a:srgbClr val="000000"/>
                </a:solidFill>
                <a:latin typeface="微軟正黑體" panose="020B0604030504040204" pitchFamily="34" charset="-120"/>
                <a:ea typeface="微軟正黑體" panose="020B0604030504040204" pitchFamily="34" charset="-120"/>
              </a:rPr>
              <a:t>所作的調整</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可以通過將單變量線性模型擬合到 </a:t>
            </a:r>
            <a:r>
              <a:rPr lang="en-US" altLang="zh-TW" sz="1800" dirty="0">
                <a:solidFill>
                  <a:srgbClr val="000000"/>
                </a:solidFill>
                <a:latin typeface="微軟正黑體" panose="020B0604030504040204" pitchFamily="34" charset="-120"/>
                <a:ea typeface="微軟正黑體" panose="020B0604030504040204" pitchFamily="34" charset="-120"/>
              </a:rPr>
              <a:t>log2 </a:t>
            </a:r>
            <a:r>
              <a:rPr lang="zh-TW" altLang="en-US" sz="1800" dirty="0">
                <a:solidFill>
                  <a:srgbClr val="000000"/>
                </a:solidFill>
                <a:latin typeface="微軟正黑體" panose="020B0604030504040204" pitchFamily="34" charset="-120"/>
                <a:ea typeface="微軟正黑體" panose="020B0604030504040204" pitchFamily="34" charset="-120"/>
              </a:rPr>
              <a:t>轉換的甲基化和未甲基化來校正由腫瘤樣本來源的組織材料類型引起的</a:t>
            </a:r>
            <a:r>
              <a:rPr lang="en-US" altLang="zh-TW" sz="1800" dirty="0">
                <a:solidFill>
                  <a:srgbClr val="000000"/>
                </a:solidFill>
                <a:latin typeface="微軟正黑體" panose="020B0604030504040204" pitchFamily="34" charset="-120"/>
                <a:ea typeface="微軟正黑體" panose="020B0604030504040204" pitchFamily="34" charset="-120"/>
              </a:rPr>
              <a:t>batch effect</a:t>
            </a: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作者僅報告並關注非批次調整分析的結果</a:t>
            </a:r>
            <a:endParaRPr lang="en-US" altLang="zh-TW"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13</a:t>
            </a:fld>
            <a:endParaRPr lang="zh-TW" altLang="en-US"/>
          </a:p>
        </p:txBody>
      </p:sp>
    </p:spTree>
    <p:extLst>
      <p:ext uri="{BB962C8B-B14F-4D97-AF65-F5344CB8AC3E}">
        <p14:creationId xmlns:p14="http://schemas.microsoft.com/office/powerpoint/2010/main" val="2640755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淺藍色矩形是特徵選擇：</a:t>
            </a:r>
            <a:r>
              <a:rPr lang="zh-TW" dirty="0"/>
              <a:t>使用 10,000 個最可變甲基化探針的</a:t>
            </a:r>
            <a:r>
              <a:rPr lang="en-US" altLang="zh-TW" dirty="0"/>
              <a:t>unsupervised variance filter</a:t>
            </a:r>
            <a:r>
              <a:rPr lang="zh-TW" dirty="0"/>
              <a:t>來執行特徵選擇</a:t>
            </a:r>
            <a:endParaRPr lang="en-US" altLang="zh-TW" dirty="0"/>
          </a:p>
          <a:p>
            <a:pPr marL="171450" indent="-171450">
              <a:buFont typeface="Arial" panose="020B0604020202020204" pitchFamily="34" charset="0"/>
              <a:buChar char="•"/>
            </a:pPr>
            <a:r>
              <a:rPr lang="zh-TW" dirty="0"/>
              <a:t>為了防止信息洩漏，在每個外部和內部折疊的相應訓練集上執行這種</a:t>
            </a:r>
            <a:r>
              <a:rPr lang="en-US" altLang="zh-TW" dirty="0"/>
              <a:t>variance filter</a:t>
            </a:r>
            <a:r>
              <a:rPr lang="zh-TW" dirty="0"/>
              <a:t>（總共 n = 30 </a:t>
            </a:r>
            <a:r>
              <a:rPr lang="en-US" altLang="zh-TW" dirty="0"/>
              <a:t>folds</a:t>
            </a:r>
            <a:r>
              <a:rPr lang="zh-TW" dirty="0"/>
              <a:t>，</a:t>
            </a:r>
            <a:r>
              <a:rPr lang="en-US" altLang="zh-TW" dirty="0"/>
              <a:t>fold</a:t>
            </a:r>
            <a:r>
              <a:rPr lang="zh-TW" dirty="0"/>
              <a:t> ID 為 1.0-5.5），而相應的測試或</a:t>
            </a:r>
            <a:r>
              <a:rPr lang="en-US" altLang="zh-TW" dirty="0"/>
              <a:t>calibration set</a:t>
            </a:r>
            <a:r>
              <a:rPr lang="zh-TW" dirty="0"/>
              <a:t>是相應的子集</a:t>
            </a: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14</a:t>
            </a:fld>
            <a:endParaRPr lang="zh-TW" altLang="en-US"/>
          </a:p>
        </p:txBody>
      </p:sp>
    </p:spTree>
    <p:extLst>
      <p:ext uri="{BB962C8B-B14F-4D97-AF65-F5344CB8AC3E}">
        <p14:creationId xmlns:p14="http://schemas.microsoft.com/office/powerpoint/2010/main" val="283829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dirty="0"/>
              <a:t>由於類別不平衡，</a:t>
            </a:r>
            <a:r>
              <a:rPr lang="en-US" altLang="zh-TW" dirty="0"/>
              <a:t>fold</a:t>
            </a:r>
            <a:r>
              <a:rPr lang="zh-TW" dirty="0"/>
              <a:t>分配以分層方式進行，確保所有類別都出現在所有（</a:t>
            </a:r>
            <a:r>
              <a:rPr lang="en-US" altLang="zh-TW" dirty="0"/>
              <a:t>sub</a:t>
            </a:r>
            <a:r>
              <a:rPr lang="zh-TW" dirty="0"/>
              <a:t>）</a:t>
            </a:r>
            <a:r>
              <a:rPr lang="en-US" altLang="zh-TW" dirty="0"/>
              <a:t>fold</a:t>
            </a:r>
            <a:r>
              <a:rPr lang="zh-TW" dirty="0"/>
              <a:t>中</a:t>
            </a:r>
            <a:endParaRPr lang="en-US" altLang="zh-TW" dirty="0"/>
          </a:p>
          <a:p>
            <a:pPr marL="171450" indent="-171450">
              <a:buFont typeface="Arial" panose="020B0604020202020204" pitchFamily="34" charset="0"/>
              <a:buChar char="•"/>
            </a:pPr>
            <a:r>
              <a:rPr lang="zh-TW" dirty="0"/>
              <a:t>選擇嵌套 CV 是因為 (i) 可以將</a:t>
            </a:r>
            <a:r>
              <a:rPr lang="en-US" altLang="zh-TW" dirty="0"/>
              <a:t>classifier</a:t>
            </a:r>
            <a:r>
              <a:rPr lang="zh-TW" dirty="0"/>
              <a:t>學習問題與 CP </a:t>
            </a:r>
            <a:r>
              <a:rPr lang="en-US" altLang="zh-TW" dirty="0"/>
              <a:t>calibration</a:t>
            </a:r>
            <a:r>
              <a:rPr lang="zh-TW" dirty="0"/>
              <a:t>任務分開，並且 (ii) 它通過對</a:t>
            </a:r>
            <a:r>
              <a:rPr lang="en-US" altLang="zh-TW" dirty="0"/>
              <a:t>fold</a:t>
            </a:r>
            <a:r>
              <a:rPr lang="zh-TW" dirty="0"/>
              <a:t>的性能指標進行平均來更準確地估計給定算法在看不見的數據集上的外部測試誤差</a:t>
            </a:r>
            <a:endParaRPr lang="en-US" altLang="zh-TW" sz="1200" dirty="0">
              <a:solidFill>
                <a:schemeClr val="tx1"/>
              </a:solidFill>
              <a:latin typeface="+mn-lt"/>
              <a:ea typeface="+mn-ea"/>
            </a:endParaRP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簡單來說，就是每一個</a:t>
            </a:r>
            <a:r>
              <a:rPr lang="en-US" altLang="zh-TW" sz="1800" dirty="0">
                <a:solidFill>
                  <a:srgbClr val="000000"/>
                </a:solidFill>
                <a:latin typeface="微軟正黑體" panose="020B0604030504040204" pitchFamily="34" charset="-120"/>
                <a:ea typeface="微軟正黑體" panose="020B0604030504040204" pitchFamily="34" charset="-120"/>
              </a:rPr>
              <a:t>outer CV loop(1.0-5.0)</a:t>
            </a:r>
            <a:r>
              <a:rPr lang="zh-TW" altLang="en-US" sz="1800" dirty="0">
                <a:solidFill>
                  <a:srgbClr val="000000"/>
                </a:solidFill>
                <a:latin typeface="微軟正黑體" panose="020B0604030504040204" pitchFamily="34" charset="-120"/>
                <a:ea typeface="微軟正黑體" panose="020B0604030504040204" pitchFamily="34" charset="-120"/>
              </a:rPr>
              <a:t>都會走過一次</a:t>
            </a:r>
            <a:r>
              <a:rPr lang="en-US" altLang="zh-TW" sz="1800" dirty="0">
                <a:solidFill>
                  <a:srgbClr val="000000"/>
                </a:solidFill>
                <a:latin typeface="微軟正黑體" panose="020B0604030504040204" pitchFamily="34" charset="-120"/>
                <a:ea typeface="微軟正黑體" panose="020B0604030504040204" pitchFamily="34" charset="-120"/>
              </a:rPr>
              <a:t>inner CV loop(1.1-1.5)</a:t>
            </a:r>
            <a:r>
              <a:rPr lang="zh-TW" altLang="en-US" sz="1800" dirty="0">
                <a:solidFill>
                  <a:srgbClr val="000000"/>
                </a:solidFill>
                <a:latin typeface="微軟正黑體" panose="020B0604030504040204" pitchFamily="34" charset="-120"/>
                <a:ea typeface="微軟正黑體" panose="020B0604030504040204" pitchFamily="34" charset="-120"/>
              </a:rPr>
              <a:t>以訓練</a:t>
            </a:r>
            <a:r>
              <a:rPr lang="en-US" altLang="zh-TW" sz="1800" dirty="0">
                <a:solidFill>
                  <a:srgbClr val="000000"/>
                </a:solidFill>
                <a:latin typeface="微軟正黑體" panose="020B0604030504040204" pitchFamily="34" charset="-120"/>
                <a:ea typeface="微軟正黑體" panose="020B0604030504040204" pitchFamily="34" charset="-120"/>
              </a:rPr>
              <a:t>machine learning algorithm</a:t>
            </a:r>
            <a:r>
              <a:rPr lang="zh-TW" altLang="en-US" sz="1800" dirty="0">
                <a:solidFill>
                  <a:srgbClr val="000000"/>
                </a:solidFill>
                <a:latin typeface="微軟正黑體" panose="020B0604030504040204" pitchFamily="34" charset="-120"/>
                <a:ea typeface="微軟正黑體" panose="020B0604030504040204" pitchFamily="34" charset="-120"/>
              </a:rPr>
              <a:t>，且利用</a:t>
            </a:r>
            <a:r>
              <a:rPr lang="en-US" altLang="zh-TW" sz="1800" dirty="0">
                <a:solidFill>
                  <a:srgbClr val="000000"/>
                </a:solidFill>
                <a:latin typeface="微軟正黑體" panose="020B0604030504040204" pitchFamily="34" charset="-120"/>
                <a:ea typeface="微軟正黑體" panose="020B0604030504040204" pitchFamily="34" charset="-120"/>
              </a:rPr>
              <a:t>inner CV loop</a:t>
            </a:r>
            <a:r>
              <a:rPr lang="zh-TW" altLang="en-US" sz="1800" dirty="0">
                <a:solidFill>
                  <a:srgbClr val="000000"/>
                </a:solidFill>
                <a:latin typeface="微軟正黑體" panose="020B0604030504040204" pitchFamily="34" charset="-120"/>
                <a:ea typeface="微軟正黑體" panose="020B0604030504040204" pitchFamily="34" charset="-120"/>
              </a:rPr>
              <a:t>的結果再訓練</a:t>
            </a:r>
            <a:r>
              <a:rPr lang="en-US" altLang="zh-TW" sz="1800" dirty="0">
                <a:solidFill>
                  <a:srgbClr val="000000"/>
                </a:solidFill>
                <a:latin typeface="微軟正黑體" panose="020B0604030504040204" pitchFamily="34" charset="-120"/>
                <a:ea typeface="微軟正黑體" panose="020B0604030504040204" pitchFamily="34" charset="-120"/>
              </a:rPr>
              <a:t>calibration model</a:t>
            </a:r>
            <a:r>
              <a:rPr lang="zh-TW" altLang="en-US" sz="1800" dirty="0">
                <a:solidFill>
                  <a:srgbClr val="000000"/>
                </a:solidFill>
                <a:latin typeface="微軟正黑體" panose="020B0604030504040204" pitchFamily="34" charset="-120"/>
                <a:ea typeface="微軟正黑體" panose="020B0604030504040204" pitchFamily="34" charset="-120"/>
              </a:rPr>
              <a:t>，最後利用</a:t>
            </a:r>
            <a:r>
              <a:rPr lang="en-US" altLang="zh-TW" sz="1800" dirty="0">
                <a:solidFill>
                  <a:srgbClr val="000000"/>
                </a:solidFill>
                <a:latin typeface="微軟正黑體" panose="020B0604030504040204" pitchFamily="34" charset="-120"/>
                <a:ea typeface="微軟正黑體" panose="020B0604030504040204" pitchFamily="34" charset="-120"/>
              </a:rPr>
              <a:t>calibration model)</a:t>
            </a:r>
            <a:r>
              <a:rPr lang="zh-TW" altLang="en-US" sz="1800" dirty="0">
                <a:solidFill>
                  <a:srgbClr val="000000"/>
                </a:solidFill>
                <a:latin typeface="微軟正黑體" panose="020B0604030504040204" pitchFamily="34" charset="-120"/>
                <a:ea typeface="微軟正黑體" panose="020B0604030504040204" pitchFamily="34" charset="-120"/>
              </a:rPr>
              <a:t>預測</a:t>
            </a:r>
            <a:r>
              <a:rPr lang="en-US" altLang="zh-TW" sz="1800" dirty="0" err="1">
                <a:solidFill>
                  <a:srgbClr val="000000"/>
                </a:solidFill>
                <a:latin typeface="微軟正黑體" panose="020B0604030504040204" pitchFamily="34" charset="-120"/>
                <a:ea typeface="微軟正黑體" panose="020B0604030504040204" pitchFamily="34" charset="-120"/>
              </a:rPr>
              <a:t>outerfold</a:t>
            </a:r>
            <a:r>
              <a:rPr lang="en-US" altLang="zh-TW" sz="1800" dirty="0">
                <a:solidFill>
                  <a:srgbClr val="000000"/>
                </a:solidFill>
                <a:latin typeface="微軟正黑體" panose="020B0604030504040204" pitchFamily="34" charset="-120"/>
                <a:ea typeface="微軟正黑體" panose="020B0604030504040204" pitchFamily="34" charset="-120"/>
              </a:rPr>
              <a:t> testing data</a:t>
            </a:r>
            <a:r>
              <a:rPr lang="zh-TW" altLang="en-US" sz="1800" dirty="0">
                <a:solidFill>
                  <a:srgbClr val="000000"/>
                </a:solidFill>
                <a:latin typeface="微軟正黑體" panose="020B0604030504040204" pitchFamily="34" charset="-120"/>
                <a:ea typeface="微軟正黑體" panose="020B0604030504040204" pitchFamily="34" charset="-120"/>
              </a:rPr>
              <a:t>並產生分數和</a:t>
            </a:r>
            <a:r>
              <a:rPr lang="en-US" altLang="zh-TW" sz="1800" dirty="0">
                <a:solidFill>
                  <a:srgbClr val="000000"/>
                </a:solidFill>
                <a:latin typeface="Segoe UI" panose="020B0502040204020203" pitchFamily="34" charset="0"/>
                <a:ea typeface="微軟正黑體" panose="020B0604030504040204" pitchFamily="34" charset="-120"/>
              </a:rPr>
              <a:t>calibrated</a:t>
            </a:r>
            <a:r>
              <a:rPr lang="zh-TW" altLang="en-US" sz="1800" dirty="0">
                <a:solidFill>
                  <a:srgbClr val="000000"/>
                </a:solidFill>
                <a:latin typeface="Segoe UI" panose="020B0502040204020203" pitchFamily="34" charset="0"/>
                <a:ea typeface="微軟正黑體" panose="020B0604030504040204" pitchFamily="34" charset="-120"/>
              </a:rPr>
              <a:t> </a:t>
            </a:r>
            <a:r>
              <a:rPr lang="en-US" altLang="zh-TW" sz="1800" dirty="0">
                <a:solidFill>
                  <a:srgbClr val="000000"/>
                </a:solidFill>
                <a:latin typeface="Segoe UI" panose="020B0502040204020203" pitchFamily="34" charset="0"/>
                <a:ea typeface="微軟正黑體" panose="020B0604030504040204" pitchFamily="34" charset="-120"/>
              </a:rPr>
              <a:t>probability estimates(P1.0-P5.0)</a:t>
            </a: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所以，對</a:t>
            </a:r>
            <a:r>
              <a:rPr lang="en-US" altLang="zh-TW" sz="1800" dirty="0">
                <a:solidFill>
                  <a:srgbClr val="000000"/>
                </a:solidFill>
                <a:latin typeface="微軟正黑體" panose="020B0604030504040204" pitchFamily="34" charset="-120"/>
                <a:ea typeface="微軟正黑體" panose="020B0604030504040204" pitchFamily="34" charset="-120"/>
              </a:rPr>
              <a:t>calibration model</a:t>
            </a:r>
            <a:r>
              <a:rPr lang="zh-TW" altLang="en-US" sz="1800" dirty="0">
                <a:solidFill>
                  <a:srgbClr val="000000"/>
                </a:solidFill>
                <a:latin typeface="微軟正黑體" panose="020B0604030504040204" pitchFamily="34" charset="-120"/>
                <a:ea typeface="微軟正黑體" panose="020B0604030504040204" pitchFamily="34" charset="-120"/>
              </a:rPr>
              <a:t>而言，他只有看到</a:t>
            </a:r>
            <a:r>
              <a:rPr lang="en-US" altLang="zh-TW" sz="1800" dirty="0">
                <a:solidFill>
                  <a:srgbClr val="000000"/>
                </a:solidFill>
                <a:latin typeface="微軟正黑體" panose="020B0604030504040204" pitchFamily="34" charset="-120"/>
                <a:ea typeface="微軟正黑體" panose="020B0604030504040204" pitchFamily="34" charset="-120"/>
              </a:rPr>
              <a:t>testing data</a:t>
            </a:r>
            <a:r>
              <a:rPr lang="zh-TW" altLang="en-US" sz="1800" dirty="0">
                <a:solidFill>
                  <a:srgbClr val="000000"/>
                </a:solidFill>
                <a:latin typeface="微軟正黑體" panose="020B0604030504040204" pitchFamily="34" charset="-120"/>
                <a:ea typeface="微軟正黑體" panose="020B0604030504040204" pitchFamily="34" charset="-120"/>
              </a:rPr>
              <a:t>一次而已</a:t>
            </a:r>
            <a:endParaRPr lang="zh-TW" altLang="en-US" sz="1800" dirty="0">
              <a:solidFill>
                <a:prstClr val="black"/>
              </a:solidFill>
              <a:latin typeface="Segoe UI" panose="020B0502040204020203" pitchFamily="34" charset="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15</a:t>
            </a:fld>
            <a:endParaRPr lang="zh-TW" altLang="en-US"/>
          </a:p>
        </p:txBody>
      </p:sp>
    </p:spTree>
    <p:extLst>
      <p:ext uri="{BB962C8B-B14F-4D97-AF65-F5344CB8AC3E}">
        <p14:creationId xmlns:p14="http://schemas.microsoft.com/office/powerpoint/2010/main" val="3490340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16</a:t>
            </a:fld>
            <a:endParaRPr lang="zh-TW" altLang="en-US"/>
          </a:p>
        </p:txBody>
      </p:sp>
    </p:spTree>
    <p:extLst>
      <p:ext uri="{BB962C8B-B14F-4D97-AF65-F5344CB8AC3E}">
        <p14:creationId xmlns:p14="http://schemas.microsoft.com/office/powerpoint/2010/main" val="4148564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en-US" altLang="zh-TW" sz="1800" dirty="0" err="1">
                <a:solidFill>
                  <a:srgbClr val="000000"/>
                </a:solidFill>
                <a:latin typeface="Segoe UI" panose="020B0502040204020203" pitchFamily="34" charset="0"/>
              </a:rPr>
              <a:t>Ntree</a:t>
            </a:r>
            <a:r>
              <a:rPr lang="zh-TW" altLang="en-US" sz="1800" dirty="0">
                <a:solidFill>
                  <a:srgbClr val="000000"/>
                </a:solidFill>
                <a:latin typeface="Segoe UI" panose="020B0502040204020203" pitchFamily="34" charset="0"/>
              </a:rPr>
              <a:t>：樹的數量</a:t>
            </a:r>
            <a:r>
              <a:rPr lang="en-US" altLang="zh-TW" sz="1800" dirty="0">
                <a:solidFill>
                  <a:srgbClr val="000000"/>
                </a:solidFill>
                <a:latin typeface="Segoe UI" panose="020B0502040204020203" pitchFamily="34" charset="0"/>
              </a:rPr>
              <a:t>/</a:t>
            </a:r>
            <a:r>
              <a:rPr lang="en-US" altLang="zh-TW" sz="1800" dirty="0" err="1">
                <a:solidFill>
                  <a:srgbClr val="000000"/>
                </a:solidFill>
                <a:latin typeface="Segoe UI" panose="020B0502040204020203" pitchFamily="34" charset="0"/>
              </a:rPr>
              <a:t>mtry</a:t>
            </a:r>
            <a:r>
              <a:rPr lang="zh-TW" altLang="en-US" sz="1800" dirty="0">
                <a:solidFill>
                  <a:srgbClr val="000000"/>
                </a:solidFill>
                <a:latin typeface="Segoe UI" panose="020B0502040204020203" pitchFamily="34" charset="0"/>
              </a:rPr>
              <a:t>：</a:t>
            </a:r>
            <a:r>
              <a:rPr lang="zh-TW" altLang="en-US" sz="1800" dirty="0">
                <a:solidFill>
                  <a:srgbClr val="000000"/>
                </a:solidFill>
                <a:latin typeface="微軟正黑體" panose="020B0604030504040204" pitchFamily="34" charset="-120"/>
                <a:ea typeface="微軟正黑體" panose="020B0604030504040204" pitchFamily="34" charset="-120"/>
              </a:rPr>
              <a:t>每次在決定切割變數時，所隨機抽樣的潛在變數清單數量</a:t>
            </a:r>
            <a:r>
              <a:rPr lang="en-US" altLang="zh-TW" sz="1800" dirty="0">
                <a:solidFill>
                  <a:srgbClr val="000000"/>
                </a:solidFill>
                <a:latin typeface="微軟正黑體" panose="020B0604030504040204" pitchFamily="34" charset="-120"/>
                <a:ea typeface="微軟正黑體" panose="020B0604030504040204" pitchFamily="34" charset="-120"/>
              </a:rPr>
              <a:t>/</a:t>
            </a:r>
            <a:r>
              <a:rPr lang="en-US" altLang="zh-TW" sz="1800" dirty="0" err="1">
                <a:solidFill>
                  <a:srgbClr val="000000"/>
                </a:solidFill>
                <a:latin typeface="Segoe UI" panose="020B0502040204020203" pitchFamily="34" charset="0"/>
              </a:rPr>
              <a:t>nodesize</a:t>
            </a:r>
            <a:r>
              <a:rPr lang="en-US" altLang="zh-TW" sz="1800" dirty="0">
                <a:solidFill>
                  <a:srgbClr val="000000"/>
                </a:solidFill>
                <a:latin typeface="Segoe UI" panose="020B0502040204020203" pitchFamily="34" charset="0"/>
              </a:rPr>
              <a:t> : </a:t>
            </a:r>
            <a:r>
              <a:rPr lang="zh-TW" altLang="en-US" sz="1800" dirty="0">
                <a:solidFill>
                  <a:srgbClr val="000000"/>
                </a:solidFill>
                <a:latin typeface="Segoe UI" panose="020B0502040204020203" pitchFamily="34" charset="0"/>
              </a:rPr>
              <a:t>末梢</a:t>
            </a:r>
            <a:r>
              <a:rPr lang="en-US" altLang="zh-TW" sz="1800" dirty="0">
                <a:solidFill>
                  <a:srgbClr val="000000"/>
                </a:solidFill>
                <a:latin typeface="Segoe UI" panose="020B0502040204020203" pitchFamily="34" charset="0"/>
              </a:rPr>
              <a:t>(</a:t>
            </a:r>
            <a:r>
              <a:rPr lang="zh-TW" altLang="en-US" sz="1800" dirty="0">
                <a:solidFill>
                  <a:srgbClr val="000000"/>
                </a:solidFill>
                <a:latin typeface="微軟正黑體" panose="020B0604030504040204" pitchFamily="34" charset="-120"/>
                <a:ea typeface="微軟正黑體" panose="020B0604030504040204" pitchFamily="34" charset="-120"/>
              </a:rPr>
              <a:t>葉</a:t>
            </a:r>
            <a:r>
              <a:rPr lang="en-US" altLang="zh-TW" sz="1800" dirty="0">
                <a:solidFill>
                  <a:srgbClr val="000000"/>
                </a:solidFill>
                <a:latin typeface="微軟正黑體" panose="020B0604030504040204" pitchFamily="34" charset="-120"/>
                <a:ea typeface="微軟正黑體" panose="020B0604030504040204" pitchFamily="34" charset="-120"/>
              </a:rPr>
              <a:t>)</a:t>
            </a:r>
            <a:r>
              <a:rPr lang="zh-TW" altLang="en-US" sz="1800" dirty="0">
                <a:solidFill>
                  <a:srgbClr val="000000"/>
                </a:solidFill>
                <a:latin typeface="微軟正黑體" panose="020B0604030504040204" pitchFamily="34" charset="-120"/>
                <a:ea typeface="微軟正黑體" panose="020B0604030504040204" pitchFamily="34" charset="-120"/>
              </a:rPr>
              <a:t>節點最小觀察資料個數 </a:t>
            </a:r>
            <a:r>
              <a:rPr lang="en-US" altLang="zh-TW" sz="1800" dirty="0">
                <a:solidFill>
                  <a:srgbClr val="000000"/>
                </a:solidFill>
                <a:latin typeface="微軟正黑體" panose="020B0604030504040204" pitchFamily="34" charset="-120"/>
                <a:ea typeface="微軟正黑體" panose="020B0604030504040204" pitchFamily="34" charset="-120"/>
                <a:sym typeface="Wingdings" panose="05000000000000000000" pitchFamily="2" charset="2"/>
              </a:rPr>
              <a:t> </a:t>
            </a:r>
            <a:r>
              <a:rPr lang="zh-TW" altLang="en-US" sz="1800" dirty="0">
                <a:solidFill>
                  <a:srgbClr val="000000"/>
                </a:solidFill>
                <a:latin typeface="微軟正黑體" panose="020B0604030504040204" pitchFamily="34" charset="-120"/>
                <a:ea typeface="微軟正黑體" panose="020B0604030504040204" pitchFamily="34" charset="-120"/>
              </a:rPr>
              <a:t>用來控制樹模型的複雜度。小的葉節點大小允許更深更複雜的樹模型，大的葉節點大小則會產生較淺的樹模型</a:t>
            </a:r>
            <a:endParaRPr lang="en-US" altLang="zh-TW" sz="1800" dirty="0">
              <a:solidFill>
                <a:srgbClr val="000000"/>
              </a:solidFill>
              <a:latin typeface="Segoe UI" panose="020B0502040204020203" pitchFamily="34" charset="0"/>
            </a:endParaRPr>
          </a:p>
          <a:p>
            <a:pPr marL="285750" indent="-285750">
              <a:buFont typeface="Arial" panose="020B0604020202020204" pitchFamily="34" charset="0"/>
              <a:buChar char="•"/>
            </a:pPr>
            <a:r>
              <a:rPr lang="zh-TW" altLang="en-US" sz="1800" dirty="0">
                <a:solidFill>
                  <a:srgbClr val="000000"/>
                </a:solidFill>
                <a:latin typeface="Segoe UI" panose="020B0502040204020203" pitchFamily="34" charset="0"/>
              </a:rPr>
              <a:t>所有 </a:t>
            </a:r>
            <a:r>
              <a:rPr lang="en-US" altLang="zh-TW" sz="1800" dirty="0">
                <a:solidFill>
                  <a:srgbClr val="000000"/>
                </a:solidFill>
                <a:latin typeface="Segoe UI" panose="020B0502040204020203" pitchFamily="34" charset="0"/>
              </a:rPr>
              <a:t>RF </a:t>
            </a:r>
            <a:r>
              <a:rPr lang="zh-TW" altLang="en-US" sz="1800" dirty="0">
                <a:solidFill>
                  <a:srgbClr val="000000"/>
                </a:solidFill>
                <a:latin typeface="微軟正黑體" panose="020B0604030504040204" pitchFamily="34" charset="-120"/>
                <a:ea typeface="微軟正黑體" panose="020B0604030504040204" pitchFamily="34" charset="-120"/>
              </a:rPr>
              <a:t>實施均基於</a:t>
            </a:r>
            <a:r>
              <a:rPr lang="en-US" altLang="zh-TW" sz="1800" dirty="0">
                <a:solidFill>
                  <a:srgbClr val="000000"/>
                </a:solidFill>
                <a:latin typeface="微軟正黑體" panose="020B0604030504040204" pitchFamily="34" charset="-120"/>
                <a:ea typeface="微軟正黑體" panose="020B0604030504040204" pitchFamily="34" charset="-120"/>
              </a:rPr>
              <a:t>2 runs of RF</a:t>
            </a:r>
            <a:endParaRPr lang="zh-TW" altLang="en-US" sz="18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800" dirty="0" err="1">
                <a:solidFill>
                  <a:srgbClr val="000000"/>
                </a:solidFill>
                <a:latin typeface="微軟正黑體" panose="020B0604030504040204" pitchFamily="34" charset="-120"/>
                <a:ea typeface="微軟正黑體" panose="020B0604030504040204" pitchFamily="34" charset="-120"/>
              </a:rPr>
              <a:t>First:CpG</a:t>
            </a:r>
            <a:r>
              <a:rPr lang="en-US" altLang="zh-TW" sz="1800" dirty="0">
                <a:solidFill>
                  <a:srgbClr val="000000"/>
                </a:solidFill>
                <a:latin typeface="微軟正黑體" panose="020B0604030504040204" pitchFamily="34" charset="-120"/>
                <a:ea typeface="微軟正黑體" panose="020B0604030504040204" pitchFamily="34" charset="-120"/>
              </a:rPr>
              <a:t> probes</a:t>
            </a:r>
            <a:r>
              <a:rPr lang="zh-TW" altLang="en-US" sz="1800" dirty="0">
                <a:solidFill>
                  <a:srgbClr val="000000"/>
                </a:solidFill>
                <a:latin typeface="微軟正黑體" panose="020B0604030504040204" pitchFamily="34" charset="-120"/>
                <a:ea typeface="微軟正黑體" panose="020B0604030504040204" pitchFamily="34" charset="-120"/>
              </a:rPr>
              <a:t>會依照利用在</a:t>
            </a:r>
            <a:r>
              <a:rPr lang="en-US" altLang="zh-TW" sz="1800" dirty="0">
                <a:solidFill>
                  <a:srgbClr val="000000"/>
                </a:solidFill>
                <a:latin typeface="微軟正黑體" panose="020B0604030504040204" pitchFamily="34" charset="-120"/>
                <a:ea typeface="微軟正黑體" panose="020B0604030504040204" pitchFamily="34" charset="-120"/>
              </a:rPr>
              <a:t>ACC</a:t>
            </a:r>
            <a:r>
              <a:rPr lang="zh-TW" altLang="en-US" sz="1800" dirty="0">
                <a:solidFill>
                  <a:srgbClr val="000000"/>
                </a:solidFill>
                <a:latin typeface="微軟正黑體" panose="020B0604030504040204" pitchFamily="34" charset="-120"/>
                <a:ea typeface="微軟正黑體" panose="020B0604030504040204" pitchFamily="34" charset="-120"/>
              </a:rPr>
              <a:t>中下</a:t>
            </a:r>
            <a:r>
              <a:rPr lang="zh-TW" altLang="en-US" sz="1800" dirty="0">
                <a:solidFill>
                  <a:srgbClr val="000000"/>
                </a:solidFill>
                <a:latin typeface="Segoe UI" panose="020B0502040204020203" pitchFamily="34" charset="0"/>
                <a:ea typeface="微軟正黑體" panose="020B0604030504040204" pitchFamily="34" charset="-120"/>
              </a:rPr>
              <a:t>降的</a:t>
            </a:r>
            <a:r>
              <a:rPr lang="en-US" altLang="zh-TW" sz="1800" dirty="0">
                <a:solidFill>
                  <a:srgbClr val="000000"/>
                </a:solidFill>
                <a:latin typeface="Segoe UI" panose="020B0502040204020203" pitchFamily="34" charset="0"/>
                <a:ea typeface="微軟正黑體" panose="020B0604030504040204" pitchFamily="34" charset="-120"/>
              </a:rPr>
              <a:t>permutation-based mean</a:t>
            </a:r>
            <a:r>
              <a:rPr lang="zh-TW" altLang="en-US" sz="1800" dirty="0">
                <a:solidFill>
                  <a:srgbClr val="000000"/>
                </a:solidFill>
                <a:latin typeface="Segoe UI" panose="020B0502040204020203" pitchFamily="34" charset="0"/>
                <a:ea typeface="微軟正黑體" panose="020B0604030504040204" pitchFamily="34" charset="-120"/>
              </a:rPr>
              <a:t>所得到的重要性進行排名而</a:t>
            </a:r>
            <a:r>
              <a:rPr lang="en-US" altLang="zh-TW" sz="1800" dirty="0">
                <a:solidFill>
                  <a:srgbClr val="000000"/>
                </a:solidFill>
                <a:latin typeface="Segoe UI" panose="020B0502040204020203" pitchFamily="34" charset="0"/>
                <a:ea typeface="微軟正黑體" panose="020B0604030504040204" pitchFamily="34" charset="-120"/>
              </a:rPr>
              <a:t>ACC</a:t>
            </a:r>
            <a:r>
              <a:rPr lang="zh-TW" altLang="en-US" sz="1800" dirty="0">
                <a:solidFill>
                  <a:srgbClr val="000000"/>
                </a:solidFill>
                <a:latin typeface="Segoe UI" panose="020B0502040204020203" pitchFamily="34" charset="0"/>
                <a:ea typeface="微軟正黑體" panose="020B0604030504040204" pitchFamily="34" charset="-120"/>
              </a:rPr>
              <a:t>是衡量</a:t>
            </a:r>
            <a:r>
              <a:rPr lang="en-US" altLang="zh-TW" sz="1800" dirty="0">
                <a:solidFill>
                  <a:srgbClr val="000000"/>
                </a:solidFill>
                <a:latin typeface="Segoe UI" panose="020B0502040204020203" pitchFamily="34" charset="0"/>
                <a:ea typeface="微軟正黑體" panose="020B0604030504040204" pitchFamily="34" charset="-120"/>
              </a:rPr>
              <a:t>out-of-bags</a:t>
            </a:r>
            <a:r>
              <a:rPr lang="zh-TW" altLang="en-US" sz="1800" dirty="0">
                <a:solidFill>
                  <a:srgbClr val="000000"/>
                </a:solidFill>
                <a:latin typeface="Segoe UI" panose="020B0502040204020203" pitchFamily="34" charset="0"/>
                <a:ea typeface="微軟正黑體" panose="020B0604030504040204" pitchFamily="34" charset="-120"/>
              </a:rPr>
              <a:t>樣本誤差前後所有樹的平均差異排列預測變量</a:t>
            </a:r>
          </a:p>
          <a:p>
            <a:pPr marL="285750" indent="-285750">
              <a:buFont typeface="Arial" panose="020B0604020202020204" pitchFamily="34" charset="0"/>
              <a:buChar char="•"/>
            </a:pPr>
            <a:r>
              <a:rPr lang="en-US" altLang="zh-TW" sz="1800" dirty="0">
                <a:solidFill>
                  <a:srgbClr val="000000"/>
                </a:solidFill>
                <a:latin typeface="Segoe UI" panose="020B0502040204020203" pitchFamily="34" charset="0"/>
                <a:ea typeface="微軟正黑體" panose="020B0604030504040204" pitchFamily="34" charset="-120"/>
              </a:rPr>
              <a:t>Second:</a:t>
            </a:r>
            <a:r>
              <a:rPr lang="zh-TW" altLang="en-US" sz="1800" dirty="0">
                <a:solidFill>
                  <a:srgbClr val="000000"/>
                </a:solidFill>
                <a:latin typeface="微軟正黑體" panose="020B0604030504040204" pitchFamily="34" charset="-120"/>
                <a:ea typeface="微軟正黑體" panose="020B0604030504040204" pitchFamily="34" charset="-120"/>
              </a:rPr>
              <a:t>使用具有最重要的 </a:t>
            </a:r>
            <a:r>
              <a:rPr lang="en-US" altLang="zh-TW" sz="1800" dirty="0" err="1">
                <a:solidFill>
                  <a:srgbClr val="000000"/>
                </a:solidFill>
                <a:latin typeface="微軟正黑體" panose="020B0604030504040204" pitchFamily="34" charset="-120"/>
                <a:ea typeface="微軟正黑體" panose="020B0604030504040204" pitchFamily="34" charset="-120"/>
              </a:rPr>
              <a:t>pvarsel</a:t>
            </a:r>
            <a:r>
              <a:rPr lang="en-US" altLang="zh-TW" sz="1800" dirty="0">
                <a:solidFill>
                  <a:srgbClr val="000000"/>
                </a:solidFill>
                <a:latin typeface="微軟正黑體" panose="020B0604030504040204" pitchFamily="34" charset="-120"/>
                <a:ea typeface="微軟正黑體" panose="020B0604030504040204" pitchFamily="34" charset="-120"/>
              </a:rPr>
              <a:t> (p) CpG </a:t>
            </a:r>
            <a:r>
              <a:rPr lang="zh-TW" altLang="en-US" sz="1800" dirty="0">
                <a:solidFill>
                  <a:srgbClr val="000000"/>
                </a:solidFill>
                <a:latin typeface="微軟正黑體" panose="020B0604030504040204" pitchFamily="34" charset="-120"/>
                <a:ea typeface="微軟正黑體" panose="020B0604030504040204" pitchFamily="34" charset="-120"/>
              </a:rPr>
              <a:t>探針的 </a:t>
            </a:r>
            <a:r>
              <a:rPr lang="en-US" altLang="zh-TW" sz="1800" dirty="0">
                <a:solidFill>
                  <a:srgbClr val="000000"/>
                </a:solidFill>
                <a:latin typeface="微軟正黑體" panose="020B0604030504040204" pitchFamily="34" charset="-120"/>
                <a:ea typeface="微軟正黑體" panose="020B0604030504040204" pitchFamily="34" charset="-120"/>
              </a:rPr>
              <a:t>RF </a:t>
            </a:r>
            <a:r>
              <a:rPr lang="zh-TW" altLang="en-US" sz="1800" dirty="0">
                <a:solidFill>
                  <a:srgbClr val="000000"/>
                </a:solidFill>
                <a:latin typeface="微軟正黑體" panose="020B0604030504040204" pitchFamily="34" charset="-120"/>
                <a:ea typeface="微軟正黑體" panose="020B0604030504040204" pitchFamily="34" charset="-120"/>
              </a:rPr>
              <a:t>進行預測</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17</a:t>
            </a:fld>
            <a:endParaRPr lang="zh-TW" altLang="en-US"/>
          </a:p>
        </p:txBody>
      </p:sp>
    </p:spTree>
    <p:extLst>
      <p:ext uri="{BB962C8B-B14F-4D97-AF65-F5344CB8AC3E}">
        <p14:creationId xmlns:p14="http://schemas.microsoft.com/office/powerpoint/2010/main" val="369042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因為</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bootstrapping</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所以</a:t>
            </a:r>
            <a:r>
              <a:rPr lang="en-US" altLang="zh-TW" baseline="0" dirty="0" err="1">
                <a:latin typeface="Times New Roman" panose="02020603050405020304" pitchFamily="18" charset="0"/>
                <a:ea typeface="標楷體" panose="03000509000000000000" pitchFamily="65" charset="-120"/>
                <a:cs typeface="Times New Roman" panose="02020603050405020304" pitchFamily="18" charset="0"/>
              </a:rPr>
              <a:t>ntree</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就算很大也不容易</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overfitting</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，只是計算時間會比較多</a:t>
            </a:r>
            <a:endParaRPr lang="en-US" altLang="zh-TW" baseline="0" dirty="0">
              <a:latin typeface="Times New Roman" panose="02020603050405020304" pitchFamily="18" charset="0"/>
              <a:ea typeface="標楷體" panose="03000509000000000000" pitchFamily="65" charset="-120"/>
              <a:cs typeface="Times New Roman" panose="02020603050405020304" pitchFamily="18" charset="0"/>
            </a:endParaRPr>
          </a:p>
          <a:p>
            <a:pPr marL="171450" indent="-171450">
              <a:buFont typeface="Arial" panose="020B0604020202020204" pitchFamily="34" charset="0"/>
              <a:buChar char="•"/>
            </a:pPr>
            <a:r>
              <a:rPr lang="zh-TW" altLang="en-US" sz="1800" dirty="0">
                <a:solidFill>
                  <a:srgbClr val="000000"/>
                </a:solidFill>
                <a:latin typeface="Segoe UI" panose="020B0502040204020203" pitchFamily="34" charset="0"/>
              </a:rPr>
              <a:t>對於 </a:t>
            </a:r>
            <a:r>
              <a:rPr lang="en-US" altLang="zh-TW" sz="1800" dirty="0" err="1">
                <a:solidFill>
                  <a:srgbClr val="000000"/>
                </a:solidFill>
                <a:latin typeface="Segoe UI" panose="020B0502040204020203" pitchFamily="34" charset="0"/>
              </a:rPr>
              <a:t>tRF</a:t>
            </a:r>
            <a:r>
              <a:rPr lang="zh-TW" altLang="en-US" sz="1800" dirty="0">
                <a:solidFill>
                  <a:srgbClr val="000000"/>
                </a:solidFill>
                <a:latin typeface="Segoe UI" panose="020B0502040204020203" pitchFamily="34" charset="0"/>
              </a:rPr>
              <a:t>，參數 </a:t>
            </a:r>
            <a:r>
              <a:rPr lang="en-US" altLang="zh-TW" sz="1800" dirty="0" err="1">
                <a:solidFill>
                  <a:srgbClr val="000000"/>
                </a:solidFill>
                <a:latin typeface="Segoe UI" panose="020B0502040204020203" pitchFamily="34" charset="0"/>
              </a:rPr>
              <a:t>pvarsel</a:t>
            </a:r>
            <a:r>
              <a:rPr lang="zh-TW" altLang="en-US" sz="1800" dirty="0">
                <a:solidFill>
                  <a:srgbClr val="000000"/>
                </a:solidFill>
                <a:latin typeface="Segoe UI" panose="020B0502040204020203" pitchFamily="34" charset="0"/>
              </a:rPr>
              <a:t>即用於模型擬合或預測的最重要的 </a:t>
            </a:r>
            <a:r>
              <a:rPr lang="en-US" altLang="zh-TW" sz="1800" dirty="0">
                <a:solidFill>
                  <a:srgbClr val="000000"/>
                </a:solidFill>
                <a:latin typeface="Segoe UI" panose="020B0502040204020203" pitchFamily="34" charset="0"/>
              </a:rPr>
              <a:t>CpG </a:t>
            </a:r>
            <a:r>
              <a:rPr lang="zh-TW" altLang="en-US" sz="1800" dirty="0">
                <a:solidFill>
                  <a:srgbClr val="000000"/>
                </a:solidFill>
                <a:latin typeface="Segoe UI" panose="020B0502040204020203" pitchFamily="34" charset="0"/>
              </a:rPr>
              <a:t>探針的數量</a:t>
            </a:r>
            <a:endParaRPr lang="en-US" altLang="zh-TW" baseline="0" dirty="0">
              <a:latin typeface="Times New Roman" panose="02020603050405020304" pitchFamily="18" charset="0"/>
              <a:ea typeface="標楷體" panose="03000509000000000000" pitchFamily="65" charset="-120"/>
              <a:cs typeface="Times New Roman" panose="02020603050405020304" pitchFamily="18" charset="0"/>
            </a:endParaRPr>
          </a:p>
          <a:p>
            <a:pPr marL="171450" indent="-171450">
              <a:buFont typeface="Arial" panose="020B0604020202020204" pitchFamily="34" charset="0"/>
              <a:buChar cha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18</a:t>
            </a:fld>
            <a:endParaRPr lang="zh-TW" altLang="en-US"/>
          </a:p>
        </p:txBody>
      </p:sp>
    </p:spTree>
    <p:extLst>
      <p:ext uri="{BB962C8B-B14F-4D97-AF65-F5344CB8AC3E}">
        <p14:creationId xmlns:p14="http://schemas.microsoft.com/office/powerpoint/2010/main" val="1264940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19</a:t>
            </a:fld>
            <a:endParaRPr lang="zh-TW" altLang="en-US"/>
          </a:p>
        </p:txBody>
      </p:sp>
    </p:spTree>
    <p:extLst>
      <p:ext uri="{BB962C8B-B14F-4D97-AF65-F5344CB8AC3E}">
        <p14:creationId xmlns:p14="http://schemas.microsoft.com/office/powerpoint/2010/main" val="1630433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solidFill>
                  <a:srgbClr val="000000"/>
                </a:solidFill>
                <a:latin typeface="Segoe UI" panose="020B0502040204020203" pitchFamily="34" charset="0"/>
              </a:rPr>
              <a:t>e1071</a:t>
            </a:r>
            <a:r>
              <a:rPr lang="zh-TW" altLang="en-US" sz="1800" dirty="0">
                <a:solidFill>
                  <a:srgbClr val="000000"/>
                </a:solidFill>
                <a:latin typeface="Segoe UI" panose="020B0502040204020203" pitchFamily="34" charset="0"/>
              </a:rPr>
              <a:t>是</a:t>
            </a:r>
            <a:r>
              <a:rPr lang="en-US" altLang="zh-TW" sz="1800" dirty="0">
                <a:solidFill>
                  <a:srgbClr val="000000"/>
                </a:solidFill>
                <a:latin typeface="Segoe UI" panose="020B0502040204020203" pitchFamily="34" charset="0"/>
              </a:rPr>
              <a:t>LIBSVM</a:t>
            </a:r>
            <a:r>
              <a:rPr lang="zh-TW" altLang="en-US" sz="1800" dirty="0">
                <a:solidFill>
                  <a:srgbClr val="000000"/>
                </a:solidFill>
                <a:latin typeface="Segoe UI" panose="020B0502040204020203" pitchFamily="34" charset="0"/>
              </a:rPr>
              <a:t>給</a:t>
            </a:r>
            <a:r>
              <a:rPr lang="en-US" altLang="zh-TW" sz="1800" dirty="0">
                <a:solidFill>
                  <a:srgbClr val="000000"/>
                </a:solidFill>
                <a:latin typeface="Segoe UI" panose="020B0502040204020203" pitchFamily="34" charset="0"/>
              </a:rPr>
              <a:t>R</a:t>
            </a:r>
            <a:r>
              <a:rPr lang="zh-TW" altLang="en-US" sz="1800" dirty="0">
                <a:solidFill>
                  <a:srgbClr val="000000"/>
                </a:solidFill>
                <a:latin typeface="Segoe UI" panose="020B0502040204020203" pitchFamily="34" charset="0"/>
              </a:rPr>
              <a:t>語言使用的</a:t>
            </a:r>
            <a:r>
              <a:rPr lang="en-US" altLang="zh-TW" sz="1800" dirty="0">
                <a:solidFill>
                  <a:srgbClr val="000000"/>
                </a:solidFill>
                <a:latin typeface="Segoe UI" panose="020B0502040204020203" pitchFamily="34" charset="0"/>
              </a:rPr>
              <a:t>package</a:t>
            </a:r>
          </a:p>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LIBLINEAR</a:t>
            </a:r>
            <a:r>
              <a:rPr lang="zh-TW" altLang="en-US" sz="1800" dirty="0">
                <a:solidFill>
                  <a:srgbClr val="000000"/>
                </a:solidFill>
                <a:latin typeface="微軟正黑體" panose="020B0604030504040204" pitchFamily="34" charset="-120"/>
                <a:ea typeface="微軟正黑體" panose="020B0604030504040204" pitchFamily="34" charset="-120"/>
              </a:rPr>
              <a:t>是一個簡單的求解</a:t>
            </a:r>
            <a:r>
              <a:rPr lang="zh-TW" altLang="en-US" sz="1800" dirty="0">
                <a:solidFill>
                  <a:srgbClr val="000000"/>
                </a:solidFill>
                <a:latin typeface="Segoe UI" panose="020B0502040204020203" pitchFamily="34" charset="0"/>
                <a:ea typeface="微軟正黑體" panose="020B0604030504040204" pitchFamily="34" charset="-120"/>
              </a:rPr>
              <a:t>大規模規則化線性分類和回歸的</a:t>
            </a:r>
            <a:r>
              <a:rPr lang="en-US" altLang="zh-TW" sz="1800" dirty="0">
                <a:solidFill>
                  <a:srgbClr val="000000"/>
                </a:solidFill>
                <a:latin typeface="Segoe UI" panose="020B0502040204020203" pitchFamily="34" charset="0"/>
                <a:ea typeface="微軟正黑體" panose="020B0604030504040204" pitchFamily="34" charset="-120"/>
              </a:rPr>
              <a:t>package</a:t>
            </a:r>
            <a:r>
              <a:rPr lang="zh-TW" altLang="en-US" sz="1800" dirty="0">
                <a:solidFill>
                  <a:srgbClr val="000000"/>
                </a:solidFill>
                <a:latin typeface="Segoe UI" panose="020B0502040204020203" pitchFamily="34" charset="0"/>
                <a:ea typeface="微軟正黑體" panose="020B0604030504040204" pitchFamily="34" charset="-120"/>
              </a:rPr>
              <a:t>。最顯著的特點就是速度快</a:t>
            </a:r>
            <a:endParaRPr lang="en-US" altLang="zh-TW" sz="1800" dirty="0">
              <a:solidFill>
                <a:srgbClr val="000000"/>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r>
              <a:rPr lang="en-US" altLang="zh-TW" sz="1800" dirty="0" err="1">
                <a:solidFill>
                  <a:srgbClr val="000000"/>
                </a:solidFill>
                <a:latin typeface="Segoe UI" panose="020B0502040204020203" pitchFamily="34" charset="0"/>
              </a:rPr>
              <a:t>LiblineaR</a:t>
            </a:r>
            <a:r>
              <a:rPr lang="en-US" altLang="zh-TW" sz="1800" dirty="0">
                <a:solidFill>
                  <a:srgbClr val="000000"/>
                </a:solidFill>
                <a:latin typeface="Segoe UI" panose="020B0502040204020203" pitchFamily="34" charset="0"/>
              </a:rPr>
              <a:t> </a:t>
            </a:r>
            <a:r>
              <a:rPr lang="zh-TW" altLang="en-US" sz="1800" dirty="0">
                <a:solidFill>
                  <a:srgbClr val="000000"/>
                </a:solidFill>
                <a:latin typeface="微軟正黑體" panose="020B0604030504040204" pitchFamily="34" charset="-120"/>
                <a:ea typeface="微軟正黑體" panose="020B0604030504040204" pitchFamily="34" charset="-120"/>
              </a:rPr>
              <a:t>包的優勢在於它</a:t>
            </a:r>
            <a:r>
              <a:rPr lang="zh-TW" altLang="en-US" sz="1800" dirty="0">
                <a:solidFill>
                  <a:srgbClr val="000000"/>
                </a:solidFill>
                <a:latin typeface="Segoe UI" panose="020B0502040204020203" pitchFamily="34" charset="0"/>
                <a:ea typeface="微軟正黑體" panose="020B0604030504040204" pitchFamily="34" charset="-120"/>
              </a:rPr>
              <a:t>提供了八種類型的線性、</a:t>
            </a:r>
            <a:r>
              <a:rPr lang="en-US" altLang="zh-TW" sz="1800" dirty="0">
                <a:solidFill>
                  <a:srgbClr val="000000"/>
                </a:solidFill>
                <a:latin typeface="Segoe UI" panose="020B0502040204020203" pitchFamily="34" charset="0"/>
                <a:ea typeface="微軟正黑體" panose="020B0604030504040204" pitchFamily="34" charset="-120"/>
              </a:rPr>
              <a:t>LR </a:t>
            </a:r>
            <a:r>
              <a:rPr lang="zh-TW" altLang="en-US" sz="1800" dirty="0">
                <a:solidFill>
                  <a:srgbClr val="000000"/>
                </a:solidFill>
                <a:latin typeface="微軟正黑體" panose="020B0604030504040204" pitchFamily="34" charset="-120"/>
                <a:ea typeface="微軟正黑體" panose="020B0604030504040204" pitchFamily="34" charset="-120"/>
              </a:rPr>
              <a:t>和支持向量分類 </a:t>
            </a:r>
            <a:r>
              <a:rPr lang="en-US" altLang="zh-TW" sz="1800" dirty="0">
                <a:solidFill>
                  <a:srgbClr val="000000"/>
                </a:solidFill>
                <a:latin typeface="微軟正黑體" panose="020B0604030504040204" pitchFamily="34" charset="-120"/>
                <a:ea typeface="微軟正黑體" panose="020B0604030504040204" pitchFamily="34" charset="-120"/>
              </a:rPr>
              <a:t>(SVC) </a:t>
            </a:r>
            <a:r>
              <a:rPr lang="zh-TW" altLang="en-US" sz="1800" dirty="0">
                <a:solidFill>
                  <a:srgbClr val="000000"/>
                </a:solidFill>
                <a:latin typeface="微軟正黑體" panose="020B0604030504040204" pitchFamily="34" charset="-120"/>
                <a:ea typeface="微軟正黑體" panose="020B0604030504040204" pitchFamily="34" charset="-120"/>
              </a:rPr>
              <a:t>模型。 因此，可以同時優化模型類型和 </a:t>
            </a:r>
            <a:r>
              <a:rPr lang="en-US" altLang="zh-TW" sz="1800" dirty="0">
                <a:solidFill>
                  <a:srgbClr val="000000"/>
                </a:solidFill>
                <a:latin typeface="微軟正黑體" panose="020B0604030504040204" pitchFamily="34" charset="-120"/>
                <a:ea typeface="微軟正黑體" panose="020B0604030504040204" pitchFamily="34" charset="-120"/>
              </a:rPr>
              <a:t>C</a:t>
            </a:r>
            <a:r>
              <a:rPr lang="zh-TW" altLang="en-US" sz="1800" dirty="0">
                <a:solidFill>
                  <a:srgbClr val="000000"/>
                </a:solidFill>
                <a:latin typeface="微軟正黑體" panose="020B0604030504040204" pitchFamily="34" charset="-120"/>
                <a:ea typeface="微軟正黑體" panose="020B0604030504040204" pitchFamily="34" charset="-120"/>
              </a:rPr>
              <a:t>。</a:t>
            </a: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20</a:t>
            </a:fld>
            <a:endParaRPr lang="zh-TW" altLang="en-US"/>
          </a:p>
        </p:txBody>
      </p:sp>
    </p:spTree>
    <p:extLst>
      <p:ext uri="{BB962C8B-B14F-4D97-AF65-F5344CB8AC3E}">
        <p14:creationId xmlns:p14="http://schemas.microsoft.com/office/powerpoint/2010/main" val="376872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en-US" altLang="zh-TW" sz="1800" dirty="0">
                <a:solidFill>
                  <a:srgbClr val="000000"/>
                </a:solidFill>
                <a:latin typeface="Segoe UI" panose="020B0502040204020203" pitchFamily="34" charset="0"/>
              </a:rPr>
              <a:t>boosting </a:t>
            </a:r>
            <a:r>
              <a:rPr lang="zh-TW" altLang="en-US" sz="1800" dirty="0">
                <a:solidFill>
                  <a:srgbClr val="000000"/>
                </a:solidFill>
                <a:latin typeface="Segoe UI" panose="020B0502040204020203" pitchFamily="34" charset="0"/>
              </a:rPr>
              <a:t>比 </a:t>
            </a:r>
            <a:r>
              <a:rPr lang="en-US" altLang="zh-TW" sz="1800" dirty="0">
                <a:solidFill>
                  <a:srgbClr val="000000"/>
                </a:solidFill>
                <a:latin typeface="Segoe UI" panose="020B0502040204020203" pitchFamily="34" charset="0"/>
              </a:rPr>
              <a:t>RF </a:t>
            </a:r>
            <a:r>
              <a:rPr lang="zh-TW" altLang="en-US" sz="1800" dirty="0">
                <a:solidFill>
                  <a:srgbClr val="000000"/>
                </a:solidFill>
                <a:latin typeface="Segoe UI" panose="020B0502040204020203" pitchFamily="34" charset="0"/>
              </a:rPr>
              <a:t>更能抵抗稀釋，因為 </a:t>
            </a:r>
            <a:r>
              <a:rPr lang="en-US" altLang="zh-TW" sz="1800" dirty="0">
                <a:solidFill>
                  <a:srgbClr val="000000"/>
                </a:solidFill>
                <a:latin typeface="Segoe UI" panose="020B0502040204020203" pitchFamily="34" charset="0"/>
              </a:rPr>
              <a:t>boosted trees </a:t>
            </a:r>
            <a:r>
              <a:rPr lang="zh-TW" altLang="en-US" sz="1800" dirty="0">
                <a:solidFill>
                  <a:srgbClr val="000000"/>
                </a:solidFill>
                <a:latin typeface="微軟正黑體" panose="020B0604030504040204" pitchFamily="34" charset="-120"/>
                <a:ea typeface="微軟正黑體" panose="020B0604030504040204" pitchFamily="34" charset="-120"/>
              </a:rPr>
              <a:t>從前面的步驟中加法學習，並將學習集中在到比較弱的區域</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800" baseline="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針對本文的</a:t>
            </a:r>
            <a:r>
              <a:rPr lang="en-US" altLang="zh-TW" sz="1800" baseline="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methylation array data</a:t>
            </a:r>
            <a:r>
              <a:rPr lang="zh-TW" altLang="en-US" sz="1800" baseline="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，其他</a:t>
            </a:r>
            <a:r>
              <a:rPr lang="zh-TW" altLang="en-US" sz="1800" dirty="0">
                <a:solidFill>
                  <a:srgbClr val="000000"/>
                </a:solidFill>
                <a:latin typeface="微軟正黑體" panose="020B0604030504040204" pitchFamily="34" charset="-120"/>
                <a:ea typeface="微軟正黑體" panose="020B0604030504040204" pitchFamily="34" charset="-120"/>
              </a:rPr>
              <a:t>文獻中沒有關於如何優化啟動 </a:t>
            </a:r>
            <a:r>
              <a:rPr lang="en-US" altLang="zh-TW" sz="1800" dirty="0" err="1">
                <a:solidFill>
                  <a:srgbClr val="000000"/>
                </a:solidFill>
                <a:latin typeface="微軟正黑體" panose="020B0604030504040204" pitchFamily="34" charset="-120"/>
                <a:ea typeface="微軟正黑體" panose="020B0604030504040204" pitchFamily="34" charset="-120"/>
              </a:rPr>
              <a:t>XGBoost</a:t>
            </a:r>
            <a:r>
              <a:rPr lang="en-US" altLang="zh-TW" sz="1800" dirty="0">
                <a:solidFill>
                  <a:srgbClr val="000000"/>
                </a:solidFill>
                <a:latin typeface="微軟正黑體" panose="020B0604030504040204" pitchFamily="34" charset="-120"/>
                <a:ea typeface="微軟正黑體" panose="020B0604030504040204" pitchFamily="34" charset="-120"/>
              </a:rPr>
              <a:t> </a:t>
            </a:r>
            <a:r>
              <a:rPr lang="zh-TW" altLang="en-US" sz="1800" dirty="0">
                <a:solidFill>
                  <a:srgbClr val="000000"/>
                </a:solidFill>
                <a:latin typeface="微軟正黑體" panose="020B0604030504040204" pitchFamily="34" charset="-120"/>
                <a:ea typeface="微軟正黑體" panose="020B0604030504040204" pitchFamily="34" charset="-120"/>
              </a:rPr>
              <a:t>超參數的建議。 因此，我們對 </a:t>
            </a:r>
            <a:r>
              <a:rPr lang="en-US" altLang="zh-TW" sz="1800" dirty="0" err="1">
                <a:solidFill>
                  <a:srgbClr val="000000"/>
                </a:solidFill>
                <a:latin typeface="微軟正黑體" panose="020B0604030504040204" pitchFamily="34" charset="-120"/>
                <a:ea typeface="微軟正黑體" panose="020B0604030504040204" pitchFamily="34" charset="-120"/>
              </a:rPr>
              <a:t>XGBoost</a:t>
            </a:r>
            <a:r>
              <a:rPr lang="en-US" altLang="zh-TW" sz="1800" dirty="0">
                <a:solidFill>
                  <a:srgbClr val="000000"/>
                </a:solidFill>
                <a:latin typeface="微軟正黑體" panose="020B0604030504040204" pitchFamily="34" charset="-120"/>
                <a:ea typeface="微軟正黑體" panose="020B0604030504040204" pitchFamily="34" charset="-120"/>
              </a:rPr>
              <a:t> </a:t>
            </a:r>
            <a:r>
              <a:rPr lang="zh-TW" altLang="en-US" sz="1800" dirty="0">
                <a:solidFill>
                  <a:srgbClr val="000000"/>
                </a:solidFill>
                <a:latin typeface="微軟正黑體" panose="020B0604030504040204" pitchFamily="34" charset="-120"/>
                <a:ea typeface="微軟正黑體" panose="020B0604030504040204" pitchFamily="34" charset="-120"/>
              </a:rPr>
              <a:t>的調整參數進行了優化</a:t>
            </a: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21</a:t>
            </a:fld>
            <a:endParaRPr lang="zh-TW" altLang="en-US"/>
          </a:p>
        </p:txBody>
      </p:sp>
    </p:spTree>
    <p:extLst>
      <p:ext uri="{BB962C8B-B14F-4D97-AF65-F5344CB8AC3E}">
        <p14:creationId xmlns:p14="http://schemas.microsoft.com/office/powerpoint/2010/main" val="119843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我們研究的目的是執行基準分析，通過廣泛比較成熟的 </a:t>
            </a:r>
            <a:r>
              <a:rPr lang="en-US" altLang="zh-TW" sz="1800" dirty="0">
                <a:solidFill>
                  <a:srgbClr val="000000"/>
                </a:solidFill>
                <a:latin typeface="微軟正黑體" panose="020B0604030504040204" pitchFamily="34" charset="-120"/>
                <a:ea typeface="微軟正黑體" panose="020B0604030504040204" pitchFamily="34" charset="-120"/>
              </a:rPr>
              <a:t>ML </a:t>
            </a:r>
            <a:r>
              <a:rPr lang="zh-TW" altLang="en-US" sz="1800" dirty="0">
                <a:solidFill>
                  <a:srgbClr val="000000"/>
                </a:solidFill>
                <a:latin typeface="微軟正黑體" panose="020B0604030504040204" pitchFamily="34" charset="-120"/>
                <a:ea typeface="微軟正黑體" panose="020B0604030504040204" pitchFamily="34" charset="-120"/>
              </a:rPr>
              <a:t>分類器（例如 </a:t>
            </a:r>
            <a:r>
              <a:rPr lang="en-US" altLang="zh-TW" sz="1800" dirty="0">
                <a:solidFill>
                  <a:srgbClr val="000000"/>
                </a:solidFill>
                <a:latin typeface="微軟正黑體" panose="020B0604030504040204" pitchFamily="34" charset="-120"/>
                <a:ea typeface="微軟正黑體" panose="020B0604030504040204" pitchFamily="34" charset="-120"/>
              </a:rPr>
              <a:t>RF</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ELNET</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和增強集成樹）來支持最佳 </a:t>
            </a:r>
            <a:r>
              <a:rPr lang="en-US" altLang="zh-TW" sz="1800" dirty="0">
                <a:solidFill>
                  <a:srgbClr val="000000"/>
                </a:solidFill>
                <a:latin typeface="微軟正黑體" panose="020B0604030504040204" pitchFamily="34" charset="-120"/>
                <a:ea typeface="微軟正黑體" panose="020B0604030504040204" pitchFamily="34" charset="-120"/>
              </a:rPr>
              <a:t>DNA </a:t>
            </a:r>
            <a:r>
              <a:rPr lang="zh-TW" altLang="en-US" sz="1800" dirty="0">
                <a:solidFill>
                  <a:srgbClr val="000000"/>
                </a:solidFill>
                <a:latin typeface="微軟正黑體" panose="020B0604030504040204" pitchFamily="34" charset="-120"/>
                <a:ea typeface="微軟正黑體" panose="020B0604030504040204" pitchFamily="34" charset="-120"/>
              </a:rPr>
              <a:t>甲基化微陣列數據分析的選擇（參見 </a:t>
            </a:r>
            <a:r>
              <a:rPr lang="en-US" altLang="zh-TW" sz="1800" dirty="0">
                <a:solidFill>
                  <a:srgbClr val="000000"/>
                </a:solidFill>
                <a:latin typeface="微軟正黑體" panose="020B0604030504040204" pitchFamily="34" charset="-120"/>
                <a:ea typeface="微軟正黑體" panose="020B0604030504040204" pitchFamily="34" charset="-120"/>
              </a:rPr>
              <a:t>ML </a:t>
            </a:r>
            <a:r>
              <a:rPr lang="zh-TW" altLang="en-US" sz="1800" dirty="0">
                <a:solidFill>
                  <a:srgbClr val="000000"/>
                </a:solidFill>
                <a:latin typeface="微軟正黑體" panose="020B0604030504040204" pitchFamily="34" charset="-120"/>
                <a:ea typeface="微軟正黑體" panose="020B0604030504040204" pitchFamily="34" charset="-120"/>
              </a:rPr>
              <a:t>算法（分類器）） 以及它們與後處理算法的結合。 研究的後處理算法（參見校準方法）是 </a:t>
            </a:r>
            <a:r>
              <a:rPr lang="en-US" altLang="zh-TW" sz="1800" dirty="0">
                <a:solidFill>
                  <a:srgbClr val="000000"/>
                </a:solidFill>
                <a:latin typeface="微軟正黑體" panose="020B0604030504040204" pitchFamily="34" charset="-120"/>
                <a:ea typeface="微軟正黑體" panose="020B0604030504040204" pitchFamily="34" charset="-120"/>
              </a:rPr>
              <a:t>(</a:t>
            </a:r>
            <a:r>
              <a:rPr lang="en-US" altLang="zh-TW" sz="1800" dirty="0" err="1">
                <a:solidFill>
                  <a:srgbClr val="000000"/>
                </a:solidFill>
                <a:latin typeface="微軟正黑體" panose="020B0604030504040204" pitchFamily="34" charset="-120"/>
                <a:ea typeface="微軟正黑體" panose="020B0604030504040204" pitchFamily="34" charset="-120"/>
              </a:rPr>
              <a:t>i</a:t>
            </a:r>
            <a:r>
              <a:rPr lang="en-US" altLang="zh-TW" sz="1800" dirty="0">
                <a:solidFill>
                  <a:srgbClr val="000000"/>
                </a:solidFill>
                <a:latin typeface="微軟正黑體" panose="020B0604030504040204" pitchFamily="34" charset="-120"/>
                <a:ea typeface="微軟正黑體" panose="020B0604030504040204" pitchFamily="34" charset="-120"/>
              </a:rPr>
              <a:t>) Platt </a:t>
            </a:r>
            <a:r>
              <a:rPr lang="zh-TW" altLang="en-US" sz="1800" dirty="0">
                <a:solidFill>
                  <a:srgbClr val="000000"/>
                </a:solidFill>
                <a:latin typeface="微軟正黑體" panose="020B0604030504040204" pitchFamily="34" charset="-120"/>
                <a:ea typeface="微軟正黑體" panose="020B0604030504040204" pitchFamily="34" charset="-120"/>
              </a:rPr>
              <a:t>縮放，通過擬合 </a:t>
            </a:r>
            <a:r>
              <a:rPr lang="en-US" altLang="zh-TW" sz="1800" dirty="0">
                <a:solidFill>
                  <a:srgbClr val="000000"/>
                </a:solidFill>
                <a:latin typeface="微軟正黑體" panose="020B0604030504040204" pitchFamily="34" charset="-120"/>
                <a:ea typeface="微軟正黑體" panose="020B0604030504040204" pitchFamily="34" charset="-120"/>
              </a:rPr>
              <a:t>LR </a:t>
            </a:r>
            <a:r>
              <a:rPr lang="zh-TW" altLang="en-US" sz="1800" dirty="0">
                <a:solidFill>
                  <a:srgbClr val="000000"/>
                </a:solidFill>
                <a:latin typeface="微軟正黑體" panose="020B0604030504040204" pitchFamily="34" charset="-120"/>
                <a:ea typeface="微軟正黑體" panose="020B0604030504040204" pitchFamily="34" charset="-120"/>
              </a:rPr>
              <a:t>或 </a:t>
            </a:r>
            <a:r>
              <a:rPr lang="en-US" altLang="zh-TW" sz="1800" dirty="0">
                <a:solidFill>
                  <a:srgbClr val="000000"/>
                </a:solidFill>
                <a:latin typeface="微軟正黑體" panose="020B0604030504040204" pitchFamily="34" charset="-120"/>
                <a:ea typeface="微軟正黑體" panose="020B0604030504040204" pitchFamily="34" charset="-120"/>
              </a:rPr>
              <a:t>Firth </a:t>
            </a:r>
            <a:r>
              <a:rPr lang="zh-TW" altLang="en-US" sz="1800" dirty="0">
                <a:solidFill>
                  <a:srgbClr val="000000"/>
                </a:solidFill>
                <a:latin typeface="微軟正黑體" panose="020B0604030504040204" pitchFamily="34" charset="-120"/>
                <a:ea typeface="微軟正黑體" panose="020B0604030504040204" pitchFamily="34" charset="-120"/>
              </a:rPr>
              <a:t>的懲罰似然 </a:t>
            </a:r>
            <a:r>
              <a:rPr lang="en-US" altLang="zh-TW" sz="1800" dirty="0">
                <a:solidFill>
                  <a:srgbClr val="000000"/>
                </a:solidFill>
                <a:latin typeface="微軟正黑體" panose="020B0604030504040204" pitchFamily="34" charset="-120"/>
                <a:ea typeface="微軟正黑體" panose="020B0604030504040204" pitchFamily="34" charset="-120"/>
              </a:rPr>
              <a:t>LR (FLR)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(ii) </a:t>
            </a:r>
            <a:r>
              <a:rPr lang="zh-TW" altLang="en-US" sz="1800" dirty="0">
                <a:solidFill>
                  <a:srgbClr val="000000"/>
                </a:solidFill>
                <a:latin typeface="微軟正黑體" panose="020B0604030504040204" pitchFamily="34" charset="-120"/>
                <a:ea typeface="微軟正黑體" panose="020B0604030504040204" pitchFamily="34" charset="-120"/>
              </a:rPr>
              <a:t>嶺懲罰多項式 </a:t>
            </a:r>
            <a:r>
              <a:rPr lang="en-US" altLang="zh-TW" sz="1800" dirty="0">
                <a:solidFill>
                  <a:srgbClr val="000000"/>
                </a:solidFill>
                <a:latin typeface="微軟正黑體" panose="020B0604030504040204" pitchFamily="34" charset="-120"/>
                <a:ea typeface="微軟正黑體" panose="020B0604030504040204" pitchFamily="34" charset="-120"/>
              </a:rPr>
              <a:t>LR (MR)9,24,45 </a:t>
            </a:r>
            <a:r>
              <a:rPr lang="zh-TW" altLang="en-US" sz="1800" dirty="0">
                <a:solidFill>
                  <a:srgbClr val="000000"/>
                </a:solidFill>
                <a:latin typeface="微軟正黑體" panose="020B0604030504040204" pitchFamily="34" charset="-120"/>
                <a:ea typeface="微軟正黑體" panose="020B0604030504040204" pitchFamily="34" charset="-120"/>
              </a:rPr>
              <a:t>來實現。 為了為超參數設置提供有效的性能估計和實用指導，所有方法均在 </a:t>
            </a:r>
            <a:r>
              <a:rPr lang="en-US" altLang="zh-TW" sz="1800" dirty="0">
                <a:solidFill>
                  <a:srgbClr val="000000"/>
                </a:solidFill>
                <a:latin typeface="微軟正黑體" panose="020B0604030504040204" pitchFamily="34" charset="-120"/>
                <a:ea typeface="微軟正黑體" panose="020B0604030504040204" pitchFamily="34" charset="-120"/>
              </a:rPr>
              <a:t>5×5 </a:t>
            </a:r>
            <a:r>
              <a:rPr lang="zh-TW" altLang="en-US" sz="1800" dirty="0">
                <a:solidFill>
                  <a:srgbClr val="000000"/>
                </a:solidFill>
                <a:latin typeface="微軟正黑體" panose="020B0604030504040204" pitchFamily="34" charset="-120"/>
                <a:ea typeface="微軟正黑體" panose="020B0604030504040204" pitchFamily="34" charset="-120"/>
              </a:rPr>
              <a:t>倍嵌套交叉驗證 </a:t>
            </a:r>
            <a:r>
              <a:rPr lang="en-US" altLang="zh-TW" sz="1800" dirty="0">
                <a:solidFill>
                  <a:srgbClr val="000000"/>
                </a:solidFill>
                <a:latin typeface="微軟正黑體" panose="020B0604030504040204" pitchFamily="34" charset="-120"/>
                <a:ea typeface="微軟正黑體" panose="020B0604030504040204" pitchFamily="34" charset="-120"/>
              </a:rPr>
              <a:t>(CV) </a:t>
            </a:r>
            <a:r>
              <a:rPr lang="zh-TW" altLang="en-US" sz="1800" dirty="0">
                <a:solidFill>
                  <a:srgbClr val="000000"/>
                </a:solidFill>
                <a:latin typeface="微軟正黑體" panose="020B0604030504040204" pitchFamily="34" charset="-120"/>
                <a:ea typeface="微軟正黑體" panose="020B0604030504040204" pitchFamily="34" charset="-120"/>
              </a:rPr>
              <a:t>方案中實施，使用 </a:t>
            </a:r>
            <a:r>
              <a:rPr lang="en-US" altLang="zh-TW" sz="1800" dirty="0">
                <a:solidFill>
                  <a:srgbClr val="000000"/>
                </a:solidFill>
                <a:latin typeface="微軟正黑體" panose="020B0604030504040204" pitchFamily="34" charset="-120"/>
                <a:ea typeface="微軟正黑體" panose="020B0604030504040204" pitchFamily="34" charset="-120"/>
              </a:rPr>
              <a:t>Capper </a:t>
            </a:r>
            <a:r>
              <a:rPr lang="zh-TW" altLang="en-US" sz="1800" dirty="0">
                <a:solidFill>
                  <a:srgbClr val="000000"/>
                </a:solidFill>
                <a:latin typeface="微軟正黑體" panose="020B0604030504040204" pitchFamily="34" charset="-120"/>
                <a:ea typeface="微軟正黑體" panose="020B0604030504040204" pitchFamily="34" charset="-120"/>
              </a:rPr>
              <a:t>等人發表的原發性腦腫瘤 </a:t>
            </a:r>
            <a:r>
              <a:rPr lang="en-US" altLang="zh-TW" sz="1800" dirty="0">
                <a:solidFill>
                  <a:srgbClr val="000000"/>
                </a:solidFill>
                <a:latin typeface="微軟正黑體" panose="020B0604030504040204" pitchFamily="34" charset="-120"/>
                <a:ea typeface="微軟正黑體" panose="020B0604030504040204" pitchFamily="34" charset="-120"/>
              </a:rPr>
              <a:t>450k DNA </a:t>
            </a:r>
            <a:r>
              <a:rPr lang="zh-TW" altLang="en-US" sz="1800" dirty="0">
                <a:solidFill>
                  <a:srgbClr val="000000"/>
                </a:solidFill>
                <a:latin typeface="微軟正黑體" panose="020B0604030504040204" pitchFamily="34" charset="-120"/>
                <a:ea typeface="微軟正黑體" panose="020B0604030504040204" pitchFamily="34" charset="-120"/>
              </a:rPr>
              <a:t>甲基化數據集。 </a:t>
            </a:r>
            <a:r>
              <a:rPr lang="en-US" altLang="zh-TW" sz="1800" dirty="0">
                <a:solidFill>
                  <a:srgbClr val="000000"/>
                </a:solidFill>
                <a:latin typeface="微軟正黑體" panose="020B0604030504040204" pitchFamily="34" charset="-120"/>
                <a:ea typeface="微軟正黑體" panose="020B0604030504040204" pitchFamily="34" charset="-120"/>
              </a:rPr>
              <a:t>20181</a:t>
            </a:r>
            <a:r>
              <a:rPr lang="zh-TW" altLang="en-US" sz="1800" dirty="0">
                <a:solidFill>
                  <a:srgbClr val="000000"/>
                </a:solidFill>
                <a:latin typeface="微軟正黑體" panose="020B0604030504040204" pitchFamily="34" charset="-120"/>
                <a:ea typeface="微軟正黑體" panose="020B0604030504040204" pitchFamily="34" charset="-120"/>
              </a:rPr>
              <a:t>。這個數據集非常大，總樣本量為 </a:t>
            </a:r>
            <a:r>
              <a:rPr lang="en-US" altLang="zh-TW" sz="1800" dirty="0">
                <a:solidFill>
                  <a:srgbClr val="000000"/>
                </a:solidFill>
                <a:latin typeface="微軟正黑體" panose="020B0604030504040204" pitchFamily="34" charset="-120"/>
                <a:ea typeface="微軟正黑體" panose="020B0604030504040204" pitchFamily="34" charset="-120"/>
              </a:rPr>
              <a:t>n = 2,801</a:t>
            </a:r>
            <a:r>
              <a:rPr lang="zh-TW" altLang="en-US" sz="1800" dirty="0">
                <a:solidFill>
                  <a:srgbClr val="000000"/>
                </a:solidFill>
                <a:latin typeface="微軟正黑體" panose="020B0604030504040204" pitchFamily="34" charset="-120"/>
                <a:ea typeface="微軟正黑體" panose="020B0604030504040204" pitchFamily="34" charset="-120"/>
              </a:rPr>
              <a:t>，包括 </a:t>
            </a:r>
            <a:r>
              <a:rPr lang="en-US" altLang="zh-TW" sz="1800" dirty="0">
                <a:solidFill>
                  <a:srgbClr val="000000"/>
                </a:solidFill>
                <a:latin typeface="微軟正黑體" panose="020B0604030504040204" pitchFamily="34" charset="-120"/>
                <a:ea typeface="微軟正黑體" panose="020B0604030504040204" pitchFamily="34" charset="-120"/>
              </a:rPr>
              <a:t>k = 91 </a:t>
            </a:r>
            <a:r>
              <a:rPr lang="zh-TW" altLang="en-US" sz="1800" dirty="0">
                <a:solidFill>
                  <a:srgbClr val="000000"/>
                </a:solidFill>
                <a:latin typeface="微軟正黑體" panose="020B0604030504040204" pitchFamily="34" charset="-120"/>
                <a:ea typeface="微軟正黑體" panose="020B0604030504040204" pitchFamily="34" charset="-120"/>
              </a:rPr>
              <a:t>個診斷類別。</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4</a:t>
            </a:fld>
            <a:endParaRPr lang="zh-TW" altLang="en-US"/>
          </a:p>
        </p:txBody>
      </p:sp>
    </p:spTree>
    <p:extLst>
      <p:ext uri="{BB962C8B-B14F-4D97-AF65-F5344CB8AC3E}">
        <p14:creationId xmlns:p14="http://schemas.microsoft.com/office/powerpoint/2010/main" val="3457109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solidFill>
                  <a:srgbClr val="000000"/>
                </a:solidFill>
                <a:latin typeface="Segoe UI" panose="020B0502040204020203" pitchFamily="34" charset="0"/>
              </a:rPr>
              <a:t>Platt </a:t>
            </a:r>
            <a:r>
              <a:rPr lang="zh-TW" altLang="en-US" sz="1800" dirty="0">
                <a:solidFill>
                  <a:srgbClr val="000000"/>
                </a:solidFill>
                <a:latin typeface="微軟正黑體" panose="020B0604030504040204" pitchFamily="34" charset="-120"/>
                <a:ea typeface="微軟正黑體" panose="020B0604030504040204" pitchFamily="34" charset="-120"/>
              </a:rPr>
              <a:t>在將 </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原始分數映射到</a:t>
            </a:r>
            <a:r>
              <a:rPr lang="en-US" altLang="zh-TW" sz="1800" dirty="0">
                <a:solidFill>
                  <a:srgbClr val="000000"/>
                </a:solidFill>
                <a:latin typeface="微軟正黑體" panose="020B0604030504040204" pitchFamily="34" charset="-120"/>
                <a:ea typeface="微軟正黑體" panose="020B0604030504040204" pitchFamily="34" charset="-120"/>
              </a:rPr>
              <a:t>posterior probabilities</a:t>
            </a:r>
            <a:r>
              <a:rPr lang="zh-TW" altLang="en-US" sz="1800" dirty="0">
                <a:solidFill>
                  <a:srgbClr val="000000"/>
                </a:solidFill>
                <a:latin typeface="微軟正黑體" panose="020B0604030504040204" pitchFamily="34" charset="-120"/>
                <a:ea typeface="微軟正黑體" panose="020B0604030504040204" pitchFamily="34" charset="-120"/>
              </a:rPr>
              <a:t>時最初建議使用這種參數方法來解決二元分類問題。</a:t>
            </a:r>
            <a:r>
              <a:rPr lang="en-US" altLang="zh-TW" sz="1800" dirty="0">
                <a:solidFill>
                  <a:srgbClr val="000000"/>
                </a:solidFill>
                <a:latin typeface="微軟正黑體" panose="020B0604030504040204" pitchFamily="34" charset="-120"/>
                <a:ea typeface="微軟正黑體" panose="020B0604030504040204" pitchFamily="34" charset="-120"/>
              </a:rPr>
              <a:t>Platt </a:t>
            </a:r>
            <a:r>
              <a:rPr lang="zh-TW" altLang="en-US" sz="1800" dirty="0">
                <a:solidFill>
                  <a:srgbClr val="000000"/>
                </a:solidFill>
                <a:latin typeface="微軟正黑體" panose="020B0604030504040204" pitchFamily="34" charset="-120"/>
                <a:ea typeface="微軟正黑體" panose="020B0604030504040204" pitchFamily="34" charset="-120"/>
              </a:rPr>
              <a:t>的主要想法是通過 </a:t>
            </a:r>
            <a:r>
              <a:rPr lang="en-US" altLang="zh-TW" sz="1800" dirty="0">
                <a:solidFill>
                  <a:srgbClr val="000000"/>
                </a:solidFill>
                <a:latin typeface="微軟正黑體" panose="020B0604030504040204" pitchFamily="34" charset="-120"/>
                <a:ea typeface="微軟正黑體" panose="020B0604030504040204" pitchFamily="34" charset="-120"/>
              </a:rPr>
              <a:t>sigmoid </a:t>
            </a:r>
            <a:r>
              <a:rPr lang="zh-TW" altLang="en-US" sz="1800" dirty="0">
                <a:solidFill>
                  <a:srgbClr val="000000"/>
                </a:solidFill>
                <a:latin typeface="微軟正黑體" panose="020B0604030504040204" pitchFamily="34" charset="-120"/>
                <a:ea typeface="微軟正黑體" panose="020B0604030504040204" pitchFamily="34" charset="-120"/>
              </a:rPr>
              <a:t>函數傳遞原始 </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估計值</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latin typeface="Times New Roman" panose="02020603050405020304" pitchFamily="18" charset="0"/>
                <a:ea typeface="標楷體" panose="03000509000000000000" pitchFamily="65" charset="-120"/>
                <a:cs typeface="Times New Roman" panose="02020603050405020304" pitchFamily="18" charset="0"/>
              </a:rPr>
              <a:t>F(x)</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是</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predictor</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演算法的輸出；參數</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A</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err="1">
                <a:solidFill>
                  <a:srgbClr val="000000"/>
                </a:solidFill>
                <a:latin typeface="Segoe UI" panose="020B0502040204020203" pitchFamily="34" charset="0"/>
              </a:rPr>
              <a:t>ti</a:t>
            </a:r>
            <a:r>
              <a:rPr lang="zh-TW" altLang="en-US" sz="1800" dirty="0">
                <a:solidFill>
                  <a:srgbClr val="000000"/>
                </a:solidFill>
                <a:latin typeface="微軟正黑體" panose="020B0604030504040204" pitchFamily="34" charset="-120"/>
                <a:ea typeface="微軟正黑體" panose="020B0604030504040204" pitchFamily="34" charset="-120"/>
              </a:rPr>
              <a:t>就是強制把</a:t>
            </a:r>
            <a:r>
              <a:rPr lang="en-US" altLang="zh-TW" sz="1800" dirty="0" err="1">
                <a:solidFill>
                  <a:srgbClr val="000000"/>
                </a:solidFill>
                <a:latin typeface="微軟正黑體" panose="020B0604030504040204" pitchFamily="34" charset="-120"/>
                <a:ea typeface="微軟正黑體" panose="020B0604030504040204" pitchFamily="34" charset="-120"/>
              </a:rPr>
              <a:t>yi</a:t>
            </a:r>
            <a:r>
              <a:rPr lang="zh-TW" altLang="en-US" sz="1800" dirty="0">
                <a:solidFill>
                  <a:srgbClr val="000000"/>
                </a:solidFill>
                <a:latin typeface="微軟正黑體" panose="020B0604030504040204" pitchFamily="34" charset="-120"/>
                <a:ea typeface="微軟正黑體" panose="020B0604030504040204" pitchFamily="34" charset="-120"/>
              </a:rPr>
              <a:t>變成</a:t>
            </a:r>
            <a:r>
              <a:rPr lang="en-US" altLang="zh-TW" sz="1800" dirty="0">
                <a:solidFill>
                  <a:srgbClr val="000000"/>
                </a:solidFill>
                <a:latin typeface="微軟正黑體" panose="020B0604030504040204" pitchFamily="34" charset="-120"/>
                <a:ea typeface="微軟正黑體" panose="020B0604030504040204" pitchFamily="34" charset="-120"/>
              </a:rPr>
              <a:t>{0, 1}</a:t>
            </a:r>
            <a:r>
              <a:rPr lang="zh-TW" altLang="en-US" sz="1800" dirty="0">
                <a:solidFill>
                  <a:srgbClr val="000000"/>
                </a:solidFill>
                <a:latin typeface="微軟正黑體" panose="020B0604030504040204" pitchFamily="34" charset="-120"/>
                <a:ea typeface="微軟正黑體" panose="020B0604030504040204" pitchFamily="34" charset="-120"/>
              </a:rPr>
              <a:t>的二元問題</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22</a:t>
            </a:fld>
            <a:endParaRPr lang="zh-TW" altLang="en-US"/>
          </a:p>
        </p:txBody>
      </p:sp>
    </p:spTree>
    <p:extLst>
      <p:ext uri="{BB962C8B-B14F-4D97-AF65-F5344CB8AC3E}">
        <p14:creationId xmlns:p14="http://schemas.microsoft.com/office/powerpoint/2010/main" val="2784017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solidFill>
                  <a:srgbClr val="000000"/>
                </a:solidFill>
                <a:latin typeface="微軟正黑體" panose="020B0604030504040204" pitchFamily="34" charset="-120"/>
                <a:ea typeface="微軟正黑體" panose="020B0604030504040204" pitchFamily="34" charset="-120"/>
              </a:rPr>
              <a:t>LR </a:t>
            </a:r>
            <a:r>
              <a:rPr lang="zh-TW" altLang="en-US" sz="1800" dirty="0">
                <a:solidFill>
                  <a:srgbClr val="000000"/>
                </a:solidFill>
                <a:latin typeface="微軟正黑體" panose="020B0604030504040204" pitchFamily="34" charset="-120"/>
                <a:ea typeface="微軟正黑體" panose="020B0604030504040204" pitchFamily="34" charset="-120"/>
              </a:rPr>
              <a:t>將原始預測變量映射到真實二元結果的機率</a:t>
            </a: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23</a:t>
            </a:fld>
            <a:endParaRPr lang="zh-TW" altLang="en-US"/>
          </a:p>
        </p:txBody>
      </p:sp>
    </p:spTree>
    <p:extLst>
      <p:ext uri="{BB962C8B-B14F-4D97-AF65-F5344CB8AC3E}">
        <p14:creationId xmlns:p14="http://schemas.microsoft.com/office/powerpoint/2010/main" val="315497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solidFill>
                  <a:srgbClr val="000000"/>
                </a:solidFill>
                <a:latin typeface="Segoe UI" panose="020B0502040204020203" pitchFamily="34" charset="0"/>
              </a:rPr>
              <a:t>Platt </a:t>
            </a:r>
            <a:r>
              <a:rPr lang="zh-TW" altLang="en-US" sz="1800" dirty="0">
                <a:solidFill>
                  <a:srgbClr val="000000"/>
                </a:solidFill>
                <a:latin typeface="微軟正黑體" panose="020B0604030504040204" pitchFamily="34" charset="-120"/>
                <a:ea typeface="微軟正黑體" panose="020B0604030504040204" pitchFamily="34" charset="-120"/>
              </a:rPr>
              <a:t>在將 </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原始分數映射到</a:t>
            </a:r>
            <a:r>
              <a:rPr lang="en-US" altLang="zh-TW" sz="1800" dirty="0">
                <a:solidFill>
                  <a:srgbClr val="000000"/>
                </a:solidFill>
                <a:latin typeface="微軟正黑體" panose="020B0604030504040204" pitchFamily="34" charset="-120"/>
                <a:ea typeface="微軟正黑體" panose="020B0604030504040204" pitchFamily="34" charset="-120"/>
              </a:rPr>
              <a:t>posterior probabilities</a:t>
            </a:r>
            <a:r>
              <a:rPr lang="zh-TW" altLang="en-US" sz="1800" dirty="0">
                <a:solidFill>
                  <a:srgbClr val="000000"/>
                </a:solidFill>
                <a:latin typeface="微軟正黑體" panose="020B0604030504040204" pitchFamily="34" charset="-120"/>
                <a:ea typeface="微軟正黑體" panose="020B0604030504040204" pitchFamily="34" charset="-120"/>
              </a:rPr>
              <a:t>時最初建議使用這種參數方法來解決二元分類問題。</a:t>
            </a:r>
            <a:r>
              <a:rPr lang="en-US" altLang="zh-TW" sz="1800" dirty="0">
                <a:solidFill>
                  <a:srgbClr val="000000"/>
                </a:solidFill>
                <a:latin typeface="微軟正黑體" panose="020B0604030504040204" pitchFamily="34" charset="-120"/>
                <a:ea typeface="微軟正黑體" panose="020B0604030504040204" pitchFamily="34" charset="-120"/>
              </a:rPr>
              <a:t>Platt </a:t>
            </a:r>
            <a:r>
              <a:rPr lang="zh-TW" altLang="en-US" sz="1800" dirty="0">
                <a:solidFill>
                  <a:srgbClr val="000000"/>
                </a:solidFill>
                <a:latin typeface="微軟正黑體" panose="020B0604030504040204" pitchFamily="34" charset="-120"/>
                <a:ea typeface="微軟正黑體" panose="020B0604030504040204" pitchFamily="34" charset="-120"/>
              </a:rPr>
              <a:t>的主要想法是通過 </a:t>
            </a:r>
            <a:r>
              <a:rPr lang="en-US" altLang="zh-TW" sz="1800" dirty="0">
                <a:solidFill>
                  <a:srgbClr val="000000"/>
                </a:solidFill>
                <a:latin typeface="微軟正黑體" panose="020B0604030504040204" pitchFamily="34" charset="-120"/>
                <a:ea typeface="微軟正黑體" panose="020B0604030504040204" pitchFamily="34" charset="-120"/>
              </a:rPr>
              <a:t>sigmoid </a:t>
            </a:r>
            <a:r>
              <a:rPr lang="zh-TW" altLang="en-US" sz="1800" dirty="0">
                <a:solidFill>
                  <a:srgbClr val="000000"/>
                </a:solidFill>
                <a:latin typeface="微軟正黑體" panose="020B0604030504040204" pitchFamily="34" charset="-120"/>
                <a:ea typeface="微軟正黑體" panose="020B0604030504040204" pitchFamily="34" charset="-120"/>
              </a:rPr>
              <a:t>函數傳遞原始 </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估計值</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latin typeface="Times New Roman" panose="02020603050405020304" pitchFamily="18" charset="0"/>
                <a:ea typeface="標楷體" panose="03000509000000000000" pitchFamily="65" charset="-120"/>
                <a:cs typeface="Times New Roman" panose="02020603050405020304" pitchFamily="18" charset="0"/>
              </a:rPr>
              <a:t>F(x)</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是</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predictor</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演算法的輸出；參數</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A</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err="1">
                <a:solidFill>
                  <a:srgbClr val="000000"/>
                </a:solidFill>
                <a:latin typeface="Segoe UI" panose="020B0502040204020203" pitchFamily="34" charset="0"/>
              </a:rPr>
              <a:t>ti</a:t>
            </a:r>
            <a:r>
              <a:rPr lang="zh-TW" altLang="en-US" sz="1800" dirty="0">
                <a:solidFill>
                  <a:srgbClr val="000000"/>
                </a:solidFill>
                <a:latin typeface="微軟正黑體" panose="020B0604030504040204" pitchFamily="34" charset="-120"/>
                <a:ea typeface="微軟正黑體" panose="020B0604030504040204" pitchFamily="34" charset="-120"/>
              </a:rPr>
              <a:t>就是強制把</a:t>
            </a:r>
            <a:r>
              <a:rPr lang="en-US" altLang="zh-TW" sz="1800" dirty="0" err="1">
                <a:solidFill>
                  <a:srgbClr val="000000"/>
                </a:solidFill>
                <a:latin typeface="微軟正黑體" panose="020B0604030504040204" pitchFamily="34" charset="-120"/>
                <a:ea typeface="微軟正黑體" panose="020B0604030504040204" pitchFamily="34" charset="-120"/>
              </a:rPr>
              <a:t>yi</a:t>
            </a:r>
            <a:r>
              <a:rPr lang="zh-TW" altLang="en-US" sz="1800" dirty="0">
                <a:solidFill>
                  <a:srgbClr val="000000"/>
                </a:solidFill>
                <a:latin typeface="微軟正黑體" panose="020B0604030504040204" pitchFamily="34" charset="-120"/>
                <a:ea typeface="微軟正黑體" panose="020B0604030504040204" pitchFamily="34" charset="-120"/>
              </a:rPr>
              <a:t>變成</a:t>
            </a:r>
            <a:r>
              <a:rPr lang="en-US" altLang="zh-TW" sz="1800" dirty="0">
                <a:solidFill>
                  <a:srgbClr val="000000"/>
                </a:solidFill>
                <a:latin typeface="微軟正黑體" panose="020B0604030504040204" pitchFamily="34" charset="-120"/>
                <a:ea typeface="微軟正黑體" panose="020B0604030504040204" pitchFamily="34" charset="-120"/>
              </a:rPr>
              <a:t>{0, 1}</a:t>
            </a:r>
            <a:r>
              <a:rPr lang="zh-TW" altLang="en-US" sz="1800" dirty="0">
                <a:solidFill>
                  <a:srgbClr val="000000"/>
                </a:solidFill>
                <a:latin typeface="微軟正黑體" panose="020B0604030504040204" pitchFamily="34" charset="-120"/>
                <a:ea typeface="微軟正黑體" panose="020B0604030504040204" pitchFamily="34" charset="-120"/>
              </a:rPr>
              <a:t>的二元問題</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24</a:t>
            </a:fld>
            <a:endParaRPr lang="zh-TW" altLang="en-US"/>
          </a:p>
        </p:txBody>
      </p:sp>
    </p:spTree>
    <p:extLst>
      <p:ext uri="{BB962C8B-B14F-4D97-AF65-F5344CB8AC3E}">
        <p14:creationId xmlns:p14="http://schemas.microsoft.com/office/powerpoint/2010/main" val="3472347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solidFill>
                  <a:srgbClr val="000000"/>
                </a:solidFill>
                <a:effectLst/>
              </a:rPr>
              <a:t>ME = # incorrect predictions over all classes / # total cases</a:t>
            </a:r>
          </a:p>
          <a:p>
            <a:pPr marL="171450" indent="-171450">
              <a:buFont typeface="Arial" panose="020B0604020202020204" pitchFamily="34" charset="0"/>
              <a:buChar char="•"/>
            </a:pPr>
            <a:r>
              <a:rPr lang="en-US" dirty="0"/>
              <a:t>N = the number of items you’re calculating a Brier score for. f</a:t>
            </a:r>
            <a:r>
              <a:rPr lang="en-US" baseline="-25000" dirty="0"/>
              <a:t>t</a:t>
            </a:r>
            <a:r>
              <a:rPr lang="en-US" dirty="0"/>
              <a:t> is the forecast probability (i.e. 25% chance), </a:t>
            </a:r>
            <a:r>
              <a:rPr lang="en-US" dirty="0" err="1"/>
              <a:t>o</a:t>
            </a:r>
            <a:r>
              <a:rPr lang="en-US" baseline="-25000" dirty="0" err="1"/>
              <a:t>t</a:t>
            </a:r>
            <a:r>
              <a:rPr lang="en-US" dirty="0"/>
              <a:t> is the outcome (1 if it happened, 0 if it didn’t).</a:t>
            </a:r>
          </a:p>
          <a:p>
            <a:pPr marL="171450" indent="-171450">
              <a:buFont typeface="Arial" panose="020B0604020202020204" pitchFamily="34" charset="0"/>
              <a:buChar char="•"/>
            </a:pPr>
            <a:r>
              <a:rPr lang="en-US" b="1" dirty="0"/>
              <a:t>N :</a:t>
            </a:r>
            <a:r>
              <a:rPr lang="en-US" dirty="0"/>
              <a:t> no. of samples. </a:t>
            </a:r>
            <a:r>
              <a:rPr lang="en-US" b="1" dirty="0"/>
              <a:t>M :</a:t>
            </a:r>
            <a:r>
              <a:rPr lang="en-US" dirty="0"/>
              <a:t> no. of class. </a:t>
            </a:r>
            <a:r>
              <a:rPr lang="en-US" b="1" dirty="0" err="1"/>
              <a:t>x</a:t>
            </a:r>
            <a:r>
              <a:rPr lang="en-US" b="1" baseline="-25000" dirty="0" err="1"/>
              <a:t>ij</a:t>
            </a:r>
            <a:r>
              <a:rPr lang="en-US" b="1" dirty="0"/>
              <a:t> :</a:t>
            </a:r>
            <a:r>
              <a:rPr lang="en-US" dirty="0"/>
              <a:t> indicates whether </a:t>
            </a:r>
            <a:r>
              <a:rPr lang="en-US" dirty="0" err="1"/>
              <a:t>i</a:t>
            </a:r>
            <a:r>
              <a:rPr lang="en-US" baseline="30000" dirty="0" err="1"/>
              <a:t>th</a:t>
            </a:r>
            <a:r>
              <a:rPr lang="en-US" dirty="0"/>
              <a:t> sample belongs to </a:t>
            </a:r>
            <a:r>
              <a:rPr lang="en-US" dirty="0" err="1"/>
              <a:t>j</a:t>
            </a:r>
            <a:r>
              <a:rPr lang="en-US" baseline="30000" dirty="0" err="1"/>
              <a:t>th</a:t>
            </a:r>
            <a:r>
              <a:rPr lang="en-US" dirty="0"/>
              <a:t> class or not. </a:t>
            </a:r>
            <a:r>
              <a:rPr lang="en-US" b="1" dirty="0" err="1"/>
              <a:t>p</a:t>
            </a:r>
            <a:r>
              <a:rPr lang="en-US" b="1" baseline="-25000" dirty="0" err="1"/>
              <a:t>ij</a:t>
            </a:r>
            <a:r>
              <a:rPr lang="en-US" b="1" dirty="0"/>
              <a:t> :</a:t>
            </a:r>
            <a:r>
              <a:rPr lang="en-US" dirty="0"/>
              <a:t> indicates probability of </a:t>
            </a:r>
            <a:r>
              <a:rPr lang="en-US" dirty="0" err="1"/>
              <a:t>i</a:t>
            </a:r>
            <a:r>
              <a:rPr lang="en-US" baseline="30000" dirty="0" err="1"/>
              <a:t>th</a:t>
            </a:r>
            <a:r>
              <a:rPr lang="en-US" dirty="0"/>
              <a:t> sample belonging to </a:t>
            </a:r>
            <a:r>
              <a:rPr lang="en-US" dirty="0" err="1"/>
              <a:t>j</a:t>
            </a:r>
            <a:r>
              <a:rPr lang="en-US" baseline="30000" dirty="0" err="1"/>
              <a:t>th</a:t>
            </a:r>
            <a:r>
              <a:rPr lang="en-US" dirty="0"/>
              <a:t> class.</a:t>
            </a: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目標是最小化 </a:t>
            </a:r>
            <a:r>
              <a:rPr lang="en-US" altLang="zh-TW" sz="1800" dirty="0">
                <a:solidFill>
                  <a:srgbClr val="000000"/>
                </a:solidFill>
                <a:latin typeface="微軟正黑體" panose="020B0604030504040204" pitchFamily="34" charset="-120"/>
                <a:ea typeface="微軟正黑體" panose="020B0604030504040204" pitchFamily="34" charset="-120"/>
              </a:rPr>
              <a:t>LL</a:t>
            </a:r>
            <a:r>
              <a:rPr lang="zh-TW" altLang="en-US" sz="1800" dirty="0">
                <a:solidFill>
                  <a:srgbClr val="000000"/>
                </a:solidFill>
                <a:latin typeface="微軟正黑體" panose="020B0604030504040204" pitchFamily="34" charset="-120"/>
                <a:ea typeface="微軟正黑體" panose="020B0604030504040204" pitchFamily="34" charset="-120"/>
              </a:rPr>
              <a:t>和</a:t>
            </a:r>
            <a:r>
              <a:rPr lang="en-US" altLang="zh-TW" sz="1800" dirty="0">
                <a:solidFill>
                  <a:srgbClr val="000000"/>
                </a:solidFill>
                <a:latin typeface="微軟正黑體" panose="020B0604030504040204" pitchFamily="34" charset="-120"/>
                <a:ea typeface="微軟正黑體" panose="020B0604030504040204" pitchFamily="34" charset="-120"/>
              </a:rPr>
              <a:t>BS</a:t>
            </a:r>
            <a:endParaRPr lang="en-US" dirty="0"/>
          </a:p>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25</a:t>
            </a:fld>
            <a:endParaRPr lang="zh-TW" altLang="en-US"/>
          </a:p>
        </p:txBody>
      </p:sp>
    </p:spTree>
    <p:extLst>
      <p:ext uri="{BB962C8B-B14F-4D97-AF65-F5344CB8AC3E}">
        <p14:creationId xmlns:p14="http://schemas.microsoft.com/office/powerpoint/2010/main" val="4093892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26</a:t>
            </a:fld>
            <a:endParaRPr lang="zh-TW" altLang="en-US"/>
          </a:p>
        </p:txBody>
      </p:sp>
    </p:spTree>
    <p:extLst>
      <p:ext uri="{BB962C8B-B14F-4D97-AF65-F5344CB8AC3E}">
        <p14:creationId xmlns:p14="http://schemas.microsoft.com/office/powerpoint/2010/main" val="1801721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vRF</a:t>
            </a:r>
            <a:endParaRPr lang="en-US"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TW" sz="1800" dirty="0" err="1">
                <a:solidFill>
                  <a:srgbClr val="000000"/>
                </a:solidFill>
                <a:latin typeface="Segoe UI" panose="020B0502040204020203" pitchFamily="34" charset="0"/>
              </a:rPr>
              <a:t>vRF</a:t>
            </a:r>
            <a:r>
              <a:rPr lang="en-US" altLang="zh-TW" sz="1800" dirty="0">
                <a:solidFill>
                  <a:srgbClr val="000000"/>
                </a:solidFill>
                <a:latin typeface="Segoe UI" panose="020B0502040204020203" pitchFamily="34" charset="0"/>
              </a:rPr>
              <a:t> </a:t>
            </a:r>
            <a:r>
              <a:rPr lang="zh-TW" altLang="en-US" sz="1800" dirty="0">
                <a:solidFill>
                  <a:srgbClr val="000000"/>
                </a:solidFill>
                <a:latin typeface="Segoe UI" panose="020B0502040204020203" pitchFamily="34" charset="0"/>
              </a:rPr>
              <a:t>的 </a:t>
            </a:r>
            <a:r>
              <a:rPr lang="en-US" altLang="zh-TW" sz="1800" dirty="0">
                <a:solidFill>
                  <a:srgbClr val="000000"/>
                </a:solidFill>
                <a:latin typeface="Segoe UI" panose="020B0502040204020203" pitchFamily="34" charset="0"/>
              </a:rPr>
              <a:t>ME </a:t>
            </a:r>
            <a:r>
              <a:rPr lang="zh-TW" altLang="en-US" sz="1800" dirty="0">
                <a:solidFill>
                  <a:srgbClr val="000000"/>
                </a:solidFill>
                <a:latin typeface="Segoe UI" panose="020B0502040204020203" pitchFamily="34" charset="0"/>
              </a:rPr>
              <a:t>為 </a:t>
            </a:r>
            <a:r>
              <a:rPr lang="en-US" altLang="zh-TW" sz="1800" dirty="0">
                <a:solidFill>
                  <a:srgbClr val="000000"/>
                </a:solidFill>
                <a:latin typeface="Segoe UI" panose="020B0502040204020203" pitchFamily="34" charset="0"/>
              </a:rPr>
              <a:t>4.8%</a:t>
            </a:r>
            <a:r>
              <a:rPr lang="zh-TW" altLang="en-US" sz="1800" dirty="0">
                <a:solidFill>
                  <a:srgbClr val="000000"/>
                </a:solidFill>
                <a:latin typeface="Segoe UI" panose="020B0502040204020203" pitchFamily="34" charset="0"/>
              </a:rPr>
              <a:t>，</a:t>
            </a:r>
            <a:r>
              <a:rPr lang="en-US" altLang="zh-TW" sz="1800" dirty="0">
                <a:solidFill>
                  <a:srgbClr val="000000"/>
                </a:solidFill>
                <a:latin typeface="Segoe UI" panose="020B0502040204020203" pitchFamily="34" charset="0"/>
              </a:rPr>
              <a:t>AUC </a:t>
            </a:r>
            <a:r>
              <a:rPr lang="zh-TW" altLang="en-US" sz="1800" dirty="0">
                <a:solidFill>
                  <a:srgbClr val="000000"/>
                </a:solidFill>
                <a:latin typeface="Segoe UI" panose="020B0502040204020203" pitchFamily="34" charset="0"/>
              </a:rPr>
              <a:t>為 </a:t>
            </a:r>
            <a:r>
              <a:rPr lang="en-US" altLang="zh-TW" sz="1800" dirty="0">
                <a:solidFill>
                  <a:srgbClr val="000000"/>
                </a:solidFill>
                <a:latin typeface="Segoe UI" panose="020B0502040204020203" pitchFamily="34" charset="0"/>
              </a:rPr>
              <a:t>99.9%</a:t>
            </a:r>
            <a:r>
              <a:rPr lang="zh-TW" altLang="en-US" sz="1800" dirty="0">
                <a:solidFill>
                  <a:srgbClr val="000000"/>
                </a:solidFill>
                <a:latin typeface="Segoe UI" panose="020B0502040204020203" pitchFamily="34" charset="0"/>
              </a:rPr>
              <a:t>，相應的 </a:t>
            </a:r>
            <a:r>
              <a:rPr lang="en-US" altLang="zh-TW" sz="1800" dirty="0">
                <a:solidFill>
                  <a:srgbClr val="000000"/>
                </a:solidFill>
                <a:latin typeface="Segoe UI" panose="020B0502040204020203" pitchFamily="34" charset="0"/>
              </a:rPr>
              <a:t>BS </a:t>
            </a:r>
            <a:r>
              <a:rPr lang="zh-TW" altLang="en-US" sz="1800" dirty="0">
                <a:solidFill>
                  <a:srgbClr val="000000"/>
                </a:solidFill>
                <a:latin typeface="Segoe UI" panose="020B0502040204020203" pitchFamily="34" charset="0"/>
              </a:rPr>
              <a:t>和 </a:t>
            </a:r>
            <a:r>
              <a:rPr lang="en-US" altLang="zh-TW" sz="1800" dirty="0">
                <a:solidFill>
                  <a:srgbClr val="000000"/>
                </a:solidFill>
                <a:latin typeface="Segoe UI" panose="020B0502040204020203" pitchFamily="34" charset="0"/>
              </a:rPr>
              <a:t>LL </a:t>
            </a:r>
            <a:r>
              <a:rPr lang="zh-TW" altLang="en-US" sz="1800" dirty="0">
                <a:solidFill>
                  <a:srgbClr val="000000"/>
                </a:solidFill>
                <a:latin typeface="Segoe UI" panose="020B0502040204020203" pitchFamily="34" charset="0"/>
              </a:rPr>
              <a:t>分別為 </a:t>
            </a:r>
            <a:r>
              <a:rPr lang="en-US" altLang="zh-TW" sz="1800" dirty="0">
                <a:solidFill>
                  <a:srgbClr val="000000"/>
                </a:solidFill>
                <a:latin typeface="Segoe UI" panose="020B0502040204020203" pitchFamily="34" charset="0"/>
              </a:rPr>
              <a:t>0.32 </a:t>
            </a:r>
            <a:r>
              <a:rPr lang="zh-TW" altLang="en-US" sz="1800" dirty="0">
                <a:solidFill>
                  <a:srgbClr val="000000"/>
                </a:solidFill>
                <a:latin typeface="Segoe UI" panose="020B0502040204020203" pitchFamily="34" charset="0"/>
              </a:rPr>
              <a:t>和 </a:t>
            </a:r>
            <a:r>
              <a:rPr lang="en-US" altLang="zh-TW" sz="1800" dirty="0">
                <a:solidFill>
                  <a:srgbClr val="000000"/>
                </a:solidFill>
                <a:latin typeface="Segoe UI" panose="020B0502040204020203" pitchFamily="34" charset="0"/>
              </a:rPr>
              <a:t>0.78</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Segoe UI" panose="020B0502040204020203" pitchFamily="34" charset="0"/>
              </a:rPr>
              <a:t>使用 </a:t>
            </a:r>
            <a:r>
              <a:rPr lang="en-US" altLang="zh-TW" sz="1800" dirty="0">
                <a:solidFill>
                  <a:srgbClr val="000000"/>
                </a:solidFill>
                <a:latin typeface="Segoe UI" panose="020B0502040204020203" pitchFamily="34" charset="0"/>
              </a:rPr>
              <a:t>LR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FLR </a:t>
            </a:r>
            <a:r>
              <a:rPr lang="zh-TW" altLang="en-US" sz="1800" dirty="0">
                <a:solidFill>
                  <a:srgbClr val="000000"/>
                </a:solidFill>
                <a:latin typeface="微軟正黑體" panose="020B0604030504040204" pitchFamily="34" charset="-120"/>
                <a:ea typeface="微軟正黑體" panose="020B0604030504040204" pitchFamily="34" charset="-120"/>
              </a:rPr>
              <a:t>的</a:t>
            </a:r>
            <a:r>
              <a:rPr lang="en-US" altLang="zh-TW" sz="1800" dirty="0" err="1">
                <a:solidFill>
                  <a:srgbClr val="000000"/>
                </a:solidFill>
                <a:latin typeface="微軟正黑體" panose="020B0604030504040204" pitchFamily="34" charset="-120"/>
                <a:ea typeface="微軟正黑體" panose="020B0604030504040204" pitchFamily="34" charset="-120"/>
              </a:rPr>
              <a:t>platt</a:t>
            </a:r>
            <a:r>
              <a:rPr lang="en-US" altLang="zh-TW" sz="1800" dirty="0">
                <a:solidFill>
                  <a:srgbClr val="000000"/>
                </a:solidFill>
                <a:latin typeface="微軟正黑體" panose="020B0604030504040204" pitchFamily="34" charset="-120"/>
                <a:ea typeface="微軟正黑體" panose="020B0604030504040204" pitchFamily="34" charset="-120"/>
              </a:rPr>
              <a:t> scaling</a:t>
            </a:r>
            <a:r>
              <a:rPr lang="zh-TW" altLang="en-US" sz="1800" dirty="0">
                <a:solidFill>
                  <a:srgbClr val="000000"/>
                </a:solidFill>
                <a:latin typeface="微軟正黑體" panose="020B0604030504040204" pitchFamily="34" charset="-120"/>
                <a:ea typeface="微軟正黑體" panose="020B0604030504040204" pitchFamily="34" charset="-120"/>
              </a:rPr>
              <a:t>將 </a:t>
            </a:r>
            <a:r>
              <a:rPr lang="en-US" altLang="zh-TW" sz="1800" dirty="0">
                <a:solidFill>
                  <a:srgbClr val="000000"/>
                </a:solidFill>
                <a:latin typeface="微軟正黑體" panose="020B0604030504040204" pitchFamily="34" charset="-120"/>
                <a:ea typeface="微軟正黑體" panose="020B0604030504040204" pitchFamily="34" charset="-120"/>
              </a:rPr>
              <a:t>BS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LL </a:t>
            </a:r>
            <a:r>
              <a:rPr lang="zh-TW" altLang="en-US" sz="1800" dirty="0">
                <a:solidFill>
                  <a:srgbClr val="000000"/>
                </a:solidFill>
                <a:latin typeface="微軟正黑體" panose="020B0604030504040204" pitchFamily="34" charset="-120"/>
                <a:ea typeface="微軟正黑體" panose="020B0604030504040204" pitchFamily="34" charset="-120"/>
              </a:rPr>
              <a:t>提高了 </a:t>
            </a:r>
            <a:r>
              <a:rPr lang="en-US" altLang="zh-TW" sz="1800" dirty="0">
                <a:solidFill>
                  <a:srgbClr val="000000"/>
                </a:solidFill>
                <a:latin typeface="微軟正黑體" panose="020B0604030504040204" pitchFamily="34" charset="-120"/>
                <a:ea typeface="微軟正黑體" panose="020B0604030504040204" pitchFamily="34" charset="-120"/>
              </a:rPr>
              <a:t>2-4 </a:t>
            </a:r>
            <a:r>
              <a:rPr lang="zh-TW" altLang="en-US" sz="1800" dirty="0">
                <a:solidFill>
                  <a:srgbClr val="000000"/>
                </a:solidFill>
                <a:latin typeface="微軟正黑體" panose="020B0604030504040204" pitchFamily="34" charset="-120"/>
                <a:ea typeface="微軟正黑體" panose="020B0604030504040204" pitchFamily="34" charset="-120"/>
              </a:rPr>
              <a:t>倍，後者產生了更好的數值結果</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solidFill>
                  <a:srgbClr val="000000"/>
                </a:solidFill>
                <a:latin typeface="Segoe UI" panose="020B0502040204020203" pitchFamily="34" charset="0"/>
              </a:rPr>
              <a:t>MR </a:t>
            </a:r>
            <a:r>
              <a:rPr lang="zh-TW" altLang="en-US" sz="1800" dirty="0">
                <a:solidFill>
                  <a:srgbClr val="000000"/>
                </a:solidFill>
                <a:latin typeface="微軟正黑體" panose="020B0604030504040204" pitchFamily="34" charset="-120"/>
                <a:ea typeface="微軟正黑體" panose="020B0604030504040204" pitchFamily="34" charset="-120"/>
              </a:rPr>
              <a:t>略勝於 </a:t>
            </a:r>
            <a:r>
              <a:rPr lang="en-US" altLang="zh-TW" sz="1800" dirty="0">
                <a:solidFill>
                  <a:srgbClr val="000000"/>
                </a:solidFill>
                <a:latin typeface="微軟正黑體" panose="020B0604030504040204" pitchFamily="34" charset="-120"/>
                <a:ea typeface="微軟正黑體" panose="020B0604030504040204" pitchFamily="34" charset="-120"/>
              </a:rPr>
              <a:t>Platt </a:t>
            </a:r>
            <a:r>
              <a:rPr lang="zh-TW" altLang="en-US" sz="1800" dirty="0">
                <a:solidFill>
                  <a:srgbClr val="000000"/>
                </a:solidFill>
                <a:latin typeface="微軟正黑體" panose="020B0604030504040204" pitchFamily="34" charset="-120"/>
                <a:ea typeface="微軟正黑體" panose="020B0604030504040204" pitchFamily="34" charset="-120"/>
              </a:rPr>
              <a:t>的兩種變體，並且分別取得了非常低的第 </a:t>
            </a:r>
            <a:r>
              <a:rPr lang="en-US" altLang="zh-TW" sz="1800" dirty="0">
                <a:solidFill>
                  <a:srgbClr val="000000"/>
                </a:solidFill>
                <a:latin typeface="微軟正黑體" panose="020B0604030504040204" pitchFamily="34" charset="-120"/>
                <a:ea typeface="微軟正黑體" panose="020B0604030504040204" pitchFamily="34" charset="-120"/>
              </a:rPr>
              <a:t>10 </a:t>
            </a:r>
            <a:r>
              <a:rPr lang="zh-TW" altLang="en-US" sz="1800" dirty="0">
                <a:solidFill>
                  <a:srgbClr val="000000"/>
                </a:solidFill>
                <a:latin typeface="微軟正黑體" panose="020B0604030504040204" pitchFamily="34" charset="-120"/>
                <a:ea typeface="微軟正黑體" panose="020B0604030504040204" pitchFamily="34" charset="-120"/>
              </a:rPr>
              <a:t>和第 </a:t>
            </a:r>
            <a:r>
              <a:rPr lang="en-US" altLang="zh-TW" sz="1800" dirty="0">
                <a:solidFill>
                  <a:srgbClr val="000000"/>
                </a:solidFill>
                <a:latin typeface="微軟正黑體" panose="020B0604030504040204" pitchFamily="34" charset="-120"/>
                <a:ea typeface="微軟正黑體" panose="020B0604030504040204" pitchFamily="34" charset="-120"/>
              </a:rPr>
              <a:t>9 </a:t>
            </a:r>
            <a:r>
              <a:rPr lang="zh-TW" altLang="en-US" sz="1800" dirty="0">
                <a:solidFill>
                  <a:srgbClr val="000000"/>
                </a:solidFill>
                <a:latin typeface="微軟正黑體" panose="020B0604030504040204" pitchFamily="34" charset="-120"/>
                <a:ea typeface="微軟正黑體" panose="020B0604030504040204" pitchFamily="34" charset="-120"/>
              </a:rPr>
              <a:t>整體 </a:t>
            </a:r>
            <a:r>
              <a:rPr lang="en-US" altLang="zh-TW" sz="1800" dirty="0">
                <a:solidFill>
                  <a:srgbClr val="000000"/>
                </a:solidFill>
                <a:latin typeface="微軟正黑體" panose="020B0604030504040204" pitchFamily="34" charset="-120"/>
                <a:ea typeface="微軟正黑體" panose="020B0604030504040204" pitchFamily="34" charset="-120"/>
              </a:rPr>
              <a:t>BS (0.073)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LL (0.155) </a:t>
            </a:r>
            <a:r>
              <a:rPr lang="zh-TW" altLang="en-US" sz="1800" dirty="0">
                <a:solidFill>
                  <a:srgbClr val="000000"/>
                </a:solidFill>
                <a:latin typeface="微軟正黑體" panose="020B0604030504040204" pitchFamily="34" charset="-120"/>
                <a:ea typeface="微軟正黑體" panose="020B0604030504040204" pitchFamily="34" charset="-120"/>
              </a:rPr>
              <a:t>指標</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err="1">
                <a:solidFill>
                  <a:srgbClr val="000000"/>
                </a:solidFill>
                <a:latin typeface="微軟正黑體" panose="020B0604030504040204" pitchFamily="34" charset="-120"/>
                <a:ea typeface="微軟正黑體" panose="020B0604030504040204" pitchFamily="34" charset="-120"/>
              </a:rPr>
              <a:t>tRF</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err="1">
                <a:solidFill>
                  <a:prstClr val="black"/>
                </a:solidFill>
                <a:latin typeface="Segoe UI" panose="020B0502040204020203" pitchFamily="34" charset="0"/>
                <a:ea typeface="微軟正黑體" panose="020B0604030504040204" pitchFamily="34" charset="-120"/>
              </a:rPr>
              <a:t>ntree</a:t>
            </a:r>
            <a:r>
              <a:rPr lang="zh-TW" altLang="en-US" sz="1800" dirty="0">
                <a:solidFill>
                  <a:prstClr val="black"/>
                </a:solidFill>
                <a:latin typeface="Segoe UI" panose="020B0502040204020203" pitchFamily="34" charset="0"/>
                <a:ea typeface="微軟正黑體" panose="020B0604030504040204" pitchFamily="34" charset="-120"/>
              </a:rPr>
              <a:t> </a:t>
            </a:r>
            <a:r>
              <a:rPr lang="en-US" altLang="zh-TW" sz="1800" dirty="0">
                <a:solidFill>
                  <a:prstClr val="black"/>
                </a:solidFill>
                <a:latin typeface="Segoe UI" panose="020B0502040204020203" pitchFamily="34" charset="0"/>
                <a:ea typeface="微軟正黑體" panose="020B0604030504040204" pitchFamily="34" charset="-120"/>
              </a:rPr>
              <a:t>= always had 1,000-2,000 trees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為 </a:t>
            </a:r>
            <a:r>
              <a:rPr lang="en-US" altLang="zh-TW" sz="1800" dirty="0">
                <a:solidFill>
                  <a:srgbClr val="000000"/>
                </a:solidFill>
                <a:latin typeface="微軟正黑體" panose="020B0604030504040204" pitchFamily="34" charset="-120"/>
                <a:ea typeface="微軟正黑體" panose="020B0604030504040204" pitchFamily="34" charset="-120"/>
              </a:rPr>
              <a:t>ME </a:t>
            </a:r>
            <a:r>
              <a:rPr lang="zh-TW" altLang="en-US" sz="1800" dirty="0">
                <a:solidFill>
                  <a:srgbClr val="000000"/>
                </a:solidFill>
                <a:latin typeface="微軟正黑體" panose="020B0604030504040204" pitchFamily="34" charset="-120"/>
                <a:ea typeface="微軟正黑體" panose="020B0604030504040204" pitchFamily="34" charset="-120"/>
              </a:rPr>
              <a:t>調諧的 </a:t>
            </a:r>
            <a:r>
              <a:rPr lang="en-US" altLang="zh-TW" sz="1800" dirty="0">
                <a:solidFill>
                  <a:srgbClr val="000000"/>
                </a:solidFill>
                <a:latin typeface="微軟正黑體" panose="020B0604030504040204" pitchFamily="34" charset="-120"/>
                <a:ea typeface="微軟正黑體" panose="020B0604030504040204" pitchFamily="34" charset="-120"/>
              </a:rPr>
              <a:t>RF (</a:t>
            </a:r>
            <a:r>
              <a:rPr lang="en-US" altLang="zh-TW" sz="1800" dirty="0" err="1">
                <a:solidFill>
                  <a:srgbClr val="000000"/>
                </a:solidFill>
                <a:latin typeface="微軟正黑體" panose="020B0604030504040204" pitchFamily="34" charset="-120"/>
                <a:ea typeface="微軟正黑體" panose="020B0604030504040204" pitchFamily="34" charset="-120"/>
              </a:rPr>
              <a:t>tRFME</a:t>
            </a:r>
            <a:r>
              <a:rPr lang="en-US" altLang="zh-TW" sz="1800" dirty="0">
                <a:solidFill>
                  <a:srgbClr val="000000"/>
                </a:solidFill>
                <a:latin typeface="微軟正黑體" panose="020B0604030504040204" pitchFamily="34" charset="-120"/>
                <a:ea typeface="微軟正黑體" panose="020B0604030504040204" pitchFamily="34" charset="-120"/>
              </a:rPr>
              <a:t>) </a:t>
            </a:r>
            <a:r>
              <a:rPr lang="zh-TW" altLang="en-US" sz="1800" dirty="0">
                <a:solidFill>
                  <a:srgbClr val="000000"/>
                </a:solidFill>
                <a:latin typeface="微軟正黑體" panose="020B0604030504040204" pitchFamily="34" charset="-120"/>
                <a:ea typeface="微軟正黑體" panose="020B0604030504040204" pitchFamily="34" charset="-120"/>
              </a:rPr>
              <a:t>顯示總</a:t>
            </a:r>
            <a:r>
              <a:rPr lang="zh-TW" altLang="en-US" sz="1800" dirty="0">
                <a:solidFill>
                  <a:srgbClr val="000000"/>
                </a:solidFill>
                <a:latin typeface="Segoe UI" panose="020B0502040204020203" pitchFamily="34" charset="0"/>
                <a:ea typeface="微軟正黑體" panose="020B0604030504040204" pitchFamily="34" charset="-120"/>
              </a:rPr>
              <a:t>體錯誤率排名第 </a:t>
            </a:r>
            <a:r>
              <a:rPr lang="en-US" altLang="zh-TW" sz="1800" dirty="0">
                <a:solidFill>
                  <a:srgbClr val="000000"/>
                </a:solidFill>
                <a:latin typeface="Segoe UI" panose="020B0502040204020203" pitchFamily="34" charset="0"/>
                <a:ea typeface="微軟正黑體" panose="020B0604030504040204" pitchFamily="34" charset="-120"/>
              </a:rPr>
              <a:t>10 (3.5%)</a:t>
            </a:r>
            <a:r>
              <a:rPr lang="zh-TW" altLang="en-US" sz="1800" dirty="0">
                <a:solidFill>
                  <a:srgbClr val="000000"/>
                </a:solidFill>
                <a:latin typeface="Segoe UI" panose="020B0502040204020203" pitchFamily="34" charset="0"/>
                <a:ea typeface="微軟正黑體" panose="020B0604030504040204" pitchFamily="34" charset="-120"/>
              </a:rPr>
              <a:t>，</a:t>
            </a:r>
            <a:r>
              <a:rPr lang="en-US" altLang="zh-TW" sz="1800" dirty="0">
                <a:solidFill>
                  <a:srgbClr val="000000"/>
                </a:solidFill>
                <a:latin typeface="Segoe UI" panose="020B0502040204020203" pitchFamily="34" charset="0"/>
                <a:ea typeface="微軟正黑體" panose="020B0604030504040204" pitchFamily="34" charset="-120"/>
              </a:rPr>
              <a:t>AUC </a:t>
            </a:r>
            <a:r>
              <a:rPr lang="zh-TW" altLang="en-US" sz="1800" dirty="0">
                <a:solidFill>
                  <a:srgbClr val="000000"/>
                </a:solidFill>
                <a:latin typeface="Segoe UI" panose="020B0502040204020203" pitchFamily="34" charset="0"/>
                <a:ea typeface="微軟正黑體" panose="020B0604030504040204" pitchFamily="34" charset="-120"/>
              </a:rPr>
              <a:t>排名第 </a:t>
            </a:r>
            <a:r>
              <a:rPr lang="en-US" altLang="zh-TW" sz="1800" dirty="0">
                <a:solidFill>
                  <a:srgbClr val="000000"/>
                </a:solidFill>
                <a:latin typeface="Segoe UI" panose="020B0502040204020203" pitchFamily="34" charset="0"/>
                <a:ea typeface="微軟正黑體" panose="020B0604030504040204" pitchFamily="34" charset="-120"/>
              </a:rPr>
              <a:t>4 (99.9%)</a:t>
            </a:r>
            <a:r>
              <a:rPr lang="zh-TW" altLang="en-US" sz="1800" dirty="0">
                <a:solidFill>
                  <a:srgbClr val="000000"/>
                </a:solidFill>
                <a:latin typeface="Segoe UI" panose="020B0502040204020203" pitchFamily="34" charset="0"/>
                <a:ea typeface="微軟正黑體" panose="020B0604030504040204" pitchFamily="34" charset="-120"/>
              </a:rPr>
              <a:t>，同時它具有與 </a:t>
            </a:r>
            <a:r>
              <a:rPr lang="en-US" altLang="zh-TW" sz="1800" dirty="0" err="1">
                <a:solidFill>
                  <a:srgbClr val="000000"/>
                </a:solidFill>
                <a:latin typeface="Segoe UI" panose="020B0502040204020203" pitchFamily="34" charset="0"/>
                <a:ea typeface="微軟正黑體" panose="020B0604030504040204" pitchFamily="34" charset="-120"/>
              </a:rPr>
              <a:t>vRF</a:t>
            </a:r>
            <a:r>
              <a:rPr lang="en-US" altLang="zh-TW" sz="1800" dirty="0">
                <a:solidFill>
                  <a:srgbClr val="000000"/>
                </a:solidFill>
                <a:latin typeface="Segoe UI" panose="020B0502040204020203" pitchFamily="34" charset="0"/>
                <a:ea typeface="微軟正黑體" panose="020B0604030504040204" pitchFamily="34" charset="-120"/>
              </a:rPr>
              <a:t> </a:t>
            </a:r>
            <a:r>
              <a:rPr lang="zh-TW" altLang="en-US" sz="1800" dirty="0">
                <a:solidFill>
                  <a:srgbClr val="000000"/>
                </a:solidFill>
                <a:latin typeface="Segoe UI" panose="020B0502040204020203" pitchFamily="34" charset="0"/>
                <a:ea typeface="微軟正黑體" panose="020B0604030504040204" pitchFamily="34" charset="-120"/>
              </a:rPr>
              <a:t>相似的相對較高的 </a:t>
            </a:r>
            <a:r>
              <a:rPr lang="en-US" altLang="zh-TW" sz="1800" dirty="0">
                <a:solidFill>
                  <a:srgbClr val="000000"/>
                </a:solidFill>
                <a:latin typeface="Segoe UI" panose="020B0502040204020203" pitchFamily="34" charset="0"/>
                <a:ea typeface="微軟正黑體" panose="020B0604030504040204" pitchFamily="34" charset="-120"/>
              </a:rPr>
              <a:t>BS (0.35) </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a:solidFill>
                  <a:srgbClr val="000000"/>
                </a:solidFill>
                <a:latin typeface="Segoe UI" panose="020B0502040204020203" pitchFamily="34" charset="0"/>
                <a:ea typeface="微軟正黑體" panose="020B0604030504040204" pitchFamily="34" charset="-120"/>
              </a:rPr>
              <a:t>LL (0.86)</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err="1">
                <a:solidFill>
                  <a:srgbClr val="000000"/>
                </a:solidFill>
                <a:latin typeface="Segoe UI" panose="020B0502040204020203" pitchFamily="34" charset="0"/>
              </a:rPr>
              <a:t>tRFBS</a:t>
            </a:r>
            <a:r>
              <a:rPr lang="en-US" altLang="zh-TW" sz="1800" dirty="0">
                <a:solidFill>
                  <a:srgbClr val="000000"/>
                </a:solidFill>
                <a:latin typeface="Segoe UI" panose="020B0502040204020203" pitchFamily="34" charset="0"/>
              </a:rPr>
              <a:t>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err="1">
                <a:solidFill>
                  <a:srgbClr val="000000"/>
                </a:solidFill>
                <a:latin typeface="微軟正黑體" panose="020B0604030504040204" pitchFamily="34" charset="-120"/>
                <a:ea typeface="微軟正黑體" panose="020B0604030504040204" pitchFamily="34" charset="-120"/>
              </a:rPr>
              <a:t>tRFLL</a:t>
            </a:r>
            <a:r>
              <a:rPr lang="en-US" altLang="zh-TW" sz="1800" dirty="0">
                <a:solidFill>
                  <a:srgbClr val="000000"/>
                </a:solidFill>
                <a:latin typeface="微軟正黑體" panose="020B0604030504040204" pitchFamily="34" charset="-120"/>
                <a:ea typeface="微軟正黑體" panose="020B0604030504040204" pitchFamily="34" charset="-120"/>
              </a:rPr>
              <a:t> </a:t>
            </a:r>
            <a:r>
              <a:rPr lang="zh-TW" altLang="en-US" sz="1800" dirty="0">
                <a:solidFill>
                  <a:srgbClr val="000000"/>
                </a:solidFill>
                <a:latin typeface="微軟正黑體" panose="020B0604030504040204" pitchFamily="34" charset="-120"/>
                <a:ea typeface="微軟正黑體" panose="020B0604030504040204" pitchFamily="34" charset="-120"/>
              </a:rPr>
              <a:t>的錯誤率都變高了，約為 </a:t>
            </a:r>
            <a:r>
              <a:rPr lang="en-US" altLang="zh-TW" sz="1800" dirty="0">
                <a:solidFill>
                  <a:srgbClr val="000000"/>
                </a:solidFill>
                <a:latin typeface="微軟正黑體" panose="020B0604030504040204" pitchFamily="34" charset="-120"/>
                <a:ea typeface="微軟正黑體" panose="020B0604030504040204" pitchFamily="34" charset="-120"/>
              </a:rPr>
              <a:t>5.5%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小結論：</a:t>
            </a:r>
            <a:r>
              <a:rPr lang="zh-TW" sz="2800" dirty="0"/>
              <a:t>Firth </a:t>
            </a:r>
            <a:r>
              <a:rPr lang="en-US" altLang="zh-TW" sz="2800" dirty="0"/>
              <a:t>regression</a:t>
            </a:r>
            <a:r>
              <a:rPr lang="zh-TW" altLang="en-US" sz="2800" dirty="0"/>
              <a:t>比</a:t>
            </a:r>
            <a:r>
              <a:rPr lang="zh-TW" sz="2800" dirty="0"/>
              <a:t>簡單的 LR</a:t>
            </a:r>
            <a:r>
              <a:rPr lang="zh-TW" sz="1800" dirty="0"/>
              <a:t>略好</a:t>
            </a:r>
            <a:endParaRPr lang="en-US" altLang="zh-TW" sz="18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經過</a:t>
            </a:r>
            <a:r>
              <a:rPr lang="en-US" altLang="zh-TW" sz="1800" dirty="0">
                <a:solidFill>
                  <a:srgbClr val="000000"/>
                </a:solidFill>
                <a:latin typeface="微軟正黑體" panose="020B0604030504040204" pitchFamily="34" charset="-120"/>
                <a:ea typeface="微軟正黑體" panose="020B0604030504040204" pitchFamily="34" charset="-120"/>
              </a:rPr>
              <a:t>calibration</a:t>
            </a:r>
            <a:r>
              <a:rPr lang="zh-TW" altLang="en-US" sz="1800" dirty="0">
                <a:solidFill>
                  <a:srgbClr val="000000"/>
                </a:solidFill>
                <a:latin typeface="微軟正黑體" panose="020B0604030504040204" pitchFamily="34" charset="-120"/>
                <a:ea typeface="微軟正黑體" panose="020B0604030504040204" pitchFamily="34" charset="-120"/>
              </a:rPr>
              <a:t>後，與相應的原始 </a:t>
            </a:r>
            <a:r>
              <a:rPr lang="en-US" altLang="zh-TW" sz="1800" dirty="0" err="1">
                <a:solidFill>
                  <a:srgbClr val="000000"/>
                </a:solidFill>
                <a:latin typeface="微軟正黑體" panose="020B0604030504040204" pitchFamily="34" charset="-120"/>
                <a:ea typeface="微軟正黑體" panose="020B0604030504040204" pitchFamily="34" charset="-120"/>
              </a:rPr>
              <a:t>tRF</a:t>
            </a:r>
            <a:r>
              <a:rPr lang="en-US" altLang="zh-TW" sz="1800" dirty="0">
                <a:solidFill>
                  <a:srgbClr val="000000"/>
                </a:solidFill>
                <a:latin typeface="微軟正黑體" panose="020B0604030504040204" pitchFamily="34" charset="-120"/>
                <a:ea typeface="微軟正黑體" panose="020B0604030504040204" pitchFamily="34" charset="-120"/>
              </a:rPr>
              <a:t> </a:t>
            </a:r>
            <a:r>
              <a:rPr lang="zh-TW" altLang="en-US" sz="1800" dirty="0">
                <a:solidFill>
                  <a:srgbClr val="000000"/>
                </a:solidFill>
                <a:latin typeface="微軟正黑體" panose="020B0604030504040204" pitchFamily="34" charset="-120"/>
                <a:ea typeface="微軟正黑體" panose="020B0604030504040204" pitchFamily="34" charset="-120"/>
              </a:rPr>
              <a:t>模型相比，</a:t>
            </a:r>
            <a:r>
              <a:rPr lang="en-US" altLang="zh-TW" sz="1800" dirty="0">
                <a:solidFill>
                  <a:srgbClr val="000000"/>
                </a:solidFill>
                <a:latin typeface="微軟正黑體" panose="020B0604030504040204" pitchFamily="34" charset="-120"/>
                <a:ea typeface="微軟正黑體" panose="020B0604030504040204" pitchFamily="34" charset="-120"/>
              </a:rPr>
              <a:t>ME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AUC </a:t>
            </a:r>
            <a:r>
              <a:rPr lang="zh-TW" altLang="en-US" sz="1800" dirty="0">
                <a:solidFill>
                  <a:srgbClr val="000000"/>
                </a:solidFill>
                <a:latin typeface="微軟正黑體" panose="020B0604030504040204" pitchFamily="34" charset="-120"/>
                <a:ea typeface="微軟正黑體" panose="020B0604030504040204" pitchFamily="34" charset="-120"/>
              </a:rPr>
              <a:t>指標通常會稍微變差。 這發生在所有三個 </a:t>
            </a:r>
            <a:r>
              <a:rPr lang="en-US" altLang="zh-TW" sz="1800" dirty="0" err="1">
                <a:solidFill>
                  <a:srgbClr val="000000"/>
                </a:solidFill>
                <a:latin typeface="微軟正黑體" panose="020B0604030504040204" pitchFamily="34" charset="-120"/>
                <a:ea typeface="微軟正黑體" panose="020B0604030504040204" pitchFamily="34" charset="-120"/>
              </a:rPr>
              <a:t>tRF</a:t>
            </a:r>
            <a:r>
              <a:rPr lang="en-US" altLang="zh-TW" sz="1800" dirty="0">
                <a:solidFill>
                  <a:srgbClr val="000000"/>
                </a:solidFill>
                <a:latin typeface="微軟正黑體" panose="020B0604030504040204" pitchFamily="34" charset="-120"/>
                <a:ea typeface="微軟正黑體" panose="020B0604030504040204" pitchFamily="34" charset="-120"/>
              </a:rPr>
              <a:t> </a:t>
            </a:r>
            <a:r>
              <a:rPr lang="zh-TW" altLang="en-US" sz="1800" dirty="0">
                <a:solidFill>
                  <a:srgbClr val="000000"/>
                </a:solidFill>
                <a:latin typeface="微軟正黑體" panose="020B0604030504040204" pitchFamily="34" charset="-120"/>
                <a:ea typeface="微軟正黑體" panose="020B0604030504040204" pitchFamily="34" charset="-120"/>
              </a:rPr>
              <a:t>模型上</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使用 </a:t>
            </a:r>
            <a:r>
              <a:rPr lang="en-US" altLang="zh-TW" sz="1800" dirty="0">
                <a:solidFill>
                  <a:srgbClr val="000000"/>
                </a:solidFill>
                <a:latin typeface="微軟正黑體" panose="020B0604030504040204" pitchFamily="34" charset="-120"/>
                <a:ea typeface="微軟正黑體" panose="020B0604030504040204" pitchFamily="34" charset="-120"/>
              </a:rPr>
              <a:t>MR </a:t>
            </a:r>
            <a:r>
              <a:rPr lang="zh-TW" altLang="en-US" sz="1800" dirty="0">
                <a:solidFill>
                  <a:srgbClr val="000000"/>
                </a:solidFill>
                <a:latin typeface="微軟正黑體" panose="020B0604030504040204" pitchFamily="34" charset="-120"/>
                <a:ea typeface="微軟正黑體" panose="020B0604030504040204" pitchFamily="34" charset="-120"/>
              </a:rPr>
              <a:t>進行</a:t>
            </a:r>
            <a:r>
              <a:rPr lang="en-US" altLang="zh-TW" sz="1800" dirty="0">
                <a:solidFill>
                  <a:srgbClr val="000000"/>
                </a:solidFill>
                <a:latin typeface="微軟正黑體" panose="020B0604030504040204" pitchFamily="34" charset="-120"/>
                <a:ea typeface="微軟正黑體" panose="020B0604030504040204" pitchFamily="34" charset="-120"/>
              </a:rPr>
              <a:t>calibration</a:t>
            </a:r>
            <a:r>
              <a:rPr lang="zh-TW" altLang="en-US" sz="1800" dirty="0">
                <a:solidFill>
                  <a:srgbClr val="000000"/>
                </a:solidFill>
                <a:latin typeface="微軟正黑體" panose="020B0604030504040204" pitchFamily="34" charset="-120"/>
                <a:ea typeface="微軟正黑體" panose="020B0604030504040204" pitchFamily="34" charset="-120"/>
              </a:rPr>
              <a:t>後，幾乎所有版本的 </a:t>
            </a:r>
            <a:r>
              <a:rPr lang="en-US" altLang="zh-TW" sz="1800" dirty="0" err="1">
                <a:solidFill>
                  <a:srgbClr val="000000"/>
                </a:solidFill>
                <a:latin typeface="微軟正黑體" panose="020B0604030504040204" pitchFamily="34" charset="-120"/>
                <a:ea typeface="微軟正黑體" panose="020B0604030504040204" pitchFamily="34" charset="-120"/>
              </a:rPr>
              <a:t>tRF</a:t>
            </a:r>
            <a:r>
              <a:rPr lang="en-US" altLang="zh-TW" sz="1800" dirty="0">
                <a:solidFill>
                  <a:srgbClr val="000000"/>
                </a:solidFill>
                <a:latin typeface="微軟正黑體" panose="020B0604030504040204" pitchFamily="34" charset="-120"/>
                <a:ea typeface="微軟正黑體" panose="020B0604030504040204" pitchFamily="34" charset="-120"/>
              </a:rPr>
              <a:t> </a:t>
            </a:r>
            <a:r>
              <a:rPr lang="zh-TW" altLang="en-US" sz="1800" dirty="0">
                <a:solidFill>
                  <a:srgbClr val="000000"/>
                </a:solidFill>
                <a:latin typeface="微軟正黑體" panose="020B0604030504040204" pitchFamily="34" charset="-120"/>
                <a:ea typeface="微軟正黑體" panose="020B0604030504040204" pitchFamily="34" charset="-120"/>
              </a:rPr>
              <a:t>都獲得了最大的性能改進</a:t>
            </a:r>
            <a:endParaRPr lang="zh-TW" altLang="en-US" sz="1800" dirty="0">
              <a:solidFill>
                <a:prstClr val="black"/>
              </a:solidFill>
              <a:latin typeface="Segoe UI" panose="020B0502040204020203" pitchFamily="34" charset="0"/>
              <a:ea typeface="微軟正黑體" panose="020B0604030504040204" pitchFamily="34"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en-US" sz="1800" dirty="0">
              <a:solidFill>
                <a:prstClr val="black"/>
              </a:solidFill>
              <a:latin typeface="Segoe UI" panose="020B0502040204020203" pitchFamily="34" charset="0"/>
              <a:ea typeface="微軟正黑體" panose="020B0604030504040204" pitchFamily="34"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27</a:t>
            </a:fld>
            <a:endParaRPr lang="zh-TW" altLang="en-US"/>
          </a:p>
        </p:txBody>
      </p:sp>
    </p:spTree>
    <p:extLst>
      <p:ext uri="{BB962C8B-B14F-4D97-AF65-F5344CB8AC3E}">
        <p14:creationId xmlns:p14="http://schemas.microsoft.com/office/powerpoint/2010/main" val="2072978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AdvOT5777b7ad"/>
              </a:rPr>
              <a:t>ELNET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solidFill>
                  <a:srgbClr val="000000"/>
                </a:solidFill>
                <a:latin typeface="微軟正黑體" panose="020B0604030504040204" pitchFamily="34" charset="-120"/>
                <a:ea typeface="微軟正黑體" panose="020B0604030504040204" pitchFamily="34" charset="-120"/>
              </a:rPr>
              <a:t>1,000 </a:t>
            </a:r>
            <a:r>
              <a:rPr lang="zh-TW" altLang="en-US" sz="1800" dirty="0">
                <a:solidFill>
                  <a:srgbClr val="000000"/>
                </a:solidFill>
                <a:latin typeface="微軟正黑體" panose="020B0604030504040204" pitchFamily="34" charset="-120"/>
                <a:ea typeface="微軟正黑體" panose="020B0604030504040204" pitchFamily="34" charset="-120"/>
              </a:rPr>
              <a:t>個最可變的 </a:t>
            </a:r>
            <a:r>
              <a:rPr lang="en-US" altLang="zh-TW" sz="1800" dirty="0">
                <a:solidFill>
                  <a:srgbClr val="000000"/>
                </a:solidFill>
                <a:latin typeface="微軟正黑體" panose="020B0604030504040204" pitchFamily="34" charset="-120"/>
                <a:ea typeface="微軟正黑體" panose="020B0604030504040204" pitchFamily="34" charset="-120"/>
              </a:rPr>
              <a:t>CpG </a:t>
            </a:r>
            <a:r>
              <a:rPr lang="zh-TW" altLang="en-US" sz="1800" dirty="0">
                <a:solidFill>
                  <a:srgbClr val="000000"/>
                </a:solidFill>
                <a:latin typeface="微軟正黑體" panose="020B0604030504040204" pitchFamily="34" charset="-120"/>
                <a:ea typeface="微軟正黑體" panose="020B0604030504040204" pitchFamily="34" charset="-120"/>
              </a:rPr>
              <a:t>探針</a:t>
            </a:r>
            <a:r>
              <a:rPr lang="en-US" altLang="zh-TW" sz="1800" dirty="0">
                <a:solidFill>
                  <a:srgbClr val="000000"/>
                </a:solidFill>
                <a:latin typeface="微軟正黑體" panose="020B0604030504040204" pitchFamily="34" charset="-120"/>
                <a:ea typeface="微軟正黑體" panose="020B0604030504040204" pitchFamily="34" charset="-120"/>
                <a:sym typeface="Wingdings" panose="05000000000000000000" pitchFamily="2" charset="2"/>
              </a:rPr>
              <a:t></a:t>
            </a:r>
            <a:r>
              <a:rPr lang="en-US" altLang="zh-TW" sz="1800" dirty="0">
                <a:solidFill>
                  <a:srgbClr val="000000"/>
                </a:solidFill>
                <a:latin typeface="微軟正黑體" panose="020B0604030504040204" pitchFamily="34" charset="-120"/>
                <a:ea typeface="微軟正黑體" panose="020B0604030504040204" pitchFamily="34" charset="-120"/>
              </a:rPr>
              <a:t>ME </a:t>
            </a:r>
            <a:r>
              <a:rPr lang="zh-TW" altLang="en-US" sz="1800" dirty="0">
                <a:solidFill>
                  <a:srgbClr val="000000"/>
                </a:solidFill>
                <a:latin typeface="微軟正黑體" panose="020B0604030504040204" pitchFamily="34" charset="-120"/>
                <a:ea typeface="微軟正黑體" panose="020B0604030504040204" pitchFamily="34" charset="-120"/>
              </a:rPr>
              <a:t>排在第八位，</a:t>
            </a:r>
            <a:r>
              <a:rPr lang="en-US" altLang="zh-TW" sz="1800" dirty="0">
                <a:solidFill>
                  <a:srgbClr val="000000"/>
                </a:solidFill>
                <a:latin typeface="微軟正黑體" panose="020B0604030504040204" pitchFamily="34" charset="-120"/>
                <a:ea typeface="微軟正黑體" panose="020B0604030504040204" pitchFamily="34" charset="-120"/>
              </a:rPr>
              <a:t>AUC </a:t>
            </a:r>
            <a:r>
              <a:rPr lang="zh-TW" altLang="en-US" sz="1800" dirty="0">
                <a:solidFill>
                  <a:srgbClr val="000000"/>
                </a:solidFill>
                <a:latin typeface="微軟正黑體" panose="020B0604030504040204" pitchFamily="34" charset="-120"/>
                <a:ea typeface="微軟正黑體" panose="020B0604030504040204" pitchFamily="34" charset="-120"/>
              </a:rPr>
              <a:t>排在第五位</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solidFill>
                  <a:srgbClr val="000000"/>
                </a:solidFill>
                <a:latin typeface="Segoe UI" panose="020B0502040204020203" pitchFamily="34" charset="0"/>
              </a:rPr>
              <a:t>ME (2.7%)</a:t>
            </a:r>
            <a:r>
              <a:rPr lang="zh-TW" altLang="en-US" sz="1800" dirty="0">
                <a:solidFill>
                  <a:srgbClr val="000000"/>
                </a:solidFill>
                <a:latin typeface="Segoe UI" panose="020B0502040204020203" pitchFamily="34" charset="0"/>
              </a:rPr>
              <a:t>、</a:t>
            </a:r>
            <a:r>
              <a:rPr lang="en-US" altLang="zh-TW" sz="1800" dirty="0">
                <a:solidFill>
                  <a:srgbClr val="000000"/>
                </a:solidFill>
                <a:latin typeface="Segoe UI" panose="020B0502040204020203" pitchFamily="34" charset="0"/>
              </a:rPr>
              <a:t>BS (0.048) </a:t>
            </a:r>
            <a:r>
              <a:rPr lang="zh-TW" altLang="en-US" sz="1800" dirty="0">
                <a:solidFill>
                  <a:srgbClr val="000000"/>
                </a:solidFill>
                <a:latin typeface="Segoe UI" panose="020B0502040204020203" pitchFamily="34" charset="0"/>
              </a:rPr>
              <a:t>和 </a:t>
            </a:r>
            <a:r>
              <a:rPr lang="en-US" altLang="zh-TW" sz="1800" dirty="0">
                <a:solidFill>
                  <a:srgbClr val="000000"/>
                </a:solidFill>
                <a:latin typeface="Segoe UI" panose="020B0502040204020203" pitchFamily="34" charset="0"/>
              </a:rPr>
              <a:t>LL (0.109) </a:t>
            </a:r>
            <a:r>
              <a:rPr lang="zh-TW" altLang="en-US" sz="1800" dirty="0">
                <a:solidFill>
                  <a:srgbClr val="000000"/>
                </a:solidFill>
                <a:latin typeface="Segoe UI" panose="020B0502040204020203" pitchFamily="34" charset="0"/>
              </a:rPr>
              <a:t>以及可忽略的較低 </a:t>
            </a:r>
            <a:r>
              <a:rPr lang="en-US" altLang="zh-TW" sz="1800" dirty="0">
                <a:solidFill>
                  <a:srgbClr val="000000"/>
                </a:solidFill>
                <a:latin typeface="Segoe UI" panose="020B0502040204020203" pitchFamily="34" charset="0"/>
              </a:rPr>
              <a:t>AUC (99.9) %)</a:t>
            </a: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28</a:t>
            </a:fld>
            <a:endParaRPr lang="zh-TW" altLang="en-US"/>
          </a:p>
        </p:txBody>
      </p:sp>
    </p:spTree>
    <p:extLst>
      <p:ext uri="{BB962C8B-B14F-4D97-AF65-F5344CB8AC3E}">
        <p14:creationId xmlns:p14="http://schemas.microsoft.com/office/powerpoint/2010/main" val="641078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AdvOT5777b7ad"/>
                <a:cs typeface="Times New Roman" panose="02020603050405020304" pitchFamily="18" charset="0"/>
              </a:rPr>
              <a:t>SVM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Segoe UI" panose="020B0502040204020203" pitchFamily="34" charset="0"/>
              </a:rPr>
              <a:t>使用 </a:t>
            </a:r>
            <a:r>
              <a:rPr lang="en-US" altLang="zh-TW" sz="1800" dirty="0">
                <a:solidFill>
                  <a:srgbClr val="000000"/>
                </a:solidFill>
                <a:latin typeface="Segoe UI" panose="020B0502040204020203" pitchFamily="34" charset="0"/>
              </a:rPr>
              <a:t>Firth regression</a:t>
            </a:r>
            <a:r>
              <a:rPr lang="zh-TW" altLang="en-US" sz="1800" dirty="0">
                <a:solidFill>
                  <a:srgbClr val="000000"/>
                </a:solidFill>
                <a:latin typeface="Segoe UI" panose="020B0502040204020203" pitchFamily="34" charset="0"/>
              </a:rPr>
              <a:t>的 </a:t>
            </a:r>
            <a:r>
              <a:rPr lang="en-US" altLang="zh-TW" sz="1800" dirty="0">
                <a:solidFill>
                  <a:srgbClr val="000000"/>
                </a:solidFill>
                <a:latin typeface="Segoe UI" panose="020B0502040204020203" pitchFamily="34" charset="0"/>
              </a:rPr>
              <a:t>Platt </a:t>
            </a:r>
            <a:r>
              <a:rPr lang="en-US" altLang="zh-TW" sz="1800" dirty="0">
                <a:solidFill>
                  <a:srgbClr val="000000"/>
                </a:solidFill>
                <a:latin typeface="微軟正黑體" panose="020B0604030504040204" pitchFamily="34" charset="-120"/>
                <a:ea typeface="微軟正黑體" panose="020B0604030504040204" pitchFamily="34" charset="-120"/>
              </a:rPr>
              <a:t>scaling</a:t>
            </a:r>
            <a:r>
              <a:rPr lang="zh-TW" altLang="en-US" sz="1800" dirty="0">
                <a:solidFill>
                  <a:srgbClr val="000000"/>
                </a:solidFill>
                <a:latin typeface="微軟正黑體" panose="020B0604030504040204" pitchFamily="34" charset="-120"/>
                <a:ea typeface="微軟正黑體" panose="020B0604030504040204" pitchFamily="34" charset="-120"/>
              </a:rPr>
              <a:t>更有效地提高 </a:t>
            </a:r>
            <a:r>
              <a:rPr lang="en-US" altLang="zh-TW" sz="1800" dirty="0">
                <a:solidFill>
                  <a:srgbClr val="000000"/>
                </a:solidFill>
                <a:latin typeface="微軟正黑體" panose="020B0604030504040204" pitchFamily="34" charset="-120"/>
                <a:ea typeface="微軟正黑體" panose="020B0604030504040204" pitchFamily="34" charset="-120"/>
              </a:rPr>
              <a:t>ME = 2.1%</a:t>
            </a:r>
            <a:r>
              <a:rPr lang="zh-TW" altLang="en-US" sz="1800" dirty="0">
                <a:solidFill>
                  <a:srgbClr val="000000"/>
                </a:solidFill>
                <a:latin typeface="微軟正黑體" panose="020B0604030504040204" pitchFamily="34" charset="-120"/>
                <a:ea typeface="微軟正黑體" panose="020B0604030504040204" pitchFamily="34" charset="-120"/>
              </a:rPr>
              <a:t>（總體最低）</a:t>
            </a:r>
            <a:endParaRPr lang="en-US" altLang="zh-TW" sz="1800" b="0" i="0" u="none" strike="noStrike" baseline="0" dirty="0">
              <a:solidFill>
                <a:srgbClr val="000000"/>
              </a:solidFill>
              <a:latin typeface="AdvOT5777b7ad"/>
              <a:ea typeface="微軟正黑體" panose="020B0604030504040204" pitchFamily="34" charset="-120"/>
              <a:cs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而簡單的 </a:t>
            </a:r>
            <a:r>
              <a:rPr lang="en-US" altLang="zh-TW" sz="1800" dirty="0">
                <a:solidFill>
                  <a:srgbClr val="000000"/>
                </a:solidFill>
                <a:latin typeface="微軟正黑體" panose="020B0604030504040204" pitchFamily="34" charset="-120"/>
                <a:ea typeface="微軟正黑體" panose="020B0604030504040204" pitchFamily="34" charset="-120"/>
              </a:rPr>
              <a:t>LR </a:t>
            </a:r>
            <a:r>
              <a:rPr lang="zh-TW" altLang="en-US" sz="1800" dirty="0">
                <a:solidFill>
                  <a:srgbClr val="000000"/>
                </a:solidFill>
                <a:latin typeface="微軟正黑體" panose="020B0604030504040204" pitchFamily="34" charset="-120"/>
                <a:ea typeface="微軟正黑體" panose="020B0604030504040204" pitchFamily="34" charset="-120"/>
              </a:rPr>
              <a:t>可以更有效地將 </a:t>
            </a:r>
            <a:r>
              <a:rPr lang="en-US" altLang="zh-TW" sz="1800" dirty="0">
                <a:solidFill>
                  <a:srgbClr val="000000"/>
                </a:solidFill>
                <a:latin typeface="微軟正黑體" panose="020B0604030504040204" pitchFamily="34" charset="-120"/>
                <a:ea typeface="微軟正黑體" panose="020B0604030504040204" pitchFamily="34" charset="-120"/>
              </a:rPr>
              <a:t>BS</a:t>
            </a:r>
            <a:r>
              <a:rPr lang="zh-TW" altLang="en-US" sz="1800" dirty="0">
                <a:solidFill>
                  <a:srgbClr val="000000"/>
                </a:solidFill>
                <a:latin typeface="微軟正黑體" panose="020B0604030504040204" pitchFamily="34" charset="-120"/>
                <a:ea typeface="微軟正黑體" panose="020B0604030504040204" pitchFamily="34" charset="-120"/>
              </a:rPr>
              <a:t>（第二）和 </a:t>
            </a:r>
            <a:r>
              <a:rPr lang="en-US" altLang="zh-TW" sz="1800" dirty="0">
                <a:solidFill>
                  <a:srgbClr val="000000"/>
                </a:solidFill>
                <a:latin typeface="微軟正黑體" panose="020B0604030504040204" pitchFamily="34" charset="-120"/>
                <a:ea typeface="微軟正黑體" panose="020B0604030504040204" pitchFamily="34" charset="-120"/>
              </a:rPr>
              <a:t>LL</a:t>
            </a:r>
            <a:r>
              <a:rPr lang="zh-TW" altLang="en-US" sz="1800" dirty="0">
                <a:solidFill>
                  <a:srgbClr val="000000"/>
                </a:solidFill>
                <a:latin typeface="微軟正黑體" panose="020B0604030504040204" pitchFamily="34" charset="-120"/>
                <a:ea typeface="微軟正黑體" panose="020B0604030504040204" pitchFamily="34" charset="-120"/>
              </a:rPr>
              <a:t>（第四）分別提高 </a:t>
            </a:r>
            <a:r>
              <a:rPr lang="en-US" altLang="zh-TW" sz="1800" dirty="0">
                <a:solidFill>
                  <a:srgbClr val="000000"/>
                </a:solidFill>
                <a:latin typeface="微軟正黑體" panose="020B0604030504040204" pitchFamily="34" charset="-120"/>
                <a:ea typeface="微軟正黑體" panose="020B0604030504040204" pitchFamily="34" charset="-120"/>
              </a:rPr>
              <a:t>8-9 </a:t>
            </a:r>
            <a:r>
              <a:rPr lang="zh-TW" altLang="en-US" sz="1800" dirty="0">
                <a:solidFill>
                  <a:srgbClr val="000000"/>
                </a:solidFill>
                <a:latin typeface="微軟正黑體" panose="020B0604030504040204" pitchFamily="34" charset="-120"/>
                <a:ea typeface="微軟正黑體" panose="020B0604030504040204" pitchFamily="34" charset="-120"/>
              </a:rPr>
              <a:t>倍</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solidFill>
                  <a:srgbClr val="000000"/>
                </a:solidFill>
                <a:latin typeface="Segoe UI" panose="020B0502040204020203" pitchFamily="34" charset="0"/>
              </a:rPr>
              <a:t>MR (SVM-LK+MR) </a:t>
            </a:r>
            <a:r>
              <a:rPr lang="zh-TW" altLang="en-US" sz="1800" dirty="0">
                <a:solidFill>
                  <a:srgbClr val="000000"/>
                </a:solidFill>
                <a:latin typeface="微軟正黑體" panose="020B0604030504040204" pitchFamily="34" charset="-120"/>
                <a:ea typeface="微軟正黑體" panose="020B0604030504040204" pitchFamily="34" charset="-120"/>
              </a:rPr>
              <a:t>實</a:t>
            </a:r>
            <a:r>
              <a:rPr lang="zh-TW" altLang="en-US" sz="1800" dirty="0">
                <a:solidFill>
                  <a:srgbClr val="000000"/>
                </a:solidFill>
                <a:latin typeface="Segoe UI" panose="020B0502040204020203" pitchFamily="34" charset="0"/>
                <a:ea typeface="微軟正黑體" panose="020B0604030504040204" pitchFamily="34" charset="-120"/>
              </a:rPr>
              <a:t>現了所有指標的最全面改進。 </a:t>
            </a:r>
            <a:r>
              <a:rPr lang="zh-TW" altLang="en-US" sz="1800" dirty="0">
                <a:solidFill>
                  <a:srgbClr val="000000"/>
                </a:solidFill>
                <a:latin typeface="微軟正黑體" panose="020B0604030504040204" pitchFamily="34" charset="-120"/>
                <a:ea typeface="微軟正黑體" panose="020B0604030504040204" pitchFamily="34" charset="-120"/>
              </a:rPr>
              <a:t>它</a:t>
            </a:r>
            <a:r>
              <a:rPr lang="zh-TW" altLang="en-US" sz="1800" dirty="0">
                <a:solidFill>
                  <a:srgbClr val="000000"/>
                </a:solidFill>
                <a:latin typeface="Segoe UI" panose="020B0502040204020203" pitchFamily="34" charset="0"/>
                <a:ea typeface="微軟正黑體" panose="020B0604030504040204" pitchFamily="34" charset="-120"/>
              </a:rPr>
              <a:t>將 </a:t>
            </a:r>
            <a:r>
              <a:rPr lang="en-US" altLang="zh-TW" sz="1800" dirty="0">
                <a:solidFill>
                  <a:srgbClr val="000000"/>
                </a:solidFill>
                <a:latin typeface="Segoe UI" panose="020B0502040204020203" pitchFamily="34" charset="0"/>
                <a:ea typeface="微軟正黑體" panose="020B0604030504040204" pitchFamily="34" charset="-120"/>
              </a:rPr>
              <a:t>BS </a:t>
            </a:r>
            <a:r>
              <a:rPr lang="zh-TW" altLang="en-US" sz="1800" dirty="0">
                <a:solidFill>
                  <a:srgbClr val="000000"/>
                </a:solidFill>
                <a:latin typeface="Segoe UI" panose="020B0502040204020203" pitchFamily="34" charset="0"/>
                <a:ea typeface="微軟正黑體" panose="020B0604030504040204" pitchFamily="34" charset="-120"/>
              </a:rPr>
              <a:t>降低了 </a:t>
            </a:r>
            <a:r>
              <a:rPr lang="en-US" altLang="zh-TW" sz="1800" dirty="0">
                <a:solidFill>
                  <a:srgbClr val="000000"/>
                </a:solidFill>
                <a:latin typeface="Segoe UI" panose="020B0502040204020203" pitchFamily="34" charset="0"/>
                <a:ea typeface="微軟正黑體" panose="020B0604030504040204" pitchFamily="34" charset="-120"/>
              </a:rPr>
              <a:t>9.5 </a:t>
            </a:r>
            <a:r>
              <a:rPr lang="zh-TW" altLang="en-US" sz="1800" dirty="0">
                <a:solidFill>
                  <a:srgbClr val="000000"/>
                </a:solidFill>
                <a:latin typeface="Segoe UI" panose="020B0502040204020203" pitchFamily="34" charset="0"/>
                <a:ea typeface="微軟正黑體" panose="020B0604030504040204" pitchFamily="34" charset="-120"/>
              </a:rPr>
              <a:t>倍，</a:t>
            </a:r>
            <a:r>
              <a:rPr lang="en-US" altLang="zh-TW" sz="1800" dirty="0">
                <a:solidFill>
                  <a:srgbClr val="000000"/>
                </a:solidFill>
                <a:latin typeface="Segoe UI" panose="020B0502040204020203" pitchFamily="34" charset="0"/>
                <a:ea typeface="微軟正黑體" panose="020B0604030504040204" pitchFamily="34" charset="-120"/>
              </a:rPr>
              <a:t>LL </a:t>
            </a:r>
            <a:r>
              <a:rPr lang="zh-TW" altLang="en-US" sz="1800" dirty="0">
                <a:solidFill>
                  <a:srgbClr val="000000"/>
                </a:solidFill>
                <a:latin typeface="Segoe UI" panose="020B0502040204020203" pitchFamily="34" charset="0"/>
                <a:ea typeface="微軟正黑體" panose="020B0604030504040204" pitchFamily="34" charset="-120"/>
              </a:rPr>
              <a:t>降低了 </a:t>
            </a:r>
            <a:r>
              <a:rPr lang="en-US" altLang="zh-TW" sz="1800" dirty="0">
                <a:solidFill>
                  <a:srgbClr val="000000"/>
                </a:solidFill>
                <a:latin typeface="Segoe UI" panose="020B0502040204020203" pitchFamily="34" charset="0"/>
                <a:ea typeface="微軟正黑體" panose="020B0604030504040204" pitchFamily="34" charset="-120"/>
              </a:rPr>
              <a:t>11.5 </a:t>
            </a:r>
            <a:r>
              <a:rPr lang="zh-TW" altLang="en-US" sz="1800" dirty="0">
                <a:solidFill>
                  <a:srgbClr val="000000"/>
                </a:solidFill>
                <a:latin typeface="Segoe UI" panose="020B0502040204020203" pitchFamily="34" charset="0"/>
                <a:ea typeface="微軟正黑體" panose="020B0604030504040204" pitchFamily="34" charset="-120"/>
              </a:rPr>
              <a:t>倍，導致第二低的 </a:t>
            </a:r>
            <a:r>
              <a:rPr lang="en-US" altLang="zh-TW" sz="1800" dirty="0">
                <a:solidFill>
                  <a:srgbClr val="000000"/>
                </a:solidFill>
                <a:latin typeface="Segoe UI" panose="020B0502040204020203" pitchFamily="34" charset="0"/>
                <a:ea typeface="微軟正黑體" panose="020B0604030504040204" pitchFamily="34" charset="-120"/>
              </a:rPr>
              <a:t>ME (2.1%) </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a:solidFill>
                  <a:srgbClr val="000000"/>
                </a:solidFill>
                <a:latin typeface="Segoe UI" panose="020B0502040204020203" pitchFamily="34" charset="0"/>
                <a:ea typeface="微軟正黑體" panose="020B0604030504040204" pitchFamily="34" charset="-120"/>
              </a:rPr>
              <a:t>AUC (99.9%)</a:t>
            </a:r>
            <a:r>
              <a:rPr lang="zh-TW" altLang="en-US" sz="1800" dirty="0">
                <a:solidFill>
                  <a:srgbClr val="000000"/>
                </a:solidFill>
                <a:latin typeface="Segoe UI" panose="020B0502040204020203" pitchFamily="34" charset="0"/>
                <a:ea typeface="微軟正黑體" panose="020B0604030504040204" pitchFamily="34" charset="-120"/>
              </a:rPr>
              <a:t>，最低的 </a:t>
            </a:r>
            <a:r>
              <a:rPr lang="en-US" altLang="zh-TW" sz="1800" dirty="0">
                <a:solidFill>
                  <a:srgbClr val="000000"/>
                </a:solidFill>
                <a:latin typeface="Segoe UI" panose="020B0502040204020203" pitchFamily="34" charset="0"/>
                <a:ea typeface="微軟正黑體" panose="020B0604030504040204" pitchFamily="34" charset="-120"/>
              </a:rPr>
              <a:t>BS (0.039) </a:t>
            </a:r>
            <a:r>
              <a:rPr lang="zh-TW" altLang="en-US" sz="1800" dirty="0">
                <a:solidFill>
                  <a:srgbClr val="000000"/>
                </a:solidFill>
                <a:latin typeface="Segoe UI" panose="020B0502040204020203" pitchFamily="34" charset="0"/>
                <a:ea typeface="微軟正黑體" panose="020B0604030504040204" pitchFamily="34" charset="-120"/>
              </a:rPr>
              <a:t>和最低的 </a:t>
            </a:r>
            <a:r>
              <a:rPr lang="en-US" altLang="zh-TW" sz="1800" dirty="0">
                <a:solidFill>
                  <a:srgbClr val="000000"/>
                </a:solidFill>
                <a:latin typeface="Segoe UI" panose="020B0502040204020203" pitchFamily="34" charset="0"/>
                <a:ea typeface="微軟正黑體" panose="020B0604030504040204" pitchFamily="34" charset="-120"/>
              </a:rPr>
              <a:t>LL (0.085)</a:t>
            </a: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29</a:t>
            </a:fld>
            <a:endParaRPr lang="zh-TW" altLang="en-US"/>
          </a:p>
        </p:txBody>
      </p:sp>
    </p:spTree>
    <p:extLst>
      <p:ext uri="{BB962C8B-B14F-4D97-AF65-F5344CB8AC3E}">
        <p14:creationId xmlns:p14="http://schemas.microsoft.com/office/powerpoint/2010/main" val="3672938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AdvOT5777b7ad"/>
                <a:cs typeface="Times New Roman" panose="02020603050405020304" pitchFamily="18" charset="0"/>
              </a:rPr>
              <a:t>Boost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使用 </a:t>
            </a:r>
            <a:r>
              <a:rPr lang="en-US" altLang="zh-TW" sz="1800" dirty="0">
                <a:solidFill>
                  <a:srgbClr val="000000"/>
                </a:solidFill>
                <a:latin typeface="微軟正黑體" panose="020B0604030504040204" pitchFamily="34" charset="-120"/>
                <a:ea typeface="微軟正黑體" panose="020B0604030504040204" pitchFamily="34" charset="-120"/>
              </a:rPr>
              <a:t>ME </a:t>
            </a:r>
            <a:r>
              <a:rPr lang="zh-TW" altLang="en-US" sz="1800" dirty="0">
                <a:solidFill>
                  <a:srgbClr val="000000"/>
                </a:solidFill>
                <a:latin typeface="微軟正黑體" panose="020B0604030504040204" pitchFamily="34" charset="-120"/>
                <a:ea typeface="微軟正黑體" panose="020B0604030504040204" pitchFamily="34" charset="-120"/>
              </a:rPr>
              <a:t>作為評估指標的提升模型優於使用 </a:t>
            </a:r>
            <a:r>
              <a:rPr lang="en-US" altLang="zh-TW" sz="1800" dirty="0">
                <a:solidFill>
                  <a:srgbClr val="000000"/>
                </a:solidFill>
                <a:latin typeface="微軟正黑體" panose="020B0604030504040204" pitchFamily="34" charset="-120"/>
                <a:ea typeface="微軟正黑體" panose="020B0604030504040204" pitchFamily="34" charset="-120"/>
              </a:rPr>
              <a:t>LL </a:t>
            </a:r>
            <a:r>
              <a:rPr lang="zh-TW" altLang="en-US" sz="1800" dirty="0">
                <a:solidFill>
                  <a:srgbClr val="000000"/>
                </a:solidFill>
                <a:latin typeface="微軟正黑體" panose="020B0604030504040204" pitchFamily="34" charset="-120"/>
                <a:ea typeface="微軟正黑體" panose="020B0604030504040204" pitchFamily="34" charset="-120"/>
              </a:rPr>
              <a:t>的模型</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總</a:t>
            </a:r>
            <a:r>
              <a:rPr lang="zh-TW" altLang="en-US" sz="1800" dirty="0">
                <a:solidFill>
                  <a:srgbClr val="000000"/>
                </a:solidFill>
                <a:latin typeface="Segoe UI" panose="020B0502040204020203" pitchFamily="34" charset="0"/>
                <a:ea typeface="微軟正黑體" panose="020B0604030504040204" pitchFamily="34" charset="-120"/>
              </a:rPr>
              <a:t>體 </a:t>
            </a:r>
            <a:r>
              <a:rPr lang="en-US" altLang="zh-TW" sz="1800" dirty="0">
                <a:solidFill>
                  <a:srgbClr val="000000"/>
                </a:solidFill>
                <a:latin typeface="Segoe UI" panose="020B0502040204020203" pitchFamily="34" charset="0"/>
                <a:ea typeface="微軟正黑體" panose="020B0604030504040204" pitchFamily="34" charset="-120"/>
              </a:rPr>
              <a:t>ME </a:t>
            </a:r>
            <a:r>
              <a:rPr lang="zh-TW" altLang="en-US" sz="1800" dirty="0">
                <a:solidFill>
                  <a:srgbClr val="000000"/>
                </a:solidFill>
                <a:latin typeface="Segoe UI" panose="020B0502040204020203" pitchFamily="34" charset="0"/>
                <a:ea typeface="微軟正黑體" panose="020B0604030504040204" pitchFamily="34" charset="-120"/>
              </a:rPr>
              <a:t>為 </a:t>
            </a:r>
            <a:r>
              <a:rPr lang="en-US" altLang="zh-TW" sz="1800" dirty="0">
                <a:solidFill>
                  <a:srgbClr val="000000"/>
                </a:solidFill>
                <a:latin typeface="Segoe UI" panose="020B0502040204020203" pitchFamily="34" charset="0"/>
                <a:ea typeface="微軟正黑體" panose="020B0604030504040204" pitchFamily="34" charset="-120"/>
              </a:rPr>
              <a:t>5.1% </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a:solidFill>
                  <a:srgbClr val="000000"/>
                </a:solidFill>
                <a:latin typeface="Segoe UI" panose="020B0502040204020203" pitchFamily="34" charset="0"/>
                <a:ea typeface="微軟正黑體" panose="020B0604030504040204" pitchFamily="34" charset="-120"/>
              </a:rPr>
              <a:t>AUC </a:t>
            </a:r>
            <a:r>
              <a:rPr lang="zh-TW" altLang="en-US" sz="1800" dirty="0">
                <a:solidFill>
                  <a:srgbClr val="000000"/>
                </a:solidFill>
                <a:latin typeface="Segoe UI" panose="020B0502040204020203" pitchFamily="34" charset="0"/>
                <a:ea typeface="微軟正黑體" panose="020B0604030504040204" pitchFamily="34" charset="-120"/>
              </a:rPr>
              <a:t>為 </a:t>
            </a:r>
            <a:r>
              <a:rPr lang="en-US" altLang="zh-TW" sz="1800" dirty="0">
                <a:solidFill>
                  <a:srgbClr val="000000"/>
                </a:solidFill>
                <a:latin typeface="Segoe UI" panose="020B0502040204020203" pitchFamily="34" charset="0"/>
                <a:ea typeface="微軟正黑體" panose="020B0604030504040204" pitchFamily="34" charset="-120"/>
              </a:rPr>
              <a:t>99.9%</a:t>
            </a:r>
            <a:r>
              <a:rPr lang="zh-TW" altLang="en-US" sz="1800" dirty="0">
                <a:solidFill>
                  <a:srgbClr val="000000"/>
                </a:solidFill>
                <a:latin typeface="Segoe UI" panose="020B0502040204020203" pitchFamily="34" charset="0"/>
                <a:ea typeface="微軟正黑體" panose="020B0604030504040204" pitchFamily="34" charset="-120"/>
              </a:rPr>
              <a:t>，在所研究的基礎 </a:t>
            </a:r>
            <a:r>
              <a:rPr lang="en-US" altLang="zh-TW" sz="1800" dirty="0">
                <a:solidFill>
                  <a:srgbClr val="000000"/>
                </a:solidFill>
                <a:latin typeface="Segoe UI" panose="020B0502040204020203" pitchFamily="34" charset="0"/>
                <a:ea typeface="微軟正黑體" panose="020B0604030504040204" pitchFamily="34" charset="-120"/>
              </a:rPr>
              <a:t>ML </a:t>
            </a:r>
            <a:r>
              <a:rPr lang="zh-TW" altLang="en-US" sz="1800" dirty="0">
                <a:solidFill>
                  <a:srgbClr val="000000"/>
                </a:solidFill>
                <a:latin typeface="Segoe UI" panose="020B0502040204020203" pitchFamily="34" charset="0"/>
                <a:ea typeface="微軟正黑體" panose="020B0604030504040204" pitchFamily="34" charset="-120"/>
              </a:rPr>
              <a:t>分類器中具有第二低的 </a:t>
            </a:r>
            <a:r>
              <a:rPr lang="en-US" altLang="zh-TW" sz="1800" dirty="0">
                <a:solidFill>
                  <a:srgbClr val="000000"/>
                </a:solidFill>
                <a:latin typeface="Segoe UI" panose="020B0502040204020203" pitchFamily="34" charset="0"/>
                <a:ea typeface="微軟正黑體" panose="020B0604030504040204" pitchFamily="34" charset="-120"/>
              </a:rPr>
              <a:t>BS (0.15) </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a:solidFill>
                  <a:srgbClr val="000000"/>
                </a:solidFill>
                <a:latin typeface="Segoe UI" panose="020B0502040204020203" pitchFamily="34" charset="0"/>
                <a:ea typeface="微軟正黑體" panose="020B0604030504040204" pitchFamily="34" charset="-120"/>
              </a:rPr>
              <a:t>LL (0.43)</a:t>
            </a:r>
            <a:endParaRPr lang="zh-TW" altLang="en-US" sz="1800" dirty="0">
              <a:solidFill>
                <a:prstClr val="black"/>
              </a:solidFill>
              <a:latin typeface="Segoe UI" panose="020B0502040204020203" pitchFamily="34" charset="0"/>
              <a:ea typeface="微軟正黑體" panose="020B0604030504040204" pitchFamily="34"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30</a:t>
            </a:fld>
            <a:endParaRPr lang="zh-TW" altLang="en-US"/>
          </a:p>
        </p:txBody>
      </p:sp>
    </p:spTree>
    <p:extLst>
      <p:ext uri="{BB962C8B-B14F-4D97-AF65-F5344CB8AC3E}">
        <p14:creationId xmlns:p14="http://schemas.microsoft.com/office/powerpoint/2010/main" val="344035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en-US"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Multinomial ridge regression</a:t>
            </a:r>
            <a:r>
              <a:rPr lang="zh-TW" altLang="en-US" sz="1800" dirty="0">
                <a:solidFill>
                  <a:srgbClr val="000000"/>
                </a:solidFill>
                <a:latin typeface="微軟正黑體" panose="020B0604030504040204" pitchFamily="34" charset="-120"/>
                <a:ea typeface="微軟正黑體" panose="020B0604030504040204" pitchFamily="34" charset="-120"/>
              </a:rPr>
              <a:t>被證明是所有分類器的最佳整體校準方法 </a:t>
            </a:r>
            <a:r>
              <a:rPr lang="en-US" altLang="zh-TW" sz="1800" dirty="0">
                <a:solidFill>
                  <a:srgbClr val="000000"/>
                </a:solidFill>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800" dirty="0">
                <a:solidFill>
                  <a:srgbClr val="000000"/>
                </a:solidFill>
                <a:latin typeface="微軟正黑體" panose="020B0604030504040204" pitchFamily="34" charset="-120"/>
                <a:ea typeface="微軟正黑體" panose="020B0604030504040204" pitchFamily="34" charset="-120"/>
              </a:rPr>
              <a:t>對於大多數評估指標，它始終優於 </a:t>
            </a:r>
            <a:r>
              <a:rPr lang="en-US" altLang="zh-TW" sz="1800" dirty="0">
                <a:solidFill>
                  <a:srgbClr val="000000"/>
                </a:solidFill>
                <a:latin typeface="微軟正黑體" panose="020B0604030504040204" pitchFamily="34" charset="-120"/>
                <a:ea typeface="微軟正黑體" panose="020B0604030504040204" pitchFamily="34" charset="-120"/>
              </a:rPr>
              <a:t>Platt scaling(</a:t>
            </a:r>
            <a:r>
              <a:rPr lang="zh-TW" altLang="en-US" sz="1800" dirty="0">
                <a:solidFill>
                  <a:srgbClr val="000000"/>
                </a:solidFill>
                <a:latin typeface="微軟正黑體" panose="020B0604030504040204" pitchFamily="34" charset="-120"/>
                <a:ea typeface="微軟正黑體" panose="020B0604030504040204" pitchFamily="34" charset="-120"/>
              </a:rPr>
              <a:t>包含</a:t>
            </a:r>
            <a:r>
              <a:rPr lang="en-US" altLang="zh-TW" sz="1800" dirty="0">
                <a:solidFill>
                  <a:srgbClr val="000000"/>
                </a:solidFill>
                <a:latin typeface="微軟正黑體" panose="020B0604030504040204" pitchFamily="34" charset="-120"/>
                <a:ea typeface="微軟正黑體" panose="020B0604030504040204" pitchFamily="34" charset="-120"/>
              </a:rPr>
              <a:t>logistic regression</a:t>
            </a:r>
            <a:r>
              <a:rPr lang="zh-TW" altLang="en-US" sz="1800" dirty="0">
                <a:solidFill>
                  <a:srgbClr val="000000"/>
                </a:solidFill>
                <a:latin typeface="微軟正黑體" panose="020B0604030504040204" pitchFamily="34" charset="-120"/>
                <a:ea typeface="微軟正黑體" panose="020B0604030504040204" pitchFamily="34" charset="-120"/>
              </a:rPr>
              <a:t>或</a:t>
            </a:r>
            <a:r>
              <a:rPr lang="en-US" altLang="zh-TW" sz="1800" dirty="0">
                <a:solidFill>
                  <a:srgbClr val="000000"/>
                </a:solidFill>
                <a:latin typeface="微軟正黑體" panose="020B0604030504040204" pitchFamily="34" charset="-120"/>
                <a:ea typeface="微軟正黑體" panose="020B0604030504040204" pitchFamily="34" charset="-120"/>
              </a:rPr>
              <a:t>FLR)</a:t>
            </a:r>
          </a:p>
          <a:p>
            <a:pPr marL="285750" indent="-285750">
              <a:buFont typeface="Arial" panose="020B0604020202020204" pitchFamily="34" charset="0"/>
              <a:buChar char="•"/>
            </a:pPr>
            <a:r>
              <a:rPr lang="en-US" altLang="zh-TW" sz="1800" dirty="0" err="1">
                <a:solidFill>
                  <a:srgbClr val="000000"/>
                </a:solidFill>
                <a:latin typeface="微軟正黑體" panose="020B0604030504040204" pitchFamily="34" charset="-120"/>
                <a:ea typeface="微軟正黑體" panose="020B0604030504040204" pitchFamily="34" charset="-120"/>
              </a:rPr>
              <a:t>tRF</a:t>
            </a:r>
            <a:r>
              <a:rPr lang="en-US" altLang="zh-TW" sz="1800" dirty="0">
                <a:solidFill>
                  <a:srgbClr val="000000"/>
                </a:solidFill>
                <a:latin typeface="微軟正黑體" panose="020B0604030504040204" pitchFamily="34" charset="-120"/>
                <a:ea typeface="微軟正黑體" panose="020B0604030504040204" pitchFamily="34" charset="-120"/>
              </a:rPr>
              <a:t>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SVM-LK </a:t>
            </a:r>
            <a:r>
              <a:rPr lang="zh-TW" altLang="en-US" sz="1800" dirty="0">
                <a:solidFill>
                  <a:srgbClr val="000000"/>
                </a:solidFill>
                <a:latin typeface="微軟正黑體" panose="020B0604030504040204" pitchFamily="34" charset="-120"/>
                <a:ea typeface="微軟正黑體" panose="020B0604030504040204" pitchFamily="34" charset="-120"/>
              </a:rPr>
              <a:t>通過 </a:t>
            </a:r>
            <a:r>
              <a:rPr lang="en-US" altLang="zh-TW" sz="1800" dirty="0">
                <a:solidFill>
                  <a:srgbClr val="000000"/>
                </a:solidFill>
                <a:latin typeface="微軟正黑體" panose="020B0604030504040204" pitchFamily="34" charset="-120"/>
                <a:ea typeface="微軟正黑體" panose="020B0604030504040204" pitchFamily="34" charset="-120"/>
              </a:rPr>
              <a:t>MR </a:t>
            </a:r>
            <a:r>
              <a:rPr lang="zh-TW" altLang="en-US" sz="1800" dirty="0">
                <a:solidFill>
                  <a:srgbClr val="000000"/>
                </a:solidFill>
                <a:latin typeface="微軟正黑體" panose="020B0604030504040204" pitchFamily="34" charset="-120"/>
                <a:ea typeface="微軟正黑體" panose="020B0604030504040204" pitchFamily="34" charset="-120"/>
              </a:rPr>
              <a:t>校準得到最大改進。 他們的 </a:t>
            </a:r>
            <a:r>
              <a:rPr lang="en-US" altLang="zh-TW" sz="1800" dirty="0">
                <a:solidFill>
                  <a:srgbClr val="000000"/>
                </a:solidFill>
                <a:latin typeface="微軟正黑體" panose="020B0604030504040204" pitchFamily="34" charset="-120"/>
                <a:ea typeface="微軟正黑體" panose="020B0604030504040204" pitchFamily="34" charset="-120"/>
              </a:rPr>
              <a:t>BS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LL </a:t>
            </a:r>
            <a:r>
              <a:rPr lang="zh-TW" altLang="en-US" sz="1800" dirty="0">
                <a:solidFill>
                  <a:srgbClr val="000000"/>
                </a:solidFill>
                <a:latin typeface="微軟正黑體" panose="020B0604030504040204" pitchFamily="34" charset="-120"/>
                <a:ea typeface="微軟正黑體" panose="020B0604030504040204" pitchFamily="34" charset="-120"/>
              </a:rPr>
              <a:t>分別減少了 </a:t>
            </a:r>
            <a:r>
              <a:rPr lang="en-US" altLang="zh-TW" sz="1800" dirty="0">
                <a:solidFill>
                  <a:srgbClr val="000000"/>
                </a:solidFill>
                <a:latin typeface="微軟正黑體" panose="020B0604030504040204" pitchFamily="34" charset="-120"/>
                <a:ea typeface="微軟正黑體" panose="020B0604030504040204" pitchFamily="34" charset="-120"/>
              </a:rPr>
              <a:t>~7.6-9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~9.5-11.5 </a:t>
            </a:r>
            <a:r>
              <a:rPr lang="zh-TW" altLang="en-US" sz="1800" dirty="0">
                <a:solidFill>
                  <a:srgbClr val="000000"/>
                </a:solidFill>
                <a:latin typeface="微軟正黑體" panose="020B0604030504040204" pitchFamily="34" charset="-120"/>
                <a:ea typeface="微軟正黑體" panose="020B0604030504040204" pitchFamily="34" charset="-120"/>
              </a:rPr>
              <a:t>倍</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800" dirty="0">
                <a:solidFill>
                  <a:srgbClr val="000000"/>
                </a:solidFill>
                <a:latin typeface="微軟正黑體" panose="020B0604030504040204" pitchFamily="34" charset="-120"/>
                <a:ea typeface="微軟正黑體" panose="020B0604030504040204" pitchFamily="34" charset="-120"/>
              </a:rPr>
              <a:t>Boost tree</a:t>
            </a:r>
            <a:r>
              <a:rPr lang="zh-TW" altLang="en-US" sz="1800" dirty="0">
                <a:solidFill>
                  <a:srgbClr val="000000"/>
                </a:solidFill>
                <a:latin typeface="微軟正黑體" panose="020B0604030504040204" pitchFamily="34" charset="-120"/>
                <a:ea typeface="微軟正黑體" panose="020B0604030504040204" pitchFamily="34" charset="-120"/>
              </a:rPr>
              <a:t>從</a:t>
            </a:r>
            <a:r>
              <a:rPr lang="en-US" altLang="zh-TW" sz="1800" dirty="0">
                <a:solidFill>
                  <a:srgbClr val="000000"/>
                </a:solidFill>
                <a:latin typeface="微軟正黑體" panose="020B0604030504040204" pitchFamily="34" charset="-120"/>
                <a:ea typeface="微軟正黑體" panose="020B0604030504040204" pitchFamily="34" charset="-120"/>
              </a:rPr>
              <a:t>ridge calibration</a:t>
            </a:r>
            <a:r>
              <a:rPr lang="zh-TW" altLang="en-US" sz="1800" dirty="0">
                <a:solidFill>
                  <a:srgbClr val="000000"/>
                </a:solidFill>
                <a:latin typeface="微軟正黑體" panose="020B0604030504040204" pitchFamily="34" charset="-120"/>
                <a:ea typeface="微軟正黑體" panose="020B0604030504040204" pitchFamily="34" charset="-120"/>
              </a:rPr>
              <a:t>中改善較少</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基於來自 </a:t>
            </a:r>
            <a:r>
              <a:rPr lang="en-US" altLang="zh-TW" sz="1800" dirty="0">
                <a:solidFill>
                  <a:srgbClr val="000000"/>
                </a:solidFill>
                <a:latin typeface="微軟正黑體" panose="020B0604030504040204" pitchFamily="34" charset="-120"/>
                <a:ea typeface="微軟正黑體" panose="020B0604030504040204" pitchFamily="34" charset="-120"/>
              </a:rPr>
              <a:t>TCGA </a:t>
            </a:r>
            <a:r>
              <a:rPr lang="zh-TW" altLang="en-US" sz="1800" dirty="0">
                <a:solidFill>
                  <a:srgbClr val="000000"/>
                </a:solidFill>
                <a:latin typeface="微軟正黑體" panose="020B0604030504040204" pitchFamily="34" charset="-120"/>
                <a:ea typeface="微軟正黑體" panose="020B0604030504040204" pitchFamily="34" charset="-120"/>
              </a:rPr>
              <a:t>的 </a:t>
            </a:r>
            <a:r>
              <a:rPr lang="en-US" altLang="zh-TW" sz="1800" dirty="0">
                <a:solidFill>
                  <a:srgbClr val="000000"/>
                </a:solidFill>
                <a:latin typeface="微軟正黑體" panose="020B0604030504040204" pitchFamily="34" charset="-120"/>
                <a:ea typeface="微軟正黑體" panose="020B0604030504040204" pitchFamily="34" charset="-120"/>
              </a:rPr>
              <a:t>30 </a:t>
            </a:r>
            <a:r>
              <a:rPr lang="zh-TW" altLang="en-US" sz="1800" dirty="0">
                <a:solidFill>
                  <a:srgbClr val="000000"/>
                </a:solidFill>
                <a:latin typeface="微軟正黑體" panose="020B0604030504040204" pitchFamily="34" charset="-120"/>
                <a:ea typeface="微軟正黑體" panose="020B0604030504040204" pitchFamily="34" charset="-120"/>
              </a:rPr>
              <a:t>個 </a:t>
            </a:r>
            <a:r>
              <a:rPr lang="en-US" altLang="zh-TW" sz="1800" dirty="0">
                <a:solidFill>
                  <a:srgbClr val="000000"/>
                </a:solidFill>
                <a:latin typeface="微軟正黑體" panose="020B0604030504040204" pitchFamily="34" charset="-120"/>
                <a:ea typeface="微軟正黑體" panose="020B0604030504040204" pitchFamily="34" charset="-120"/>
              </a:rPr>
              <a:t>450k DNA </a:t>
            </a:r>
            <a:r>
              <a:rPr lang="zh-TW" altLang="en-US" sz="1800" dirty="0">
                <a:solidFill>
                  <a:srgbClr val="000000"/>
                </a:solidFill>
                <a:latin typeface="微軟正黑體" panose="020B0604030504040204" pitchFamily="34" charset="-120"/>
                <a:ea typeface="微軟正黑體" panose="020B0604030504040204" pitchFamily="34" charset="-120"/>
              </a:rPr>
              <a:t>甲基化微</a:t>
            </a:r>
            <a:r>
              <a:rPr lang="zh-TW" altLang="en-US" sz="1800" dirty="0">
                <a:solidFill>
                  <a:srgbClr val="000000"/>
                </a:solidFill>
                <a:latin typeface="Segoe UI" panose="020B0502040204020203" pitchFamily="34" charset="0"/>
                <a:ea typeface="微軟正黑體" panose="020B0604030504040204" pitchFamily="34" charset="-120"/>
              </a:rPr>
              <a:t>陣列研究的組合，</a:t>
            </a:r>
            <a:r>
              <a:rPr lang="en-US" altLang="zh-TW" sz="1800" dirty="0">
                <a:solidFill>
                  <a:srgbClr val="000000"/>
                </a:solidFill>
                <a:latin typeface="Segoe UI" panose="020B0502040204020203" pitchFamily="34" charset="0"/>
                <a:ea typeface="微軟正黑體" panose="020B0604030504040204" pitchFamily="34" charset="-120"/>
              </a:rPr>
              <a:t>n = 7,142 </a:t>
            </a:r>
            <a:r>
              <a:rPr lang="zh-TW" altLang="en-US" sz="1800" dirty="0">
                <a:solidFill>
                  <a:srgbClr val="000000"/>
                </a:solidFill>
                <a:latin typeface="Segoe UI" panose="020B0502040204020203" pitchFamily="34" charset="0"/>
                <a:ea typeface="微軟正黑體" panose="020B0604030504040204" pitchFamily="34" charset="-120"/>
              </a:rPr>
              <a:t>個案例屬於 </a:t>
            </a:r>
            <a:r>
              <a:rPr lang="en-US" altLang="zh-TW" sz="1800" dirty="0">
                <a:solidFill>
                  <a:srgbClr val="000000"/>
                </a:solidFill>
                <a:latin typeface="Segoe UI" panose="020B0502040204020203" pitchFamily="34" charset="0"/>
                <a:ea typeface="微軟正黑體" panose="020B0604030504040204" pitchFamily="34" charset="-120"/>
              </a:rPr>
              <a:t>46 </a:t>
            </a:r>
            <a:r>
              <a:rPr lang="zh-TW" altLang="en-US" sz="1800" dirty="0">
                <a:solidFill>
                  <a:srgbClr val="000000"/>
                </a:solidFill>
                <a:latin typeface="Segoe UI" panose="020B0502040204020203" pitchFamily="34" charset="0"/>
                <a:ea typeface="微軟正黑體" panose="020B0604030504040204" pitchFamily="34" charset="-120"/>
              </a:rPr>
              <a:t>個類別，使用僅限於 </a:t>
            </a:r>
            <a:r>
              <a:rPr lang="en-US" altLang="zh-TW" sz="1800" dirty="0">
                <a:solidFill>
                  <a:srgbClr val="000000"/>
                </a:solidFill>
                <a:latin typeface="Segoe UI" panose="020B0502040204020203" pitchFamily="34" charset="0"/>
                <a:ea typeface="微軟正黑體" panose="020B0604030504040204" pitchFamily="34" charset="-120"/>
              </a:rPr>
              <a:t>32k </a:t>
            </a:r>
            <a:r>
              <a:rPr lang="zh-TW" altLang="en-US" sz="1800" dirty="0">
                <a:solidFill>
                  <a:srgbClr val="000000"/>
                </a:solidFill>
                <a:latin typeface="Segoe UI" panose="020B0502040204020203" pitchFamily="34" charset="0"/>
                <a:ea typeface="微軟正黑體" panose="020B0604030504040204" pitchFamily="34" charset="-120"/>
              </a:rPr>
              <a:t>最大變量的特徵空間，在外部驗證隊列的五重嵌套 </a:t>
            </a:r>
            <a:r>
              <a:rPr lang="en-US" altLang="zh-TW" sz="1800" dirty="0">
                <a:solidFill>
                  <a:srgbClr val="000000"/>
                </a:solidFill>
                <a:latin typeface="Segoe UI" panose="020B0502040204020203" pitchFamily="34" charset="0"/>
                <a:ea typeface="微軟正黑體" panose="020B0604030504040204" pitchFamily="34" charset="-120"/>
              </a:rPr>
              <a:t>CV </a:t>
            </a:r>
            <a:r>
              <a:rPr lang="zh-TW" altLang="en-US" sz="1800" dirty="0">
                <a:solidFill>
                  <a:srgbClr val="000000"/>
                </a:solidFill>
                <a:latin typeface="Segoe UI" panose="020B0502040204020203" pitchFamily="34" charset="0"/>
                <a:ea typeface="微軟正黑體" panose="020B0604030504040204" pitchFamily="34" charset="-120"/>
              </a:rPr>
              <a:t>設置中對 </a:t>
            </a:r>
            <a:r>
              <a:rPr lang="en-US" altLang="zh-TW" sz="1800" dirty="0" err="1">
                <a:solidFill>
                  <a:srgbClr val="000000"/>
                </a:solidFill>
                <a:latin typeface="Segoe UI" panose="020B0502040204020203" pitchFamily="34" charset="0"/>
                <a:ea typeface="微軟正黑體" panose="020B0604030504040204" pitchFamily="34" charset="-120"/>
              </a:rPr>
              <a:t>vRF</a:t>
            </a:r>
            <a:r>
              <a:rPr lang="en-US" altLang="zh-TW" sz="1800" dirty="0">
                <a:solidFill>
                  <a:srgbClr val="000000"/>
                </a:solidFill>
                <a:latin typeface="Segoe UI" panose="020B0502040204020203" pitchFamily="34" charset="0"/>
                <a:ea typeface="微軟正黑體" panose="020B0604030504040204" pitchFamily="34" charset="-120"/>
              </a:rPr>
              <a:t> </a:t>
            </a:r>
            <a:r>
              <a:rPr lang="zh-TW" altLang="en-US" sz="1800" dirty="0">
                <a:solidFill>
                  <a:srgbClr val="000000"/>
                </a:solidFill>
                <a:latin typeface="Segoe UI" panose="020B0502040204020203" pitchFamily="34" charset="0"/>
                <a:ea typeface="微軟正黑體" panose="020B0604030504040204" pitchFamily="34" charset="-120"/>
              </a:rPr>
              <a:t>進行性能評估 跨樣本的 </a:t>
            </a:r>
            <a:r>
              <a:rPr lang="en-US" altLang="zh-TW" sz="1800" dirty="0">
                <a:solidFill>
                  <a:srgbClr val="000000"/>
                </a:solidFill>
                <a:latin typeface="Segoe UI" panose="020B0502040204020203" pitchFamily="34" charset="0"/>
                <a:ea typeface="微軟正黑體" panose="020B0604030504040204" pitchFamily="34" charset="-120"/>
              </a:rPr>
              <a:t>CpG </a:t>
            </a:r>
            <a:r>
              <a:rPr lang="zh-TW" altLang="en-US" sz="1800" dirty="0">
                <a:solidFill>
                  <a:srgbClr val="000000"/>
                </a:solidFill>
                <a:latin typeface="Segoe UI" panose="020B0502040204020203" pitchFamily="34" charset="0"/>
                <a:ea typeface="微軟正黑體" panose="020B0604030504040204" pitchFamily="34" charset="-120"/>
              </a:rPr>
              <a:t>探針返回 </a:t>
            </a:r>
            <a:r>
              <a:rPr lang="en-US" altLang="zh-TW" sz="1800" dirty="0">
                <a:solidFill>
                  <a:srgbClr val="000000"/>
                </a:solidFill>
                <a:latin typeface="Segoe UI" panose="020B0502040204020203" pitchFamily="34" charset="0"/>
                <a:ea typeface="微軟正黑體" panose="020B0604030504040204" pitchFamily="34" charset="-120"/>
              </a:rPr>
              <a:t>0.135 </a:t>
            </a:r>
            <a:r>
              <a:rPr lang="zh-TW" altLang="en-US" sz="1800" dirty="0">
                <a:solidFill>
                  <a:srgbClr val="000000"/>
                </a:solidFill>
                <a:latin typeface="Segoe UI" panose="020B0502040204020203" pitchFamily="34" charset="0"/>
                <a:ea typeface="微軟正黑體" panose="020B0604030504040204" pitchFamily="34" charset="-120"/>
              </a:rPr>
              <a:t>的 </a:t>
            </a:r>
            <a:r>
              <a:rPr lang="en-US" altLang="zh-TW" sz="1800" dirty="0">
                <a:solidFill>
                  <a:srgbClr val="000000"/>
                </a:solidFill>
                <a:latin typeface="Segoe UI" panose="020B0502040204020203" pitchFamily="34" charset="0"/>
                <a:ea typeface="微軟正黑體" panose="020B0604030504040204" pitchFamily="34" charset="-120"/>
              </a:rPr>
              <a:t>ME</a:t>
            </a:r>
            <a:r>
              <a:rPr lang="zh-TW" altLang="en-US" sz="1800" dirty="0">
                <a:solidFill>
                  <a:srgbClr val="000000"/>
                </a:solidFill>
                <a:latin typeface="Segoe UI" panose="020B0502040204020203" pitchFamily="34" charset="0"/>
                <a:ea typeface="微軟正黑體" panose="020B0604030504040204" pitchFamily="34" charset="-120"/>
              </a:rPr>
              <a:t>、</a:t>
            </a:r>
            <a:r>
              <a:rPr lang="en-US" altLang="zh-TW" sz="1800" dirty="0">
                <a:solidFill>
                  <a:srgbClr val="000000"/>
                </a:solidFill>
                <a:latin typeface="Segoe UI" panose="020B0502040204020203" pitchFamily="34" charset="0"/>
                <a:ea typeface="微軟正黑體" panose="020B0604030504040204" pitchFamily="34" charset="-120"/>
              </a:rPr>
              <a:t>0.997 </a:t>
            </a:r>
            <a:r>
              <a:rPr lang="zh-TW" altLang="en-US" sz="1800" dirty="0">
                <a:solidFill>
                  <a:srgbClr val="000000"/>
                </a:solidFill>
                <a:latin typeface="Segoe UI" panose="020B0502040204020203" pitchFamily="34" charset="0"/>
                <a:ea typeface="微軟正黑體" panose="020B0604030504040204" pitchFamily="34" charset="-120"/>
              </a:rPr>
              <a:t>的 </a:t>
            </a:r>
            <a:r>
              <a:rPr lang="en-US" altLang="zh-TW" sz="1800" dirty="0">
                <a:solidFill>
                  <a:srgbClr val="000000"/>
                </a:solidFill>
                <a:latin typeface="Segoe UI" panose="020B0502040204020203" pitchFamily="34" charset="0"/>
                <a:ea typeface="微軟正黑體" panose="020B0604030504040204" pitchFamily="34" charset="-120"/>
              </a:rPr>
              <a:t>AUC</a:t>
            </a:r>
            <a:r>
              <a:rPr lang="zh-TW" altLang="en-US" sz="1800" dirty="0">
                <a:solidFill>
                  <a:srgbClr val="000000"/>
                </a:solidFill>
                <a:latin typeface="Segoe UI" panose="020B0502040204020203" pitchFamily="34" charset="0"/>
                <a:ea typeface="微軟正黑體" panose="020B0604030504040204" pitchFamily="34" charset="-120"/>
              </a:rPr>
              <a:t>、</a:t>
            </a:r>
            <a:r>
              <a:rPr lang="en-US" altLang="zh-TW" sz="1800" dirty="0">
                <a:solidFill>
                  <a:srgbClr val="000000"/>
                </a:solidFill>
                <a:latin typeface="Segoe UI" panose="020B0502040204020203" pitchFamily="34" charset="0"/>
                <a:ea typeface="微軟正黑體" panose="020B0604030504040204" pitchFamily="34" charset="-120"/>
              </a:rPr>
              <a:t>0.44 </a:t>
            </a:r>
            <a:r>
              <a:rPr lang="zh-TW" altLang="en-US" sz="1800" dirty="0">
                <a:solidFill>
                  <a:srgbClr val="000000"/>
                </a:solidFill>
                <a:latin typeface="Segoe UI" panose="020B0502040204020203" pitchFamily="34" charset="0"/>
                <a:ea typeface="微軟正黑體" panose="020B0604030504040204" pitchFamily="34" charset="-120"/>
              </a:rPr>
              <a:t>的 </a:t>
            </a:r>
            <a:r>
              <a:rPr lang="en-US" altLang="zh-TW" sz="1800" dirty="0">
                <a:solidFill>
                  <a:srgbClr val="000000"/>
                </a:solidFill>
                <a:latin typeface="Segoe UI" panose="020B0502040204020203" pitchFamily="34" charset="0"/>
                <a:ea typeface="微軟正黑體" panose="020B0604030504040204" pitchFamily="34" charset="-120"/>
              </a:rPr>
              <a:t>BS </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a:solidFill>
                  <a:srgbClr val="000000"/>
                </a:solidFill>
                <a:latin typeface="Segoe UI" panose="020B0502040204020203" pitchFamily="34" charset="0"/>
                <a:ea typeface="微軟正黑體" panose="020B0604030504040204" pitchFamily="34" charset="-120"/>
              </a:rPr>
              <a:t>1.07 </a:t>
            </a:r>
            <a:r>
              <a:rPr lang="zh-TW" altLang="en-US" sz="1800" dirty="0">
                <a:solidFill>
                  <a:srgbClr val="000000"/>
                </a:solidFill>
                <a:latin typeface="Segoe UI" panose="020B0502040204020203" pitchFamily="34" charset="0"/>
                <a:ea typeface="微軟正黑體" panose="020B0604030504040204" pitchFamily="34" charset="-120"/>
              </a:rPr>
              <a:t>的 </a:t>
            </a:r>
            <a:r>
              <a:rPr lang="en-US" altLang="zh-TW" sz="1800" dirty="0">
                <a:solidFill>
                  <a:srgbClr val="000000"/>
                </a:solidFill>
                <a:latin typeface="Segoe UI" panose="020B0502040204020203" pitchFamily="34" charset="0"/>
                <a:ea typeface="微軟正黑體" panose="020B0604030504040204" pitchFamily="34" charset="-120"/>
              </a:rPr>
              <a:t>LL</a:t>
            </a:r>
            <a:r>
              <a:rPr lang="zh-TW" altLang="en-US" sz="1800" dirty="0">
                <a:solidFill>
                  <a:srgbClr val="000000"/>
                </a:solidFill>
                <a:latin typeface="Segoe UI" panose="020B0502040204020203" pitchFamily="34" charset="0"/>
                <a:ea typeface="微軟正黑體" panose="020B0604030504040204" pitchFamily="34" charset="-120"/>
              </a:rPr>
              <a:t>。 使用 </a:t>
            </a:r>
            <a:r>
              <a:rPr lang="en-US" altLang="zh-TW" sz="1800" dirty="0">
                <a:solidFill>
                  <a:srgbClr val="000000"/>
                </a:solidFill>
                <a:latin typeface="Segoe UI" panose="020B0502040204020203" pitchFamily="34" charset="0"/>
                <a:ea typeface="微軟正黑體" panose="020B0604030504040204" pitchFamily="34" charset="-120"/>
              </a:rPr>
              <a:t>MR </a:t>
            </a:r>
            <a:r>
              <a:rPr lang="zh-TW" altLang="en-US" sz="1800" dirty="0">
                <a:solidFill>
                  <a:srgbClr val="000000"/>
                </a:solidFill>
                <a:latin typeface="Segoe UI" panose="020B0502040204020203" pitchFamily="34" charset="0"/>
                <a:ea typeface="微軟正黑體" panose="020B0604030504040204" pitchFamily="34" charset="-120"/>
              </a:rPr>
              <a:t>對 </a:t>
            </a:r>
            <a:r>
              <a:rPr lang="en-US" altLang="zh-TW" sz="1800" dirty="0" err="1">
                <a:solidFill>
                  <a:srgbClr val="000000"/>
                </a:solidFill>
                <a:latin typeface="Segoe UI" panose="020B0502040204020203" pitchFamily="34" charset="0"/>
                <a:ea typeface="微軟正黑體" panose="020B0604030504040204" pitchFamily="34" charset="-120"/>
              </a:rPr>
              <a:t>vRF</a:t>
            </a:r>
            <a:r>
              <a:rPr lang="en-US" altLang="zh-TW" sz="1800" dirty="0">
                <a:solidFill>
                  <a:srgbClr val="000000"/>
                </a:solidFill>
                <a:latin typeface="Segoe UI" panose="020B0502040204020203" pitchFamily="34" charset="0"/>
                <a:ea typeface="微軟正黑體" panose="020B0604030504040204" pitchFamily="34" charset="-120"/>
              </a:rPr>
              <a:t> </a:t>
            </a:r>
            <a:r>
              <a:rPr lang="zh-TW" altLang="en-US" sz="1800" dirty="0">
                <a:solidFill>
                  <a:srgbClr val="000000"/>
                </a:solidFill>
                <a:latin typeface="Segoe UI" panose="020B0502040204020203" pitchFamily="34" charset="0"/>
                <a:ea typeface="微軟正黑體" panose="020B0604030504040204" pitchFamily="34" charset="-120"/>
              </a:rPr>
              <a:t>分數進行後處理顯示（圖 </a:t>
            </a:r>
            <a:r>
              <a:rPr lang="en-US" altLang="zh-TW" sz="1800" dirty="0">
                <a:solidFill>
                  <a:srgbClr val="000000"/>
                </a:solidFill>
                <a:latin typeface="Segoe UI" panose="020B0502040204020203" pitchFamily="34" charset="0"/>
                <a:ea typeface="微軟正黑體" panose="020B0604030504040204" pitchFamily="34" charset="-120"/>
              </a:rPr>
              <a:t>2a-d</a:t>
            </a:r>
            <a:r>
              <a:rPr lang="zh-TW" altLang="en-US" sz="1800" dirty="0">
                <a:solidFill>
                  <a:srgbClr val="000000"/>
                </a:solidFill>
                <a:latin typeface="Segoe UI" panose="020B0502040204020203" pitchFamily="34" charset="0"/>
                <a:ea typeface="微軟正黑體" panose="020B0604030504040204" pitchFamily="34" charset="-120"/>
              </a:rPr>
              <a:t>）與適用於 </a:t>
            </a:r>
            <a:r>
              <a:rPr lang="en-US" altLang="zh-TW" sz="1800" dirty="0">
                <a:solidFill>
                  <a:srgbClr val="000000"/>
                </a:solidFill>
                <a:latin typeface="Segoe UI" panose="020B0502040204020203" pitchFamily="34" charset="0"/>
                <a:ea typeface="微軟正黑體" panose="020B0604030504040204" pitchFamily="34" charset="-120"/>
              </a:rPr>
              <a:t>BTMD </a:t>
            </a:r>
            <a:r>
              <a:rPr lang="zh-TW" altLang="en-US" sz="1800" dirty="0">
                <a:solidFill>
                  <a:srgbClr val="000000"/>
                </a:solidFill>
                <a:latin typeface="Segoe UI" panose="020B0502040204020203" pitchFamily="34" charset="0"/>
                <a:ea typeface="微軟正黑體" panose="020B0604030504040204" pitchFamily="34" charset="-120"/>
              </a:rPr>
              <a:t>的 </a:t>
            </a:r>
            <a:r>
              <a:rPr lang="en-US" altLang="zh-TW" sz="1800" dirty="0" err="1">
                <a:solidFill>
                  <a:srgbClr val="000000"/>
                </a:solidFill>
                <a:latin typeface="Segoe UI" panose="020B0502040204020203" pitchFamily="34" charset="0"/>
                <a:ea typeface="微軟正黑體" panose="020B0604030504040204" pitchFamily="34" charset="-120"/>
              </a:rPr>
              <a:t>vRF+MR</a:t>
            </a:r>
            <a:r>
              <a:rPr lang="en-US" altLang="zh-TW" sz="1800" dirty="0">
                <a:solidFill>
                  <a:srgbClr val="000000"/>
                </a:solidFill>
                <a:latin typeface="Segoe UI" panose="020B0502040204020203" pitchFamily="34" charset="0"/>
                <a:ea typeface="微軟正黑體" panose="020B0604030504040204" pitchFamily="34" charset="-120"/>
              </a:rPr>
              <a:t> </a:t>
            </a:r>
            <a:r>
              <a:rPr lang="zh-TW" altLang="en-US" sz="1800" dirty="0">
                <a:solidFill>
                  <a:srgbClr val="000000"/>
                </a:solidFill>
                <a:latin typeface="Segoe UI" panose="020B0502040204020203" pitchFamily="34" charset="0"/>
                <a:ea typeface="微軟正黑體" panose="020B0604030504040204" pitchFamily="34" charset="-120"/>
              </a:rPr>
              <a:t>工作流程有類似的改進，通過將 </a:t>
            </a:r>
            <a:r>
              <a:rPr lang="en-US" altLang="zh-TW" sz="1800" dirty="0">
                <a:solidFill>
                  <a:srgbClr val="000000"/>
                </a:solidFill>
                <a:latin typeface="Segoe UI" panose="020B0502040204020203" pitchFamily="34" charset="0"/>
                <a:ea typeface="微軟正黑體" panose="020B0604030504040204" pitchFamily="34" charset="-120"/>
              </a:rPr>
              <a:t>ME</a:t>
            </a:r>
            <a:r>
              <a:rPr lang="zh-TW" altLang="en-US" sz="1800" dirty="0">
                <a:solidFill>
                  <a:srgbClr val="000000"/>
                </a:solidFill>
                <a:latin typeface="Segoe UI" panose="020B0502040204020203" pitchFamily="34" charset="0"/>
                <a:ea typeface="微軟正黑體" panose="020B0604030504040204" pitchFamily="34" charset="-120"/>
              </a:rPr>
              <a:t>（</a:t>
            </a:r>
            <a:r>
              <a:rPr lang="en-US" altLang="zh-TW" sz="1800" dirty="0">
                <a:solidFill>
                  <a:srgbClr val="000000"/>
                </a:solidFill>
                <a:latin typeface="Segoe UI" panose="020B0502040204020203" pitchFamily="34" charset="0"/>
                <a:ea typeface="微軟正黑體" panose="020B0604030504040204" pitchFamily="34" charset="-120"/>
              </a:rPr>
              <a:t>0.067</a:t>
            </a:r>
            <a:r>
              <a:rPr lang="zh-TW" altLang="en-US" sz="1800" dirty="0">
                <a:solidFill>
                  <a:srgbClr val="000000"/>
                </a:solidFill>
                <a:latin typeface="Segoe UI" panose="020B0502040204020203" pitchFamily="34" charset="0"/>
                <a:ea typeface="微軟正黑體" panose="020B0604030504040204" pitchFamily="34" charset="-120"/>
              </a:rPr>
              <a:t>）、</a:t>
            </a:r>
            <a:r>
              <a:rPr lang="en-US" altLang="zh-TW" sz="1800" dirty="0">
                <a:solidFill>
                  <a:srgbClr val="000000"/>
                </a:solidFill>
                <a:latin typeface="Segoe UI" panose="020B0502040204020203" pitchFamily="34" charset="0"/>
                <a:ea typeface="微軟正黑體" panose="020B0604030504040204" pitchFamily="34" charset="-120"/>
              </a:rPr>
              <a:t>BS</a:t>
            </a:r>
            <a:r>
              <a:rPr lang="zh-TW" altLang="en-US" sz="1800" dirty="0">
                <a:solidFill>
                  <a:srgbClr val="000000"/>
                </a:solidFill>
                <a:latin typeface="Segoe UI" panose="020B0502040204020203" pitchFamily="34" charset="0"/>
                <a:ea typeface="微軟正黑體" panose="020B0604030504040204" pitchFamily="34" charset="-120"/>
              </a:rPr>
              <a:t>（</a:t>
            </a:r>
            <a:r>
              <a:rPr lang="en-US" altLang="zh-TW" sz="1800" dirty="0">
                <a:solidFill>
                  <a:srgbClr val="000000"/>
                </a:solidFill>
                <a:latin typeface="Segoe UI" panose="020B0502040204020203" pitchFamily="34" charset="0"/>
                <a:ea typeface="微軟正黑體" panose="020B0604030504040204" pitchFamily="34" charset="-120"/>
              </a:rPr>
              <a:t>0.100</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a:solidFill>
                  <a:srgbClr val="000000"/>
                </a:solidFill>
                <a:latin typeface="Segoe UI" panose="020B0502040204020203" pitchFamily="34" charset="0"/>
                <a:ea typeface="微軟正黑體" panose="020B0604030504040204" pitchFamily="34" charset="-120"/>
              </a:rPr>
              <a:t>LL</a:t>
            </a:r>
            <a:r>
              <a:rPr lang="zh-TW" altLang="en-US" sz="1800" dirty="0">
                <a:solidFill>
                  <a:srgbClr val="000000"/>
                </a:solidFill>
                <a:latin typeface="Segoe UI" panose="020B0502040204020203" pitchFamily="34" charset="0"/>
                <a:ea typeface="微軟正黑體" panose="020B0604030504040204" pitchFamily="34" charset="-120"/>
              </a:rPr>
              <a:t>（</a:t>
            </a:r>
            <a:r>
              <a:rPr lang="en-US" altLang="zh-TW" sz="1800" dirty="0">
                <a:solidFill>
                  <a:srgbClr val="000000"/>
                </a:solidFill>
                <a:latin typeface="Segoe UI" panose="020B0502040204020203" pitchFamily="34" charset="0"/>
                <a:ea typeface="微軟正黑體" panose="020B0604030504040204" pitchFamily="34" charset="-120"/>
              </a:rPr>
              <a:t>0.217</a:t>
            </a:r>
            <a:r>
              <a:rPr lang="zh-TW" altLang="en-US" sz="1800" dirty="0">
                <a:solidFill>
                  <a:srgbClr val="000000"/>
                </a:solidFill>
                <a:latin typeface="Segoe UI" panose="020B0502040204020203" pitchFamily="34" charset="0"/>
                <a:ea typeface="微軟正黑體" panose="020B0604030504040204" pitchFamily="34" charset="-120"/>
              </a:rPr>
              <a:t>）顯著提高約 </a:t>
            </a:r>
            <a:r>
              <a:rPr lang="en-US" altLang="zh-TW" sz="1800" dirty="0">
                <a:solidFill>
                  <a:srgbClr val="000000"/>
                </a:solidFill>
                <a:latin typeface="Segoe UI" panose="020B0502040204020203" pitchFamily="34" charset="0"/>
                <a:ea typeface="微軟正黑體" panose="020B0604030504040204" pitchFamily="34" charset="-120"/>
              </a:rPr>
              <a:t>2 </a:t>
            </a:r>
            <a:r>
              <a:rPr lang="zh-TW" altLang="en-US" sz="1800" dirty="0">
                <a:solidFill>
                  <a:srgbClr val="000000"/>
                </a:solidFill>
                <a:latin typeface="Segoe UI" panose="020B0502040204020203" pitchFamily="34" charset="0"/>
                <a:ea typeface="微軟正黑體" panose="020B0604030504040204" pitchFamily="34" charset="-120"/>
              </a:rPr>
              <a:t>倍， 分別為 </a:t>
            </a:r>
            <a:r>
              <a:rPr lang="en-US" altLang="zh-TW" sz="1800" dirty="0">
                <a:solidFill>
                  <a:srgbClr val="000000"/>
                </a:solidFill>
                <a:latin typeface="Segoe UI" panose="020B0502040204020203" pitchFamily="34" charset="0"/>
                <a:ea typeface="微軟正黑體" panose="020B0604030504040204" pitchFamily="34" charset="-120"/>
              </a:rPr>
              <a:t>4.4 </a:t>
            </a:r>
            <a:r>
              <a:rPr lang="zh-TW" altLang="en-US" sz="1800" dirty="0">
                <a:solidFill>
                  <a:srgbClr val="000000"/>
                </a:solidFill>
                <a:latin typeface="Segoe UI" panose="020B0502040204020203" pitchFamily="34" charset="0"/>
                <a:ea typeface="微軟正黑體" panose="020B0604030504040204" pitchFamily="34" charset="-120"/>
              </a:rPr>
              <a:t>倍和 </a:t>
            </a:r>
            <a:r>
              <a:rPr lang="en-US" altLang="zh-TW" sz="1800" dirty="0">
                <a:solidFill>
                  <a:srgbClr val="000000"/>
                </a:solidFill>
                <a:latin typeface="Segoe UI" panose="020B0502040204020203" pitchFamily="34" charset="0"/>
                <a:ea typeface="微軟正黑體" panose="020B0604030504040204" pitchFamily="34" charset="-120"/>
              </a:rPr>
              <a:t>5 </a:t>
            </a:r>
            <a:r>
              <a:rPr lang="zh-TW" altLang="en-US" sz="1800" dirty="0">
                <a:solidFill>
                  <a:srgbClr val="000000"/>
                </a:solidFill>
                <a:latin typeface="Segoe UI" panose="020B0502040204020203" pitchFamily="34" charset="0"/>
                <a:ea typeface="微軟正黑體" panose="020B0604030504040204" pitchFamily="34" charset="-120"/>
              </a:rPr>
              <a:t>倍，同時略微提高了 </a:t>
            </a:r>
            <a:r>
              <a:rPr lang="en-US" altLang="zh-TW" sz="1800" dirty="0">
                <a:solidFill>
                  <a:srgbClr val="000000"/>
                </a:solidFill>
                <a:latin typeface="Segoe UI" panose="020B0502040204020203" pitchFamily="34" charset="0"/>
                <a:ea typeface="微軟正黑體" panose="020B0604030504040204" pitchFamily="34" charset="-120"/>
              </a:rPr>
              <a:t>AUC (0.998)</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31</a:t>
            </a:fld>
            <a:endParaRPr lang="zh-TW" altLang="en-US"/>
          </a:p>
        </p:txBody>
      </p:sp>
    </p:spTree>
    <p:extLst>
      <p:ext uri="{BB962C8B-B14F-4D97-AF65-F5344CB8AC3E}">
        <p14:creationId xmlns:p14="http://schemas.microsoft.com/office/powerpoint/2010/main" val="738436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en-US" altLang="zh-TW" sz="1800" dirty="0">
                <a:solidFill>
                  <a:srgbClr val="000000"/>
                </a:solidFill>
                <a:latin typeface="微軟正黑體" panose="020B0604030504040204" pitchFamily="34" charset="-120"/>
                <a:ea typeface="微軟正黑體" panose="020B0604030504040204" pitchFamily="34" charset="-120"/>
              </a:rPr>
              <a:t>ELNET </a:t>
            </a:r>
            <a:r>
              <a:rPr lang="zh-TW" altLang="en-US" sz="1800" dirty="0">
                <a:solidFill>
                  <a:srgbClr val="000000"/>
                </a:solidFill>
                <a:latin typeface="微軟正黑體" panose="020B0604030504040204" pitchFamily="34" charset="-120"/>
                <a:ea typeface="微軟正黑體" panose="020B0604030504040204" pitchFamily="34" charset="-120"/>
              </a:rPr>
              <a:t>是具有最佳校準配置文件的頂級獨立分類器</a:t>
            </a:r>
            <a:endParaRPr lang="en-US" altLang="zh-TW" sz="1800" dirty="0">
              <a:solidFill>
                <a:prstClr val="black"/>
              </a:solidFill>
              <a:latin typeface="Segoe UI" panose="020B0502040204020203" pitchFamily="34" charset="0"/>
              <a:ea typeface="微軟正黑體" panose="020B0604030504040204" pitchFamily="34" charset="-120"/>
            </a:endParaRPr>
          </a:p>
          <a:p>
            <a:pPr marL="285750" indent="-285750">
              <a:buFont typeface="Arial" panose="020B0604020202020204" pitchFamily="34" charset="0"/>
              <a:buChar char="•"/>
            </a:pPr>
            <a:endParaRPr lang="zh-TW" altLang="en-US" sz="12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5</a:t>
            </a:fld>
            <a:endParaRPr lang="zh-TW" altLang="en-US"/>
          </a:p>
        </p:txBody>
      </p:sp>
    </p:spTree>
    <p:extLst>
      <p:ext uri="{BB962C8B-B14F-4D97-AF65-F5344CB8AC3E}">
        <p14:creationId xmlns:p14="http://schemas.microsoft.com/office/powerpoint/2010/main" val="1372471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對四種成熟的分類器算法進行了廣泛的比較分析，包括 </a:t>
            </a:r>
            <a:r>
              <a:rPr lang="en-US" altLang="zh-TW" sz="1800" dirty="0">
                <a:solidFill>
                  <a:srgbClr val="000000"/>
                </a:solidFill>
                <a:latin typeface="微軟正黑體" panose="020B0604030504040204" pitchFamily="34" charset="-120"/>
                <a:ea typeface="微軟正黑體" panose="020B0604030504040204" pitchFamily="34" charset="-120"/>
              </a:rPr>
              <a:t>RF</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ELNET</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和增強集成樹，結合 </a:t>
            </a:r>
            <a:r>
              <a:rPr lang="en-US" altLang="zh-TW" sz="1800" dirty="0">
                <a:solidFill>
                  <a:srgbClr val="000000"/>
                </a:solidFill>
                <a:latin typeface="微軟正黑體" panose="020B0604030504040204" pitchFamily="34" charset="-120"/>
                <a:ea typeface="微軟正黑體" panose="020B0604030504040204" pitchFamily="34" charset="-120"/>
              </a:rPr>
              <a:t>Platt </a:t>
            </a:r>
            <a:r>
              <a:rPr lang="zh-TW" altLang="en-US" sz="1800" dirty="0">
                <a:solidFill>
                  <a:srgbClr val="000000"/>
                </a:solidFill>
                <a:latin typeface="微軟正黑體" panose="020B0604030504040204" pitchFamily="34" charset="-120"/>
                <a:ea typeface="微軟正黑體" panose="020B0604030504040204" pitchFamily="34" charset="-120"/>
              </a:rPr>
              <a:t>縮放和多項嶺回歸，以支持選擇最佳高通量 </a:t>
            </a:r>
            <a:r>
              <a:rPr lang="en-US" altLang="zh-TW" sz="1800" dirty="0">
                <a:solidFill>
                  <a:srgbClr val="000000"/>
                </a:solidFill>
                <a:latin typeface="微軟正黑體" panose="020B0604030504040204" pitchFamily="34" charset="-120"/>
                <a:ea typeface="微軟正黑體" panose="020B0604030504040204" pitchFamily="34" charset="-120"/>
              </a:rPr>
              <a:t>DNA </a:t>
            </a:r>
            <a:r>
              <a:rPr lang="zh-TW" altLang="en-US" sz="1800" dirty="0">
                <a:solidFill>
                  <a:srgbClr val="000000"/>
                </a:solidFill>
                <a:latin typeface="微軟正黑體" panose="020B0604030504040204" pitchFamily="34" charset="-120"/>
                <a:ea typeface="微軟正黑體" panose="020B0604030504040204" pitchFamily="34" charset="-120"/>
              </a:rPr>
              <a:t>甲基化數據分析 高度多類設置中的概率估計</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最好的整體兩階段工作流程是 </a:t>
            </a:r>
            <a:r>
              <a:rPr lang="en-US" altLang="zh-TW" sz="1800" dirty="0">
                <a:solidFill>
                  <a:srgbClr val="000000"/>
                </a:solidFill>
                <a:latin typeface="微軟正黑體" panose="020B0604030504040204" pitchFamily="34" charset="-120"/>
                <a:ea typeface="微軟正黑體" panose="020B0604030504040204" pitchFamily="34" charset="-120"/>
              </a:rPr>
              <a:t>MR </a:t>
            </a:r>
            <a:r>
              <a:rPr lang="zh-TW" altLang="en-US" sz="1800" dirty="0">
                <a:solidFill>
                  <a:srgbClr val="000000"/>
                </a:solidFill>
                <a:latin typeface="微軟正黑體" panose="020B0604030504040204" pitchFamily="34" charset="-120"/>
                <a:ea typeface="微軟正黑體" panose="020B0604030504040204" pitchFamily="34" charset="-120"/>
              </a:rPr>
              <a:t>校準的 </a:t>
            </a:r>
            <a:r>
              <a:rPr lang="en-US" altLang="zh-TW" sz="1800" dirty="0">
                <a:solidFill>
                  <a:srgbClr val="000000"/>
                </a:solidFill>
                <a:latin typeface="微軟正黑體" panose="020B0604030504040204" pitchFamily="34" charset="-120"/>
                <a:ea typeface="微軟正黑體" panose="020B0604030504040204" pitchFamily="34" charset="-120"/>
              </a:rPr>
              <a:t>SVM-LK</a:t>
            </a:r>
            <a:r>
              <a:rPr lang="zh-TW" altLang="en-US" sz="1800" dirty="0">
                <a:solidFill>
                  <a:srgbClr val="000000"/>
                </a:solidFill>
                <a:latin typeface="微軟正黑體" panose="020B0604030504040204" pitchFamily="34" charset="-120"/>
                <a:ea typeface="微軟正黑體" panose="020B0604030504040204" pitchFamily="34" charset="-120"/>
              </a:rPr>
              <a:t>，它產生了最好的整體 </a:t>
            </a:r>
            <a:r>
              <a:rPr lang="en-US" altLang="zh-TW" sz="1800" dirty="0">
                <a:solidFill>
                  <a:srgbClr val="000000"/>
                </a:solidFill>
                <a:latin typeface="微軟正黑體" panose="020B0604030504040204" pitchFamily="34" charset="-120"/>
                <a:ea typeface="微軟正黑體" panose="020B0604030504040204" pitchFamily="34" charset="-120"/>
              </a:rPr>
              <a:t>BS</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LL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AUC </a:t>
            </a:r>
            <a:r>
              <a:rPr lang="zh-TW" altLang="en-US" sz="1800" dirty="0">
                <a:solidFill>
                  <a:srgbClr val="000000"/>
                </a:solidFill>
                <a:latin typeface="微軟正黑體" panose="020B0604030504040204" pitchFamily="34" charset="-120"/>
                <a:ea typeface="微軟正黑體" panose="020B0604030504040204" pitchFamily="34" charset="-120"/>
              </a:rPr>
              <a:t>指標。 第二好的工作流程是 </a:t>
            </a:r>
            <a:r>
              <a:rPr lang="en-US" altLang="zh-TW" sz="1800" dirty="0">
                <a:solidFill>
                  <a:srgbClr val="000000"/>
                </a:solidFill>
                <a:latin typeface="微軟正黑體" panose="020B0604030504040204" pitchFamily="34" charset="-120"/>
                <a:ea typeface="微軟正黑體" panose="020B0604030504040204" pitchFamily="34" charset="-120"/>
              </a:rPr>
              <a:t>MR </a:t>
            </a:r>
            <a:r>
              <a:rPr lang="zh-TW" altLang="en-US" sz="1800" dirty="0">
                <a:solidFill>
                  <a:srgbClr val="000000"/>
                </a:solidFill>
                <a:latin typeface="微軟正黑體" panose="020B0604030504040204" pitchFamily="34" charset="-120"/>
                <a:ea typeface="微軟正黑體" panose="020B0604030504040204" pitchFamily="34" charset="-120"/>
              </a:rPr>
              <a:t>校準的 </a:t>
            </a:r>
            <a:r>
              <a:rPr lang="en-US" altLang="zh-TW" sz="1800" dirty="0" err="1">
                <a:solidFill>
                  <a:srgbClr val="000000"/>
                </a:solidFill>
                <a:latin typeface="微軟正黑體" panose="020B0604030504040204" pitchFamily="34" charset="-120"/>
                <a:ea typeface="微軟正黑體" panose="020B0604030504040204" pitchFamily="34" charset="-120"/>
              </a:rPr>
              <a:t>tRF</a:t>
            </a:r>
            <a:r>
              <a:rPr lang="zh-TW" altLang="en-US" sz="1800" dirty="0">
                <a:solidFill>
                  <a:srgbClr val="000000"/>
                </a:solidFill>
                <a:latin typeface="微軟正黑體" panose="020B0604030504040204" pitchFamily="34" charset="-120"/>
                <a:ea typeface="微軟正黑體" panose="020B0604030504040204" pitchFamily="34" charset="-120"/>
              </a:rPr>
              <a:t>，同時也是計算上最快的 </a:t>
            </a:r>
            <a:r>
              <a:rPr lang="en-US" altLang="zh-TW" sz="1800" dirty="0">
                <a:solidFill>
                  <a:srgbClr val="000000"/>
                </a:solidFill>
                <a:latin typeface="微軟正黑體" panose="020B0604030504040204" pitchFamily="34" charset="-120"/>
                <a:ea typeface="微軟正黑體" panose="020B0604030504040204" pitchFamily="34" charset="-120"/>
              </a:rPr>
              <a:t>CPU </a:t>
            </a:r>
            <a:r>
              <a:rPr lang="zh-TW" altLang="en-US" sz="1800" dirty="0">
                <a:solidFill>
                  <a:srgbClr val="000000"/>
                </a:solidFill>
                <a:latin typeface="微軟正黑體" panose="020B0604030504040204" pitchFamily="34" charset="-120"/>
                <a:ea typeface="微軟正黑體" panose="020B0604030504040204" pitchFamily="34" charset="-120"/>
              </a:rPr>
              <a:t>工作流程</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Segoe UI" panose="020B0502040204020203" pitchFamily="34" charset="0"/>
              </a:rPr>
              <a:t>對於</a:t>
            </a:r>
            <a:r>
              <a:rPr lang="en-US" altLang="zh-TW" sz="1800" dirty="0">
                <a:solidFill>
                  <a:srgbClr val="000000"/>
                </a:solidFill>
                <a:latin typeface="Segoe UI" panose="020B0502040204020203" pitchFamily="34" charset="0"/>
              </a:rPr>
              <a:t>calibration</a:t>
            </a:r>
            <a:r>
              <a:rPr lang="zh-TW" altLang="en-US" sz="1800" dirty="0">
                <a:solidFill>
                  <a:srgbClr val="000000"/>
                </a:solidFill>
                <a:latin typeface="Segoe UI" panose="020B0502040204020203" pitchFamily="34" charset="0"/>
              </a:rPr>
              <a:t>，無論主要分類器如何，</a:t>
            </a:r>
            <a:r>
              <a:rPr lang="en-US" altLang="zh-TW" sz="1800" dirty="0">
                <a:solidFill>
                  <a:srgbClr val="000000"/>
                </a:solidFill>
                <a:latin typeface="Segoe UI" panose="020B0502040204020203" pitchFamily="34" charset="0"/>
              </a:rPr>
              <a:t>MR</a:t>
            </a:r>
            <a:r>
              <a:rPr lang="zh-TW" altLang="en-US" sz="1800" dirty="0">
                <a:solidFill>
                  <a:srgbClr val="000000"/>
                </a:solidFill>
                <a:latin typeface="Segoe UI" panose="020B0502040204020203" pitchFamily="34" charset="0"/>
              </a:rPr>
              <a:t>都是最有效的，因此應該是首選方法。 </a:t>
            </a:r>
            <a:r>
              <a:rPr lang="en-US" altLang="zh-TW" sz="1800" dirty="0">
                <a:solidFill>
                  <a:srgbClr val="000000"/>
                </a:solidFill>
                <a:latin typeface="Segoe UI" panose="020B0502040204020203" pitchFamily="34" charset="0"/>
              </a:rPr>
              <a:t>Platt </a:t>
            </a:r>
            <a:r>
              <a:rPr lang="zh-TW" altLang="en-US" sz="1800" dirty="0">
                <a:solidFill>
                  <a:srgbClr val="000000"/>
                </a:solidFill>
                <a:latin typeface="Segoe UI" panose="020B0502040204020203" pitchFamily="34" charset="0"/>
              </a:rPr>
              <a:t>縮放變體受到類分離的影響，並且（如最初設計的那樣）最適合 </a:t>
            </a:r>
            <a:r>
              <a:rPr lang="en-US" altLang="zh-TW" sz="1800" dirty="0">
                <a:solidFill>
                  <a:srgbClr val="000000"/>
                </a:solidFill>
                <a:latin typeface="Segoe UI" panose="020B0502040204020203" pitchFamily="34" charset="0"/>
              </a:rPr>
              <a:t>SVM</a:t>
            </a:r>
            <a:endParaRPr lang="zh-TW" altLang="en-US" sz="1800" dirty="0">
              <a:solidFill>
                <a:prstClr val="black"/>
              </a:solidFill>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32</a:t>
            </a:fld>
            <a:endParaRPr lang="zh-TW" altLang="en-US"/>
          </a:p>
        </p:txBody>
      </p:sp>
    </p:spTree>
    <p:extLst>
      <p:ext uri="{BB962C8B-B14F-4D97-AF65-F5344CB8AC3E}">
        <p14:creationId xmlns:p14="http://schemas.microsoft.com/office/powerpoint/2010/main" val="335854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在</a:t>
            </a:r>
            <a:r>
              <a:rPr lang="zh-TW" altLang="en-US" sz="1800" dirty="0">
                <a:solidFill>
                  <a:srgbClr val="000000"/>
                </a:solidFill>
                <a:latin typeface="Segoe UI" panose="020B0502040204020203" pitchFamily="34" charset="0"/>
                <a:ea typeface="微軟正黑體" panose="020B0604030504040204" pitchFamily="34" charset="-120"/>
              </a:rPr>
              <a:t>高維度遇到的問題：特徵數 </a:t>
            </a:r>
            <a:r>
              <a:rPr lang="en-US" altLang="zh-TW" sz="1800" dirty="0">
                <a:solidFill>
                  <a:srgbClr val="000000"/>
                </a:solidFill>
                <a:latin typeface="Segoe UI" panose="020B0502040204020203" pitchFamily="34" charset="0"/>
                <a:ea typeface="微軟正黑體" panose="020B0604030504040204" pitchFamily="34" charset="-120"/>
              </a:rPr>
              <a:t>(p) </a:t>
            </a:r>
            <a:r>
              <a:rPr lang="zh-TW" altLang="en-US" sz="1800" dirty="0">
                <a:solidFill>
                  <a:srgbClr val="000000"/>
                </a:solidFill>
                <a:latin typeface="Segoe UI" panose="020B0502040204020203" pitchFamily="34" charset="0"/>
                <a:ea typeface="微軟正黑體" panose="020B0604030504040204" pitchFamily="34" charset="-120"/>
              </a:rPr>
              <a:t>遠遠超過樣本量 </a:t>
            </a:r>
            <a:r>
              <a:rPr lang="en-US" altLang="zh-TW" sz="1800" dirty="0">
                <a:solidFill>
                  <a:srgbClr val="000000"/>
                </a:solidFill>
                <a:latin typeface="Segoe UI" panose="020B0502040204020203" pitchFamily="34" charset="0"/>
                <a:ea typeface="微軟正黑體" panose="020B0604030504040204" pitchFamily="34" charset="-120"/>
              </a:rPr>
              <a:t>(n)</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說明現在遇到的問題是特徵數量極</a:t>
            </a:r>
            <a:r>
              <a:rPr lang="zh-TW" altLang="en-US" sz="1800" dirty="0">
                <a:solidFill>
                  <a:srgbClr val="000000"/>
                </a:solidFill>
                <a:latin typeface="Segoe UI" panose="020B0502040204020203" pitchFamily="34" charset="0"/>
                <a:ea typeface="微軟正黑體" panose="020B0604030504040204" pitchFamily="34" charset="-120"/>
              </a:rPr>
              <a:t>大於資料本身的數量</a:t>
            </a:r>
            <a:r>
              <a:rPr lang="en-US" altLang="zh-TW" sz="1800" dirty="0">
                <a:solidFill>
                  <a:srgbClr val="000000"/>
                </a:solidFill>
                <a:latin typeface="Segoe UI" panose="020B0502040204020203" pitchFamily="34" charset="0"/>
                <a:ea typeface="微軟正黑體" panose="020B0604030504040204" pitchFamily="34" charset="-120"/>
                <a:sym typeface="Wingdings" panose="05000000000000000000" pitchFamily="2" charset="2"/>
              </a:rPr>
              <a:t></a:t>
            </a:r>
            <a:r>
              <a:rPr lang="zh-TW" altLang="en-US" sz="1800" dirty="0">
                <a:solidFill>
                  <a:srgbClr val="000000"/>
                </a:solidFill>
                <a:latin typeface="Segoe UI" panose="020B0502040204020203" pitchFamily="34" charset="0"/>
                <a:ea typeface="微軟正黑體" panose="020B0604030504040204" pitchFamily="34" charset="-120"/>
              </a:rPr>
              <a:t>用模型校準</a:t>
            </a:r>
            <a:r>
              <a:rPr lang="en-US" altLang="zh-TW" sz="1800" dirty="0">
                <a:solidFill>
                  <a:srgbClr val="000000"/>
                </a:solidFill>
                <a:latin typeface="Segoe UI" panose="020B0502040204020203" pitchFamily="34" charset="0"/>
                <a:ea typeface="微軟正黑體" panose="020B0604030504040204" pitchFamily="34" charset="-120"/>
              </a:rPr>
              <a:t>(calibration)</a:t>
            </a: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說明在醫學上的分類困</a:t>
            </a:r>
            <a:r>
              <a:rPr lang="zh-TW" altLang="en-US" sz="1800" dirty="0">
                <a:solidFill>
                  <a:srgbClr val="000000"/>
                </a:solidFill>
                <a:latin typeface="Segoe UI" panose="020B0502040204020203" pitchFamily="34" charset="0"/>
                <a:ea typeface="微軟正黑體" panose="020B0604030504040204" pitchFamily="34" charset="-120"/>
              </a:rPr>
              <a:t>難：</a:t>
            </a:r>
            <a:endParaRPr lang="en-US" altLang="zh-TW" sz="1800" dirty="0">
              <a:solidFill>
                <a:srgbClr val="000000"/>
              </a:solidFill>
              <a:latin typeface="Segoe UI" panose="020B0502040204020203" pitchFamily="34" charset="0"/>
              <a:ea typeface="微軟正黑體" panose="020B0604030504040204" pitchFamily="34" charset="-120"/>
            </a:endParaRPr>
          </a:p>
          <a:p>
            <a:pPr marL="0" indent="0">
              <a:buFont typeface="Arial" panose="020B0604020202020204" pitchFamily="34" charset="0"/>
              <a:buNone/>
            </a:pPr>
            <a:r>
              <a:rPr lang="en-US" altLang="zh-TW" sz="1800" dirty="0">
                <a:solidFill>
                  <a:srgbClr val="000000"/>
                </a:solidFill>
                <a:latin typeface="Segoe UI" panose="020B0502040204020203" pitchFamily="34" charset="0"/>
                <a:ea typeface="微軟正黑體" panose="020B0604030504040204" pitchFamily="34" charset="-120"/>
              </a:rPr>
              <a:t>1.unbiased</a:t>
            </a:r>
            <a:r>
              <a:rPr lang="zh-TW" altLang="en-US" sz="1800" dirty="0">
                <a:solidFill>
                  <a:srgbClr val="000000"/>
                </a:solidFill>
                <a:latin typeface="Segoe UI" panose="020B0502040204020203" pitchFamily="34" charset="0"/>
                <a:ea typeface="微軟正黑體" panose="020B0604030504040204" pitchFamily="34" charset="-120"/>
              </a:rPr>
              <a:t>分類問題</a:t>
            </a:r>
            <a:r>
              <a:rPr lang="en-US" altLang="zh-TW" sz="1800" dirty="0">
                <a:solidFill>
                  <a:srgbClr val="000000"/>
                </a:solidFill>
                <a:latin typeface="Segoe UI" panose="020B0502040204020203" pitchFamily="34" charset="0"/>
                <a:ea typeface="微軟正黑體" panose="020B0604030504040204" pitchFamily="34" charset="-120"/>
              </a:rPr>
              <a:t>(</a:t>
            </a:r>
            <a:r>
              <a:rPr lang="zh-TW" altLang="en-US" sz="1800" dirty="0">
                <a:solidFill>
                  <a:srgbClr val="000000"/>
                </a:solidFill>
                <a:latin typeface="Segoe UI" panose="020B0502040204020203" pitchFamily="34" charset="0"/>
                <a:ea typeface="微軟正黑體" panose="020B0604030504040204" pitchFamily="34" charset="-120"/>
              </a:rPr>
              <a:t>有些類別的患者本來就比較少，當然會有不平等的問題</a:t>
            </a:r>
            <a:r>
              <a:rPr lang="en-US" altLang="zh-TW" sz="1800" dirty="0">
                <a:solidFill>
                  <a:srgbClr val="000000"/>
                </a:solidFill>
                <a:latin typeface="Segoe UI" panose="020B0502040204020203" pitchFamily="34" charset="0"/>
                <a:ea typeface="微軟正黑體" panose="020B0604030504040204" pitchFamily="34" charset="-120"/>
              </a:rPr>
              <a:t>)</a:t>
            </a:r>
            <a:endParaRPr lang="zh-TW" altLang="en-US" sz="1800" dirty="0">
              <a:solidFill>
                <a:srgbClr val="000000"/>
              </a:solidFill>
              <a:latin typeface="Segoe UI" panose="020B0502040204020203" pitchFamily="34" charset="0"/>
              <a:ea typeface="微軟正黑體" panose="020B0604030504040204" pitchFamily="34" charset="-120"/>
            </a:endParaRPr>
          </a:p>
          <a:p>
            <a:r>
              <a:rPr lang="en-US" altLang="zh-TW" sz="1800" dirty="0">
                <a:solidFill>
                  <a:srgbClr val="000000"/>
                </a:solidFill>
                <a:latin typeface="Segoe UI" panose="020B0502040204020203" pitchFamily="34" charset="0"/>
                <a:ea typeface="微軟正黑體" panose="020B0604030504040204" pitchFamily="34" charset="-120"/>
              </a:rPr>
              <a:t>2.</a:t>
            </a:r>
            <a:r>
              <a:rPr lang="zh-TW" altLang="en-US" sz="1800" dirty="0">
                <a:solidFill>
                  <a:srgbClr val="000000"/>
                </a:solidFill>
                <a:latin typeface="Segoe UI" panose="020B0502040204020203" pitchFamily="34" charset="0"/>
                <a:ea typeface="微軟正黑體" panose="020B0604030504040204" pitchFamily="34" charset="-120"/>
              </a:rPr>
              <a:t>通常醫療診斷是對幾個感興趣的類別位患者做分類，但真實的醫療行為應該是要能夠實現多分類的診斷才對</a:t>
            </a:r>
            <a:r>
              <a:rPr lang="en-US" altLang="zh-TW" sz="1800" dirty="0">
                <a:solidFill>
                  <a:srgbClr val="000000"/>
                </a:solidFill>
                <a:latin typeface="Segoe UI" panose="020B0502040204020203" pitchFamily="34" charset="0"/>
                <a:ea typeface="微軟正黑體" panose="020B0604030504040204" pitchFamily="34" charset="-120"/>
              </a:rPr>
              <a:t>(50</a:t>
            </a:r>
            <a:r>
              <a:rPr lang="zh-TW" altLang="en-US" sz="1800" dirty="0">
                <a:solidFill>
                  <a:srgbClr val="000000"/>
                </a:solidFill>
                <a:latin typeface="Segoe UI" panose="020B0502040204020203" pitchFamily="34" charset="0"/>
                <a:ea typeface="微軟正黑體" panose="020B0604030504040204" pitchFamily="34" charset="-120"/>
              </a:rPr>
              <a:t>或超過</a:t>
            </a:r>
            <a:r>
              <a:rPr lang="en-US" altLang="zh-TW" sz="1800" dirty="0">
                <a:solidFill>
                  <a:srgbClr val="000000"/>
                </a:solidFill>
                <a:latin typeface="Segoe UI" panose="020B0502040204020203" pitchFamily="34" charset="0"/>
                <a:ea typeface="微軟正黑體" panose="020B0604030504040204" pitchFamily="34" charset="-120"/>
              </a:rPr>
              <a:t>100</a:t>
            </a:r>
            <a:r>
              <a:rPr lang="zh-TW" altLang="en-US" sz="1800" dirty="0">
                <a:solidFill>
                  <a:srgbClr val="000000"/>
                </a:solidFill>
                <a:latin typeface="Segoe UI" panose="020B0502040204020203" pitchFamily="34" charset="0"/>
                <a:ea typeface="微軟正黑體" panose="020B0604030504040204" pitchFamily="34" charset="-120"/>
              </a:rPr>
              <a:t>個類別</a:t>
            </a:r>
            <a:r>
              <a:rPr lang="en-US" altLang="zh-TW" sz="1800" dirty="0">
                <a:solidFill>
                  <a:srgbClr val="000000"/>
                </a:solidFill>
                <a:latin typeface="Segoe UI" panose="020B0502040204020203" pitchFamily="34" charset="0"/>
                <a:ea typeface="微軟正黑體" panose="020B0604030504040204" pitchFamily="34" charset="-120"/>
              </a:rPr>
              <a:t>)</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6</a:t>
            </a:fld>
            <a:endParaRPr lang="zh-TW" altLang="en-US"/>
          </a:p>
        </p:txBody>
      </p:sp>
    </p:spTree>
    <p:extLst>
      <p:ext uri="{BB962C8B-B14F-4D97-AF65-F5344CB8AC3E}">
        <p14:creationId xmlns:p14="http://schemas.microsoft.com/office/powerpoint/2010/main" val="201270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7</a:t>
            </a:fld>
            <a:endParaRPr lang="zh-TW" altLang="en-US"/>
          </a:p>
        </p:txBody>
      </p:sp>
    </p:spTree>
    <p:extLst>
      <p:ext uri="{BB962C8B-B14F-4D97-AF65-F5344CB8AC3E}">
        <p14:creationId xmlns:p14="http://schemas.microsoft.com/office/powerpoint/2010/main" val="181679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8</a:t>
            </a:fld>
            <a:endParaRPr lang="zh-TW" altLang="en-US"/>
          </a:p>
        </p:txBody>
      </p:sp>
    </p:spTree>
    <p:extLst>
      <p:ext uri="{BB962C8B-B14F-4D97-AF65-F5344CB8AC3E}">
        <p14:creationId xmlns:p14="http://schemas.microsoft.com/office/powerpoint/2010/main" val="28759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200" kern="1200" dirty="0">
                <a:solidFill>
                  <a:schemeClr val="tx1"/>
                </a:solidFill>
                <a:latin typeface="+mn-lt"/>
                <a:ea typeface="+mn-ea"/>
                <a:cs typeface="+mn-cs"/>
              </a:rPr>
              <a:t>BTMD </a:t>
            </a:r>
            <a:r>
              <a:rPr lang="zh-TW" altLang="en-US" sz="1200" kern="1200" dirty="0">
                <a:solidFill>
                  <a:schemeClr val="tx1"/>
                </a:solidFill>
                <a:latin typeface="+mn-lt"/>
                <a:ea typeface="+mn-ea"/>
                <a:cs typeface="+mn-cs"/>
              </a:rPr>
              <a:t>基於使用 </a:t>
            </a:r>
            <a:r>
              <a:rPr lang="en-US" altLang="zh-TW" sz="1200" kern="1200" dirty="0">
                <a:solidFill>
                  <a:schemeClr val="tx1"/>
                </a:solidFill>
                <a:latin typeface="+mn-lt"/>
                <a:ea typeface="+mn-ea"/>
                <a:cs typeface="+mn-cs"/>
              </a:rPr>
              <a:t>Infinium HumanMethylation450 </a:t>
            </a:r>
            <a:r>
              <a:rPr lang="en-US" altLang="zh-TW" sz="1200" kern="1200" dirty="0" err="1">
                <a:solidFill>
                  <a:schemeClr val="tx1"/>
                </a:solidFill>
                <a:latin typeface="+mn-lt"/>
                <a:ea typeface="+mn-ea"/>
                <a:cs typeface="+mn-cs"/>
              </a:rPr>
              <a:t>BeadChip</a:t>
            </a:r>
            <a:r>
              <a:rPr lang="en-US" altLang="zh-TW" sz="1200" kern="1200" dirty="0">
                <a:solidFill>
                  <a:schemeClr val="tx1"/>
                </a:solidFill>
                <a:latin typeface="+mn-lt"/>
                <a:ea typeface="+mn-ea"/>
                <a:cs typeface="+mn-cs"/>
              </a:rPr>
              <a:t> </a:t>
            </a:r>
            <a:r>
              <a:rPr lang="zh-TW" altLang="en-US" sz="1200" kern="1200" dirty="0">
                <a:solidFill>
                  <a:schemeClr val="tx1"/>
                </a:solidFill>
                <a:latin typeface="+mn-lt"/>
                <a:ea typeface="+mn-ea"/>
                <a:cs typeface="+mn-cs"/>
              </a:rPr>
              <a:t>技術（</a:t>
            </a:r>
            <a:r>
              <a:rPr lang="en-US" altLang="zh-TW" sz="1200" kern="1200" dirty="0">
                <a:solidFill>
                  <a:schemeClr val="tx1"/>
                </a:solidFill>
                <a:latin typeface="+mn-lt"/>
                <a:ea typeface="+mn-ea"/>
                <a:cs typeface="+mn-cs"/>
              </a:rPr>
              <a:t>450k</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Illumina</a:t>
            </a:r>
            <a:r>
              <a:rPr lang="zh-TW" altLang="en-US" sz="1200" kern="1200" dirty="0">
                <a:solidFill>
                  <a:schemeClr val="tx1"/>
                </a:solidFill>
                <a:latin typeface="+mn-lt"/>
                <a:ea typeface="+mn-ea"/>
                <a:cs typeface="+mn-cs"/>
              </a:rPr>
              <a:t>）對 </a:t>
            </a:r>
            <a:r>
              <a:rPr lang="en-US" altLang="zh-TW" sz="1200" kern="1200" dirty="0">
                <a:solidFill>
                  <a:schemeClr val="tx1"/>
                </a:solidFill>
                <a:latin typeface="+mn-lt"/>
                <a:ea typeface="+mn-ea"/>
                <a:cs typeface="+mn-cs"/>
              </a:rPr>
              <a:t>485,577 </a:t>
            </a:r>
            <a:r>
              <a:rPr lang="zh-TW" altLang="en-US" sz="1200" kern="1200" dirty="0">
                <a:solidFill>
                  <a:schemeClr val="tx1"/>
                </a:solidFill>
                <a:latin typeface="+mn-lt"/>
                <a:ea typeface="+mn-ea"/>
                <a:cs typeface="+mn-cs"/>
              </a:rPr>
              <a:t>個 </a:t>
            </a:r>
            <a:r>
              <a:rPr lang="en-US" altLang="zh-TW" sz="1200" kern="1200" dirty="0">
                <a:solidFill>
                  <a:schemeClr val="tx1"/>
                </a:solidFill>
                <a:latin typeface="+mn-lt"/>
                <a:ea typeface="+mn-ea"/>
                <a:cs typeface="+mn-cs"/>
              </a:rPr>
              <a:t>CpG </a:t>
            </a:r>
            <a:r>
              <a:rPr lang="zh-TW" altLang="en-US" sz="1200" kern="1200" dirty="0">
                <a:solidFill>
                  <a:schemeClr val="tx1"/>
                </a:solidFill>
                <a:latin typeface="+mn-lt"/>
                <a:ea typeface="+mn-ea"/>
                <a:cs typeface="+mn-cs"/>
              </a:rPr>
              <a:t>位點的 </a:t>
            </a:r>
            <a:r>
              <a:rPr lang="en-US" altLang="zh-TW" sz="1200" kern="1200" dirty="0">
                <a:solidFill>
                  <a:schemeClr val="tx1"/>
                </a:solidFill>
                <a:latin typeface="+mn-lt"/>
                <a:ea typeface="+mn-ea"/>
                <a:cs typeface="+mn-cs"/>
              </a:rPr>
              <a:t>DNA </a:t>
            </a:r>
            <a:r>
              <a:rPr lang="zh-TW" altLang="en-US" sz="1200" kern="1200" dirty="0">
                <a:solidFill>
                  <a:schemeClr val="tx1"/>
                </a:solidFill>
                <a:latin typeface="+mn-lt"/>
                <a:ea typeface="+mn-ea"/>
                <a:cs typeface="+mn-cs"/>
              </a:rPr>
              <a:t>甲基化進行的全基因組定量測量</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9</a:t>
            </a:fld>
            <a:endParaRPr lang="zh-TW" altLang="en-US"/>
          </a:p>
        </p:txBody>
      </p:sp>
    </p:spTree>
    <p:extLst>
      <p:ext uri="{BB962C8B-B14F-4D97-AF65-F5344CB8AC3E}">
        <p14:creationId xmlns:p14="http://schemas.microsoft.com/office/powerpoint/2010/main" val="264964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200" kern="1200" dirty="0">
                <a:solidFill>
                  <a:schemeClr val="tx1"/>
                </a:solidFill>
                <a:latin typeface="+mn-lt"/>
                <a:ea typeface="+mn-ea"/>
                <a:cs typeface="+mn-cs"/>
              </a:rPr>
              <a:t>TCGA</a:t>
            </a:r>
            <a:r>
              <a:rPr lang="zh-TW" altLang="en-US" sz="1200" kern="1200" dirty="0">
                <a:solidFill>
                  <a:schemeClr val="tx1"/>
                </a:solidFill>
                <a:latin typeface="+mn-lt"/>
                <a:ea typeface="+mn-ea"/>
                <a:cs typeface="+mn-cs"/>
              </a:rPr>
              <a:t>是一個計畫，</a:t>
            </a:r>
            <a:r>
              <a:rPr lang="zh-TW" altLang="en-US" sz="1800" dirty="0">
                <a:solidFill>
                  <a:srgbClr val="000000"/>
                </a:solidFill>
                <a:latin typeface="微軟正黑體" panose="020B0604030504040204" pitchFamily="34" charset="-120"/>
                <a:ea typeface="微軟正黑體" panose="020B0604030504040204" pitchFamily="34" charset="-120"/>
              </a:rPr>
              <a:t>對超過 </a:t>
            </a:r>
            <a:r>
              <a:rPr lang="en-US" altLang="zh-TW" sz="1800" dirty="0">
                <a:solidFill>
                  <a:srgbClr val="000000"/>
                </a:solidFill>
                <a:latin typeface="微軟正黑體" panose="020B0604030504040204" pitchFamily="34" charset="-120"/>
                <a:ea typeface="微軟正黑體" panose="020B0604030504040204" pitchFamily="34" charset="-120"/>
              </a:rPr>
              <a:t>20,000 </a:t>
            </a:r>
            <a:r>
              <a:rPr lang="zh-TW" altLang="en-US" sz="1800" dirty="0">
                <a:solidFill>
                  <a:srgbClr val="000000"/>
                </a:solidFill>
                <a:latin typeface="微軟正黑體" panose="020B0604030504040204" pitchFamily="34" charset="-120"/>
                <a:ea typeface="微軟正黑體" panose="020B0604030504040204" pitchFamily="34" charset="-120"/>
              </a:rPr>
              <a:t>種原發性癌症進行了分子特徵分析</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Segoe UI" panose="020B0502040204020203" pitchFamily="34" charset="0"/>
              </a:rPr>
              <a:t>因為</a:t>
            </a:r>
            <a:r>
              <a:rPr lang="en-US" altLang="zh-TW" sz="1800" dirty="0">
                <a:solidFill>
                  <a:srgbClr val="000000"/>
                </a:solidFill>
                <a:latin typeface="Segoe UI" panose="020B0502040204020203" pitchFamily="34" charset="0"/>
              </a:rPr>
              <a:t>TCGA</a:t>
            </a:r>
            <a:r>
              <a:rPr lang="zh-TW" altLang="en-US" sz="1800" dirty="0">
                <a:solidFill>
                  <a:srgbClr val="000000"/>
                </a:solidFill>
                <a:latin typeface="Segoe UI" panose="020B0502040204020203" pitchFamily="34" charset="0"/>
              </a:rPr>
              <a:t>資料集沒有</a:t>
            </a:r>
            <a:r>
              <a:rPr lang="en-US" altLang="zh-TW" sz="1800" dirty="0">
                <a:solidFill>
                  <a:srgbClr val="000000"/>
                </a:solidFill>
                <a:latin typeface="Segoe UI" panose="020B0502040204020203" pitchFamily="34" charset="0"/>
              </a:rPr>
              <a:t>labeled</a:t>
            </a:r>
            <a:r>
              <a:rPr lang="zh-TW" altLang="en-US" sz="1800" dirty="0">
                <a:solidFill>
                  <a:srgbClr val="000000"/>
                </a:solidFill>
                <a:latin typeface="Segoe UI" panose="020B0502040204020203" pitchFamily="34" charset="0"/>
              </a:rPr>
              <a:t>，所以作者用</a:t>
            </a:r>
            <a:r>
              <a:rPr lang="en-US" altLang="zh-TW" sz="1800" dirty="0">
                <a:solidFill>
                  <a:srgbClr val="000000"/>
                </a:solidFill>
                <a:latin typeface="Segoe UI" panose="020B0502040204020203" pitchFamily="34" charset="0"/>
              </a:rPr>
              <a:t>PCA</a:t>
            </a:r>
            <a:r>
              <a:rPr lang="zh-TW" altLang="en-US" sz="1800" dirty="0">
                <a:solidFill>
                  <a:srgbClr val="000000"/>
                </a:solidFill>
                <a:latin typeface="Segoe UI" panose="020B0502040204020203" pitchFamily="34" charset="0"/>
              </a:rPr>
              <a:t>降到</a:t>
            </a:r>
            <a:r>
              <a:rPr lang="en-US" altLang="zh-TW" sz="1800" dirty="0">
                <a:solidFill>
                  <a:srgbClr val="000000"/>
                </a:solidFill>
                <a:latin typeface="Segoe UI" panose="020B0502040204020203" pitchFamily="34" charset="0"/>
              </a:rPr>
              <a:t>32k CpG probes(with highest SD across samples)</a:t>
            </a:r>
            <a:r>
              <a:rPr lang="zh-TW" altLang="en-US" sz="1800" dirty="0">
                <a:solidFill>
                  <a:srgbClr val="000000"/>
                </a:solidFill>
                <a:latin typeface="Segoe UI" panose="020B0502040204020203" pitchFamily="34" charset="0"/>
              </a:rPr>
              <a:t>，然後將前 </a:t>
            </a:r>
            <a:r>
              <a:rPr lang="en-US" altLang="zh-TW" sz="1800" dirty="0">
                <a:solidFill>
                  <a:srgbClr val="000000"/>
                </a:solidFill>
                <a:latin typeface="Segoe UI" panose="020B0502040204020203" pitchFamily="34" charset="0"/>
              </a:rPr>
              <a:t>100 </a:t>
            </a:r>
            <a:r>
              <a:rPr lang="zh-TW" altLang="en-US" sz="1800" dirty="0">
                <a:solidFill>
                  <a:srgbClr val="000000"/>
                </a:solidFill>
                <a:latin typeface="Segoe UI" panose="020B0502040204020203" pitchFamily="34" charset="0"/>
              </a:rPr>
              <a:t>個</a:t>
            </a:r>
            <a:r>
              <a:rPr lang="en-US" altLang="zh-TW" sz="1800" dirty="0">
                <a:solidFill>
                  <a:srgbClr val="000000"/>
                </a:solidFill>
                <a:latin typeface="Segoe UI" panose="020B0502040204020203" pitchFamily="34" charset="0"/>
              </a:rPr>
              <a:t>principle component</a:t>
            </a:r>
            <a:r>
              <a:rPr lang="zh-TW" altLang="en-US" sz="1800" dirty="0">
                <a:solidFill>
                  <a:srgbClr val="000000"/>
                </a:solidFill>
                <a:latin typeface="Segoe UI" panose="020B0502040204020203" pitchFamily="34" charset="0"/>
              </a:rPr>
              <a:t>當作</a:t>
            </a:r>
            <a:r>
              <a:rPr lang="en-US" altLang="zh-TW" sz="1800" dirty="0">
                <a:solidFill>
                  <a:srgbClr val="000000"/>
                </a:solidFill>
                <a:latin typeface="Segoe UI" panose="020B0502040204020203" pitchFamily="34" charset="0"/>
              </a:rPr>
              <a:t>t-SNE</a:t>
            </a:r>
            <a:r>
              <a:rPr lang="zh-TW" altLang="en-US" sz="1800" dirty="0">
                <a:solidFill>
                  <a:srgbClr val="000000"/>
                </a:solidFill>
                <a:latin typeface="Segoe UI" panose="020B0502040204020203" pitchFamily="34" charset="0"/>
              </a:rPr>
              <a:t>的</a:t>
            </a:r>
            <a:r>
              <a:rPr lang="en-US" altLang="zh-TW" sz="1800" dirty="0">
                <a:solidFill>
                  <a:srgbClr val="000000"/>
                </a:solidFill>
                <a:latin typeface="Segoe UI" panose="020B0502040204020203" pitchFamily="34" charset="0"/>
              </a:rPr>
              <a:t>input data</a:t>
            </a:r>
            <a:endParaRPr lang="zh-TW" altLang="en-US" sz="1800" dirty="0">
              <a:solidFill>
                <a:srgbClr val="000000"/>
              </a:solidFill>
              <a:latin typeface="Segoe UI" panose="020B0502040204020203" pitchFamily="34" charset="0"/>
            </a:endParaRPr>
          </a:p>
          <a:p>
            <a:pPr marL="171450" indent="-171450">
              <a:buFont typeface="Arial" panose="020B0604020202020204" pitchFamily="34" charset="0"/>
              <a:buChar char="•"/>
            </a:pP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10</a:t>
            </a:fld>
            <a:endParaRPr lang="zh-TW" altLang="en-US"/>
          </a:p>
        </p:txBody>
      </p:sp>
    </p:spTree>
    <p:extLst>
      <p:ext uri="{BB962C8B-B14F-4D97-AF65-F5344CB8AC3E}">
        <p14:creationId xmlns:p14="http://schemas.microsoft.com/office/powerpoint/2010/main" val="366369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11</a:t>
            </a:fld>
            <a:endParaRPr lang="zh-TW" altLang="en-US"/>
          </a:p>
        </p:txBody>
      </p:sp>
    </p:spTree>
    <p:extLst>
      <p:ext uri="{BB962C8B-B14F-4D97-AF65-F5344CB8AC3E}">
        <p14:creationId xmlns:p14="http://schemas.microsoft.com/office/powerpoint/2010/main" val="66195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2247A96B-55EE-4482-8602-7ED43F4323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
        <p:nvSpPr>
          <p:cNvPr id="2" name="標題 1">
            <a:extLst>
              <a:ext uri="{FF2B5EF4-FFF2-40B4-BE49-F238E27FC236}">
                <a16:creationId xmlns:a16="http://schemas.microsoft.com/office/drawing/2014/main" id="{2CC68109-F503-433F-A3AC-408D4DFEEA62}"/>
              </a:ext>
            </a:extLst>
          </p:cNvPr>
          <p:cNvSpPr>
            <a:spLocks noGrp="1"/>
          </p:cNvSpPr>
          <p:nvPr>
            <p:ph type="ctrTitle"/>
          </p:nvPr>
        </p:nvSpPr>
        <p:spPr>
          <a:xfrm>
            <a:off x="1524000" y="1122363"/>
            <a:ext cx="9144000" cy="2387600"/>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D0089BFB-1864-43D0-B5A5-CCE441D292F3}"/>
              </a:ext>
            </a:extLst>
          </p:cNvPr>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A8C6E79C-8C6B-4657-AF08-6030F5767FB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4815ECC-D564-4E70-8DF2-69078BE7875F}"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56200811-40EB-402A-99E5-8A6244D2AA3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dirty="0"/>
          </a:p>
        </p:txBody>
      </p:sp>
      <p:sp>
        <p:nvSpPr>
          <p:cNvPr id="6" name="投影片編號版面配置區 5">
            <a:extLst>
              <a:ext uri="{FF2B5EF4-FFF2-40B4-BE49-F238E27FC236}">
                <a16:creationId xmlns:a16="http://schemas.microsoft.com/office/drawing/2014/main" id="{15C18013-6ABE-48C7-81DA-0ADB8D83418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421898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E9D42-E3E2-4971-8F47-ACBF828AACC0}"/>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2FFDE358-6CC2-4F87-AAC0-DD2BAF35AE65}"/>
              </a:ext>
            </a:extLst>
          </p:cNvPr>
          <p:cNvSpPr>
            <a:spLocks noGrp="1"/>
          </p:cNvSpPr>
          <p:nvPr>
            <p:ph type="body" orient="vert" idx="1"/>
          </p:nvPr>
        </p:nvSpPr>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14FC076-1739-4865-988D-6BA5B1E7705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3DD6ECF-C089-405B-AC93-5118EFF8BBB6}"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4FF0E801-3137-4003-B1EC-B78F8988A88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01C7B70C-E584-466F-905C-52FD18D3F0E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179951AB-553B-461A-84A5-1AF805C3E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4234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0ACFF41-BC17-4CAC-9D97-B3E31D616E21}"/>
              </a:ext>
            </a:extLst>
          </p:cNvPr>
          <p:cNvSpPr>
            <a:spLocks noGrp="1"/>
          </p:cNvSpPr>
          <p:nvPr>
            <p:ph type="title" orient="vert"/>
          </p:nvPr>
        </p:nvSpPr>
        <p:spPr>
          <a:xfrm>
            <a:off x="8724900" y="365125"/>
            <a:ext cx="2628900" cy="5811838"/>
          </a:xfrm>
        </p:spPr>
        <p:txBody>
          <a:bodyPr vert="eaVert"/>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4747F84D-3EE5-4FBD-9F70-4379EF08F201}"/>
              </a:ext>
            </a:extLst>
          </p:cNvPr>
          <p:cNvSpPr>
            <a:spLocks noGrp="1"/>
          </p:cNvSpPr>
          <p:nvPr>
            <p:ph type="body" orient="vert" idx="1"/>
          </p:nvPr>
        </p:nvSpPr>
        <p:spPr>
          <a:xfrm>
            <a:off x="838200" y="365125"/>
            <a:ext cx="7734300" cy="5811838"/>
          </a:xfrm>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609DA14C-5B5C-4A85-87C4-59AEDEE7DF1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76357D8C-541D-4E8A-9D62-CD397C305041}"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4263C3BB-2112-4F79-A212-07E9DD8C1E9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CAEE0A10-1970-4D0D-B3D1-356B4C2AFDA5}"/>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2833B2E1-CBF8-4350-89CD-75D088E6E1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093" y="133604"/>
            <a:ext cx="3213932" cy="768096"/>
          </a:xfrm>
          <a:prstGeom prst="rect">
            <a:avLst/>
          </a:prstGeom>
        </p:spPr>
      </p:pic>
    </p:spTree>
    <p:extLst>
      <p:ext uri="{BB962C8B-B14F-4D97-AF65-F5344CB8AC3E}">
        <p14:creationId xmlns:p14="http://schemas.microsoft.com/office/powerpoint/2010/main" val="19907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E4F1B-0DF3-4A69-867A-A2ABCE70C227}"/>
              </a:ext>
            </a:extLst>
          </p:cNvPr>
          <p:cNvSpPr>
            <a:spLocks noGrp="1"/>
          </p:cNvSpPr>
          <p:nvPr>
            <p:ph type="title"/>
          </p:nvPr>
        </p:nvSpPr>
        <p:spPr/>
        <p:txBody>
          <a:bodyPr>
            <a:normAutofit/>
          </a:bodyPr>
          <a:lstStyle>
            <a:lvl1pPr>
              <a:defRPr sz="4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A49BCF3-D7B1-4656-B3ED-DD3050950CA8}"/>
              </a:ext>
            </a:extLst>
          </p:cNvPr>
          <p:cNvSpPr>
            <a:spLocks noGrp="1"/>
          </p:cNvSpPr>
          <p:nvPr>
            <p:ph idx="1"/>
          </p:nvPr>
        </p:nvSpPr>
        <p:spPr>
          <a:xfrm>
            <a:off x="838200" y="1690688"/>
            <a:ext cx="10515600" cy="4486275"/>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76120EE-F7CF-4055-AFA0-1D60D689A9F6}"/>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C353E2A-D468-42D4-B95B-D083617748B9}"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DB644779-3B33-4ED8-9DF8-98E7C894B506}"/>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47CE16BC-6298-4EB6-87B4-D1B7DAEB4C8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4FF09C93-0F04-4DDF-81F5-C755E90ECA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26161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7545A-3912-49F6-B0A6-C9E5C46F6CAA}"/>
              </a:ext>
            </a:extLst>
          </p:cNvPr>
          <p:cNvSpPr>
            <a:spLocks noGrp="1"/>
          </p:cNvSpPr>
          <p:nvPr>
            <p:ph type="title"/>
          </p:nvPr>
        </p:nvSpPr>
        <p:spPr>
          <a:xfrm>
            <a:off x="831850" y="1709738"/>
            <a:ext cx="10515600" cy="2852737"/>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0E534032-8A69-40D5-A837-30CAAEA2DB58}"/>
              </a:ext>
            </a:extLst>
          </p:cNvPr>
          <p:cNvSpPr>
            <a:spLocks noGrp="1"/>
          </p:cNvSpPr>
          <p:nvPr>
            <p:ph type="body" idx="1"/>
          </p:nvPr>
        </p:nvSpPr>
        <p:spPr>
          <a:xfrm>
            <a:off x="831850" y="4589463"/>
            <a:ext cx="10515600" cy="1500187"/>
          </a:xfrm>
        </p:spPr>
        <p:txBody>
          <a:bodyPr/>
          <a:lstStyle>
            <a:lvl1pPr marL="0" indent="0">
              <a:buNone/>
              <a:defRPr sz="2400" baseline="0">
                <a:solidFill>
                  <a:schemeClr val="tx1">
                    <a:tint val="75000"/>
                  </a:schemeClr>
                </a:solidFill>
                <a:latin typeface="Times New Roman" panose="02020603050405020304" pitchFamily="18" charset="0"/>
                <a:ea typeface="標楷體" panose="03000509000000000000" pitchFamily="65"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BB3A2A9A-92CC-4F44-94A4-0E4E6F4FA30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4AD58FD-9B8B-4B75-A125-75D0E225B163}"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2B169C43-2B8B-46B6-B591-651DBB67976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D32A8A4A-D4F5-4872-B630-A2A3F1127651}"/>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79B0A3D2-747C-4A0C-AF84-B656C257D1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00950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9E9C8-7952-4651-92AA-DEBAC249AAAE}"/>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24BE5D6B-8227-4283-B342-9F1B1CCB4E60}"/>
              </a:ext>
            </a:extLst>
          </p:cNvPr>
          <p:cNvSpPr>
            <a:spLocks noGrp="1"/>
          </p:cNvSpPr>
          <p:nvPr>
            <p:ph sz="half" idx="1"/>
          </p:nvPr>
        </p:nvSpPr>
        <p:spPr>
          <a:xfrm>
            <a:off x="838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87D14B90-5FFF-47FB-8275-74216F198FFF}"/>
              </a:ext>
            </a:extLst>
          </p:cNvPr>
          <p:cNvSpPr>
            <a:spLocks noGrp="1"/>
          </p:cNvSpPr>
          <p:nvPr>
            <p:ph sz="half" idx="2"/>
          </p:nvPr>
        </p:nvSpPr>
        <p:spPr>
          <a:xfrm>
            <a:off x="6172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6425D99A-AA3B-43A0-883A-5164070C60D0}"/>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530E546-62A0-4324-90D2-C64DBE828A43}" type="datetime1">
              <a:rPr lang="zh-TW" altLang="en-US" smtClean="0"/>
              <a:pPr/>
              <a:t>2022/12/14</a:t>
            </a:fld>
            <a:endParaRPr lang="zh-TW" altLang="en-US"/>
          </a:p>
        </p:txBody>
      </p:sp>
      <p:sp>
        <p:nvSpPr>
          <p:cNvPr id="6" name="頁尾版面配置區 5">
            <a:extLst>
              <a:ext uri="{FF2B5EF4-FFF2-40B4-BE49-F238E27FC236}">
                <a16:creationId xmlns:a16="http://schemas.microsoft.com/office/drawing/2014/main" id="{81DB0A36-C14E-43E5-95C1-03B2A0F69D0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52EE7D81-F525-4943-AAC3-7F2C79E80F2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C7ABA361-F882-4706-B910-F04A63C255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94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6A43F-76E8-42E1-80D3-903CFAF6A537}"/>
              </a:ext>
            </a:extLst>
          </p:cNvPr>
          <p:cNvSpPr>
            <a:spLocks noGrp="1"/>
          </p:cNvSpPr>
          <p:nvPr>
            <p:ph type="title"/>
          </p:nvPr>
        </p:nvSpPr>
        <p:spPr>
          <a:xfrm>
            <a:off x="839788" y="365125"/>
            <a:ext cx="10515600" cy="1325563"/>
          </a:xfrm>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70F186F8-2A56-432E-AC37-9F1BDD7E5154}"/>
              </a:ext>
            </a:extLst>
          </p:cNvPr>
          <p:cNvSpPr>
            <a:spLocks noGrp="1"/>
          </p:cNvSpPr>
          <p:nvPr>
            <p:ph type="body" idx="1"/>
          </p:nvPr>
        </p:nvSpPr>
        <p:spPr>
          <a:xfrm>
            <a:off x="839788" y="1681163"/>
            <a:ext cx="5157787"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C68BB4BD-1B97-4C11-A815-AD59782849C5}"/>
              </a:ext>
            </a:extLst>
          </p:cNvPr>
          <p:cNvSpPr>
            <a:spLocks noGrp="1"/>
          </p:cNvSpPr>
          <p:nvPr>
            <p:ph sz="half" idx="2"/>
          </p:nvPr>
        </p:nvSpPr>
        <p:spPr>
          <a:xfrm>
            <a:off x="839788" y="2505075"/>
            <a:ext cx="5157787"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247CF0B2-3750-4ED5-BEA1-D6C122E6A156}"/>
              </a:ext>
            </a:extLst>
          </p:cNvPr>
          <p:cNvSpPr>
            <a:spLocks noGrp="1"/>
          </p:cNvSpPr>
          <p:nvPr>
            <p:ph type="body" sz="quarter" idx="3"/>
          </p:nvPr>
        </p:nvSpPr>
        <p:spPr>
          <a:xfrm>
            <a:off x="6172200" y="1681163"/>
            <a:ext cx="5183188"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a:extLst>
              <a:ext uri="{FF2B5EF4-FFF2-40B4-BE49-F238E27FC236}">
                <a16:creationId xmlns:a16="http://schemas.microsoft.com/office/drawing/2014/main" id="{BE4B6FC5-8853-4258-B730-B2D8A3457AB9}"/>
              </a:ext>
            </a:extLst>
          </p:cNvPr>
          <p:cNvSpPr>
            <a:spLocks noGrp="1"/>
          </p:cNvSpPr>
          <p:nvPr>
            <p:ph sz="quarter" idx="4"/>
          </p:nvPr>
        </p:nvSpPr>
        <p:spPr>
          <a:xfrm>
            <a:off x="6172200" y="2505075"/>
            <a:ext cx="5183188"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日期版面配置區 6">
            <a:extLst>
              <a:ext uri="{FF2B5EF4-FFF2-40B4-BE49-F238E27FC236}">
                <a16:creationId xmlns:a16="http://schemas.microsoft.com/office/drawing/2014/main" id="{0532E852-DF20-4E3F-916C-73F27F57303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23B845D1-7E58-4D56-9D2C-E7C4F468F1A7}" type="datetime1">
              <a:rPr lang="zh-TW" altLang="en-US" smtClean="0"/>
              <a:pPr/>
              <a:t>2022/12/14</a:t>
            </a:fld>
            <a:endParaRPr lang="zh-TW" altLang="en-US"/>
          </a:p>
        </p:txBody>
      </p:sp>
      <p:sp>
        <p:nvSpPr>
          <p:cNvPr id="8" name="頁尾版面配置區 7">
            <a:extLst>
              <a:ext uri="{FF2B5EF4-FFF2-40B4-BE49-F238E27FC236}">
                <a16:creationId xmlns:a16="http://schemas.microsoft.com/office/drawing/2014/main" id="{BA4516C7-AFF1-485A-808C-BADB0F5268A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9" name="投影片編號版面配置區 8">
            <a:extLst>
              <a:ext uri="{FF2B5EF4-FFF2-40B4-BE49-F238E27FC236}">
                <a16:creationId xmlns:a16="http://schemas.microsoft.com/office/drawing/2014/main" id="{9C6471C8-9FA6-4185-846C-791C3B6F7AA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2" name="圖片 11">
            <a:extLst>
              <a:ext uri="{FF2B5EF4-FFF2-40B4-BE49-F238E27FC236}">
                <a16:creationId xmlns:a16="http://schemas.microsoft.com/office/drawing/2014/main" id="{B7518F79-FD38-4772-9ACF-82D4D7C0BF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2307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7C197-77AD-4983-8395-2CD7356D28D6}"/>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D4B1FACC-8555-4C7B-8118-FE7BA43D64F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5663873-6E6A-47C2-B30A-E11F3F3F4292}" type="datetime1">
              <a:rPr lang="zh-TW" altLang="en-US" smtClean="0"/>
              <a:pPr/>
              <a:t>2022/12/14</a:t>
            </a:fld>
            <a:endParaRPr lang="zh-TW" altLang="en-US"/>
          </a:p>
        </p:txBody>
      </p:sp>
      <p:sp>
        <p:nvSpPr>
          <p:cNvPr id="4" name="頁尾版面配置區 3">
            <a:extLst>
              <a:ext uri="{FF2B5EF4-FFF2-40B4-BE49-F238E27FC236}">
                <a16:creationId xmlns:a16="http://schemas.microsoft.com/office/drawing/2014/main" id="{ED595BA8-3517-4688-993C-57C0C70E8714}"/>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5" name="投影片編號版面配置區 4">
            <a:extLst>
              <a:ext uri="{FF2B5EF4-FFF2-40B4-BE49-F238E27FC236}">
                <a16:creationId xmlns:a16="http://schemas.microsoft.com/office/drawing/2014/main" id="{83EEF366-C6E9-47B3-85FF-B04A6048094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8" name="圖片 7">
            <a:extLst>
              <a:ext uri="{FF2B5EF4-FFF2-40B4-BE49-F238E27FC236}">
                <a16:creationId xmlns:a16="http://schemas.microsoft.com/office/drawing/2014/main" id="{6F6F6AEA-8433-4805-8C31-CA5F29E7FF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8782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CEDDE41-9924-4AE4-B0EB-377C8490EEA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9A804300-340F-4666-B5DD-9B4A9515F3E4}" type="datetime1">
              <a:rPr lang="zh-TW" altLang="en-US" smtClean="0"/>
              <a:pPr/>
              <a:t>2022/12/14</a:t>
            </a:fld>
            <a:endParaRPr lang="zh-TW" altLang="en-US"/>
          </a:p>
        </p:txBody>
      </p:sp>
      <p:sp>
        <p:nvSpPr>
          <p:cNvPr id="3" name="頁尾版面配置區 2">
            <a:extLst>
              <a:ext uri="{FF2B5EF4-FFF2-40B4-BE49-F238E27FC236}">
                <a16:creationId xmlns:a16="http://schemas.microsoft.com/office/drawing/2014/main" id="{F26B89B5-F3F1-48FF-83A7-C6ECADEF48D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4" name="投影片編號版面配置區 3">
            <a:extLst>
              <a:ext uri="{FF2B5EF4-FFF2-40B4-BE49-F238E27FC236}">
                <a16:creationId xmlns:a16="http://schemas.microsoft.com/office/drawing/2014/main" id="{034EEDAA-B5B2-40E2-8516-23586A789C48}"/>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7" name="圖片 6">
            <a:extLst>
              <a:ext uri="{FF2B5EF4-FFF2-40B4-BE49-F238E27FC236}">
                <a16:creationId xmlns:a16="http://schemas.microsoft.com/office/drawing/2014/main" id="{A1A809CA-8AB8-4CC4-834E-C07448440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7692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6C1E7-C3A5-483D-8FA1-4BA05964B941}"/>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9905C677-4432-4B6E-BA97-1D607D890C07}"/>
              </a:ext>
            </a:extLst>
          </p:cNvPr>
          <p:cNvSpPr>
            <a:spLocks noGrp="1"/>
          </p:cNvSpPr>
          <p:nvPr>
            <p:ph idx="1"/>
          </p:nvPr>
        </p:nvSpPr>
        <p:spPr>
          <a:xfrm>
            <a:off x="5183188" y="987425"/>
            <a:ext cx="6172200" cy="4873625"/>
          </a:xfrm>
        </p:spPr>
        <p:txBody>
          <a:bodyPr/>
          <a:lstStyle>
            <a:lvl1pPr>
              <a:defRPr sz="3200" baseline="0">
                <a:latin typeface="Times New Roman" panose="02020603050405020304" pitchFamily="18" charset="0"/>
                <a:ea typeface="標楷體" panose="03000509000000000000" pitchFamily="65" charset="-120"/>
              </a:defRPr>
            </a:lvl1pPr>
            <a:lvl2pPr>
              <a:defRPr sz="2800" baseline="0">
                <a:latin typeface="Times New Roman" panose="02020603050405020304" pitchFamily="18" charset="0"/>
                <a:ea typeface="標楷體" panose="03000509000000000000" pitchFamily="65" charset="-120"/>
              </a:defRPr>
            </a:lvl2pPr>
            <a:lvl3pPr>
              <a:defRPr sz="2400" baseline="0">
                <a:latin typeface="Times New Roman" panose="02020603050405020304" pitchFamily="18" charset="0"/>
                <a:ea typeface="標楷體" panose="03000509000000000000" pitchFamily="65" charset="-120"/>
              </a:defRPr>
            </a:lvl3pPr>
            <a:lvl4pPr>
              <a:defRPr sz="2000" baseline="0">
                <a:latin typeface="Times New Roman" panose="02020603050405020304" pitchFamily="18" charset="0"/>
                <a:ea typeface="標楷體" panose="03000509000000000000" pitchFamily="65" charset="-120"/>
              </a:defRPr>
            </a:lvl4pPr>
            <a:lvl5pPr>
              <a:defRPr sz="2000" baseline="0">
                <a:latin typeface="Times New Roman" panose="02020603050405020304" pitchFamily="18" charset="0"/>
                <a:ea typeface="標楷體" panose="03000509000000000000" pitchFamily="65" charset="-120"/>
              </a:defRPr>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a:extLst>
              <a:ext uri="{FF2B5EF4-FFF2-40B4-BE49-F238E27FC236}">
                <a16:creationId xmlns:a16="http://schemas.microsoft.com/office/drawing/2014/main" id="{C2D9F116-40DC-4F25-87BA-FEF1445A6155}"/>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BE3B6AED-4788-4035-9CD4-786DA914781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728CD89-BEAC-4BD7-B611-D0AC8782BCED}" type="datetime1">
              <a:rPr lang="zh-TW" altLang="en-US" smtClean="0"/>
              <a:pPr/>
              <a:t>2022/12/14</a:t>
            </a:fld>
            <a:endParaRPr lang="zh-TW" altLang="en-US"/>
          </a:p>
        </p:txBody>
      </p:sp>
      <p:sp>
        <p:nvSpPr>
          <p:cNvPr id="6" name="頁尾版面配置區 5">
            <a:extLst>
              <a:ext uri="{FF2B5EF4-FFF2-40B4-BE49-F238E27FC236}">
                <a16:creationId xmlns:a16="http://schemas.microsoft.com/office/drawing/2014/main" id="{156A0557-C7D8-4897-81E4-3FA9BD9B5F18}"/>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4FD92011-BEF7-4060-8294-51FF2E121DD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8C5F55BF-8405-4510-8C07-373B98C84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4012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283FCE-05CE-4DB1-AAB0-80EEF6A7D69D}"/>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圖片版面配置區 2">
            <a:extLst>
              <a:ext uri="{FF2B5EF4-FFF2-40B4-BE49-F238E27FC236}">
                <a16:creationId xmlns:a16="http://schemas.microsoft.com/office/drawing/2014/main" id="{9DC2E27B-24D4-47CB-BEE4-FC0F0CB25367}"/>
              </a:ext>
            </a:extLst>
          </p:cNvPr>
          <p:cNvSpPr>
            <a:spLocks noGrp="1"/>
          </p:cNvSpPr>
          <p:nvPr>
            <p:ph type="pic" idx="1"/>
          </p:nvPr>
        </p:nvSpPr>
        <p:spPr>
          <a:xfrm>
            <a:off x="5183188" y="987425"/>
            <a:ext cx="6172200" cy="4873625"/>
          </a:xfrm>
        </p:spPr>
        <p:txBody>
          <a:bodyPr/>
          <a:lstStyle>
            <a:lvl1pPr marL="0" indent="0">
              <a:buNone/>
              <a:defRPr sz="3200" baseline="0">
                <a:latin typeface="Times New Roman" panose="02020603050405020304" pitchFamily="18" charset="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4" name="文字版面配置區 3">
            <a:extLst>
              <a:ext uri="{FF2B5EF4-FFF2-40B4-BE49-F238E27FC236}">
                <a16:creationId xmlns:a16="http://schemas.microsoft.com/office/drawing/2014/main" id="{170B5C5E-2A2A-4BEC-B3A3-58EFE2569414}"/>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097E5914-4780-4623-984E-B1F751A58597}"/>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4C92E972-9527-48BA-ABE1-BB9C17ED7431}" type="datetime1">
              <a:rPr lang="zh-TW" altLang="en-US" smtClean="0"/>
              <a:pPr/>
              <a:t>2022/12/14</a:t>
            </a:fld>
            <a:endParaRPr lang="zh-TW" altLang="en-US"/>
          </a:p>
        </p:txBody>
      </p:sp>
      <p:sp>
        <p:nvSpPr>
          <p:cNvPr id="6" name="頁尾版面配置區 5">
            <a:extLst>
              <a:ext uri="{FF2B5EF4-FFF2-40B4-BE49-F238E27FC236}">
                <a16:creationId xmlns:a16="http://schemas.microsoft.com/office/drawing/2014/main" id="{2D354201-2A40-4533-B0F9-7953151A1C7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C510EC24-6557-4D7D-A84F-C64E0E8EA8C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ABEB1D80-3376-4D9F-8855-9FDABE34F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56840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0DEB92-2797-435A-8937-AF15D088C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4E2D38C-D519-48EC-8D85-C10A3A0B1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3895CACB-BC8E-457A-8530-789AB1A54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7E9BC08B-076E-4B68-8A46-ED2629AFDEA3}"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55CB00DE-5A62-416C-8FC0-969F67C8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EDDABDA9-7CEC-401D-A2DB-2DAB69EE3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260744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1904867A-352B-4A32-B2F9-5DDE1B608E3F}"/>
              </a:ext>
            </a:extLst>
          </p:cNvPr>
          <p:cNvSpPr>
            <a:spLocks noGrp="1"/>
          </p:cNvSpPr>
          <p:nvPr>
            <p:ph type="subTitle" idx="1"/>
          </p:nvPr>
        </p:nvSpPr>
        <p:spPr>
          <a:xfrm>
            <a:off x="4180781" y="4930077"/>
            <a:ext cx="3830438" cy="703079"/>
          </a:xfrm>
        </p:spPr>
        <p:txBody>
          <a:bodyPr>
            <a:noAutofit/>
          </a:bodyPr>
          <a:lstStyle/>
          <a:p>
            <a:r>
              <a:rPr lang="en-US" altLang="zh-TW" sz="2000" dirty="0">
                <a:latin typeface="Times New Roman" panose="02020603050405020304" pitchFamily="18" charset="0"/>
                <a:cs typeface="Times New Roman" panose="02020603050405020304" pitchFamily="18" charset="0"/>
              </a:rPr>
              <a:t>Reporter: Ping-Hsueh Ho</a:t>
            </a:r>
            <a:endParaRPr lang="zh-TW" altLang="en-US" sz="2000"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CEC86C54-26BA-451B-90F2-5EE0F0F3436C}"/>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cs typeface="Times New Roman" panose="02020603050405020304" pitchFamily="18" charset="0"/>
              </a:rPr>
              <a:t>1</a:t>
            </a:fld>
            <a:endParaRPr lang="zh-TW" altLang="en-US">
              <a:latin typeface="Times New Roman" panose="02020603050405020304" pitchFamily="18" charset="0"/>
              <a:cs typeface="Times New Roman" panose="02020603050405020304" pitchFamily="18" charset="0"/>
            </a:endParaRPr>
          </a:p>
        </p:txBody>
      </p:sp>
      <p:sp>
        <p:nvSpPr>
          <p:cNvPr id="5" name="標題 1">
            <a:extLst>
              <a:ext uri="{FF2B5EF4-FFF2-40B4-BE49-F238E27FC236}">
                <a16:creationId xmlns:a16="http://schemas.microsoft.com/office/drawing/2014/main" id="{F4754706-8C6E-4DF7-99F8-CA41E07124BD}"/>
              </a:ext>
            </a:extLst>
          </p:cNvPr>
          <p:cNvSpPr>
            <a:spLocks noGrp="1"/>
          </p:cNvSpPr>
          <p:nvPr>
            <p:ph type="ctrTitle"/>
          </p:nvPr>
        </p:nvSpPr>
        <p:spPr>
          <a:xfrm>
            <a:off x="975359" y="1927923"/>
            <a:ext cx="10241281" cy="2098309"/>
          </a:xfrm>
        </p:spPr>
        <p:txBody>
          <a:bodyPr>
            <a:noAutofit/>
          </a:bodyPr>
          <a:lstStyle/>
          <a:p>
            <a:r>
              <a:rPr lang="en-US" altLang="zh-TW" sz="4000" dirty="0">
                <a:latin typeface="Times New Roman" panose="02020603050405020304" pitchFamily="18" charset="0"/>
                <a:cs typeface="Times New Roman" panose="02020603050405020304" pitchFamily="18" charset="0"/>
              </a:rPr>
              <a:t>Machine learning workflows to estimate class probabilities for precision cancer diagnostics on DNA methylation microarray data</a:t>
            </a:r>
            <a:endParaRPr lang="zh-TW"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57912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The Cancer Genome Atlas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data (TCGA)</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Sample size: 7147 malignant tumor samples from 30 projects</a:t>
            </a:r>
          </a:p>
          <a:p>
            <a:pPr lvl="1"/>
            <a:r>
              <a:rPr lang="en-US" altLang="zh-TW" sz="2000" dirty="0">
                <a:cs typeface="Times New Roman" panose="02020603050405020304" pitchFamily="18" charset="0"/>
              </a:rPr>
              <a:t>Some samples are unlabeled – use </a:t>
            </a:r>
            <a:r>
              <a:rPr lang="en-US" altLang="zh-TW" sz="2000" dirty="0" err="1">
                <a:cs typeface="Times New Roman" panose="02020603050405020304" pitchFamily="18" charset="0"/>
              </a:rPr>
              <a:t>tSNE</a:t>
            </a:r>
            <a:r>
              <a:rPr lang="en-US" altLang="zh-TW" sz="2000" dirty="0">
                <a:cs typeface="Times New Roman" panose="02020603050405020304" pitchFamily="18" charset="0"/>
              </a:rPr>
              <a:t> and PCA</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E53E912B-7971-4CAB-8F93-FED03B78AA69}"/>
              </a:ext>
            </a:extLst>
          </p:cNvPr>
          <p:cNvPicPr>
            <a:picLocks noChangeAspect="1"/>
          </p:cNvPicPr>
          <p:nvPr/>
        </p:nvPicPr>
        <p:blipFill>
          <a:blip r:embed="rId3"/>
          <a:stretch>
            <a:fillRect/>
          </a:stretch>
        </p:blipFill>
        <p:spPr>
          <a:xfrm>
            <a:off x="6774525" y="1399382"/>
            <a:ext cx="4579275" cy="4589937"/>
          </a:xfrm>
          <a:prstGeom prst="rect">
            <a:avLst/>
          </a:prstGeom>
        </p:spPr>
      </p:pic>
    </p:spTree>
    <p:extLst>
      <p:ext uri="{BB962C8B-B14F-4D97-AF65-F5344CB8AC3E}">
        <p14:creationId xmlns:p14="http://schemas.microsoft.com/office/powerpoint/2010/main" val="194925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Hypothesis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11</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91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64928AE0-C34B-4CEF-9319-18D133AC5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34" y="1676400"/>
            <a:ext cx="6078699" cy="4554986"/>
          </a:xfrm>
          <a:prstGeom prst="rect">
            <a:avLst/>
          </a:prstGeom>
        </p:spPr>
      </p:pic>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2400" dirty="0">
                <a:cs typeface="Times New Roman" panose="02020603050405020304" pitchFamily="18" charset="0"/>
              </a:rPr>
              <a:t>Data preparation and pre-processing</a:t>
            </a:r>
            <a:endParaRPr lang="en-US"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12</a:t>
            </a:fld>
            <a:endParaRPr lang="zh-TW" altLang="en-US"/>
          </a:p>
        </p:txBody>
      </p:sp>
      <p:grpSp>
        <p:nvGrpSpPr>
          <p:cNvPr id="9" name="群組 8">
            <a:extLst>
              <a:ext uri="{FF2B5EF4-FFF2-40B4-BE49-F238E27FC236}">
                <a16:creationId xmlns:a16="http://schemas.microsoft.com/office/drawing/2014/main" id="{9A180DA8-3BF9-4C9C-AF51-417F91F4EF4A}"/>
              </a:ext>
            </a:extLst>
          </p:cNvPr>
          <p:cNvGrpSpPr/>
          <p:nvPr/>
        </p:nvGrpSpPr>
        <p:grpSpPr>
          <a:xfrm>
            <a:off x="6216333" y="1554163"/>
            <a:ext cx="5716113" cy="5167312"/>
            <a:chOff x="6096000" y="1554163"/>
            <a:chExt cx="5716113" cy="5167312"/>
          </a:xfrm>
        </p:grpSpPr>
        <p:pic>
          <p:nvPicPr>
            <p:cNvPr id="10" name="圖片 9">
              <a:extLst>
                <a:ext uri="{FF2B5EF4-FFF2-40B4-BE49-F238E27FC236}">
                  <a16:creationId xmlns:a16="http://schemas.microsoft.com/office/drawing/2014/main" id="{FB028CAA-3D49-4F5B-B7FC-0E1B473C9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11" name="圖片 10">
              <a:extLst>
                <a:ext uri="{FF2B5EF4-FFF2-40B4-BE49-F238E27FC236}">
                  <a16:creationId xmlns:a16="http://schemas.microsoft.com/office/drawing/2014/main" id="{3F31B587-A3E1-4E61-AF85-572C9E6D9030}"/>
                </a:ext>
              </a:extLst>
            </p:cNvPr>
            <p:cNvPicPr>
              <a:picLocks noChangeAspect="1"/>
            </p:cNvPicPr>
            <p:nvPr/>
          </p:nvPicPr>
          <p:blipFill>
            <a:blip r:embed="rId5"/>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276094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64928AE0-C34B-4CEF-9319-18D133AC5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896" y="1690688"/>
            <a:ext cx="6529350" cy="4892675"/>
          </a:xfrm>
          <a:prstGeom prst="rect">
            <a:avLst/>
          </a:prstGeom>
        </p:spPr>
      </p:pic>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2400" dirty="0">
                <a:cs typeface="Times New Roman" panose="02020603050405020304" pitchFamily="18" charset="0"/>
              </a:rPr>
              <a:t>Data preparation and pre-processing</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544587" y="1713231"/>
            <a:ext cx="4770120" cy="4557712"/>
          </a:xfrm>
        </p:spPr>
        <p:txBody>
          <a:bodyPr>
            <a:normAutofit/>
          </a:bodyPr>
          <a:lstStyle/>
          <a:p>
            <a:r>
              <a:rPr lang="en-US" altLang="zh-TW" sz="2000" dirty="0"/>
              <a:t>Each sample was individually normalized by performing a background correction</a:t>
            </a:r>
          </a:p>
          <a:p>
            <a:pPr algn="just"/>
            <a:r>
              <a:rPr lang="en-US" altLang="zh-TW" sz="2000" dirty="0"/>
              <a:t>Batch effect</a:t>
            </a:r>
            <a:r>
              <a:rPr lang="zh-TW" altLang="en-US" sz="2000" dirty="0"/>
              <a:t> </a:t>
            </a:r>
            <a:r>
              <a:rPr lang="en-US" altLang="zh-TW" sz="2000" dirty="0">
                <a:sym typeface="Wingdings" panose="05000000000000000000" pitchFamily="2" charset="2"/>
              </a:rPr>
              <a:t></a:t>
            </a:r>
            <a:r>
              <a:rPr lang="zh-TW" altLang="en-US" sz="2000" dirty="0">
                <a:sym typeface="Wingdings" panose="05000000000000000000" pitchFamily="2" charset="2"/>
              </a:rPr>
              <a:t> </a:t>
            </a:r>
            <a:r>
              <a:rPr lang="en-US" altLang="zh-TW" sz="2000" dirty="0">
                <a:sym typeface="Wingdings" panose="05000000000000000000" pitchFamily="2" charset="2"/>
              </a:rPr>
              <a:t>dashed arrow  </a:t>
            </a:r>
            <a:r>
              <a:rPr lang="en-US" altLang="zh-TW" sz="2000" dirty="0" err="1">
                <a:sym typeface="Wingdings" panose="05000000000000000000" pitchFamily="2" charset="2"/>
              </a:rPr>
              <a:t>Limma</a:t>
            </a:r>
            <a:r>
              <a:rPr lang="en-US" altLang="zh-TW" sz="2000" dirty="0">
                <a:sym typeface="Wingdings" panose="05000000000000000000" pitchFamily="2" charset="2"/>
              </a:rPr>
              <a:t> Package</a:t>
            </a:r>
          </a:p>
          <a:p>
            <a:pPr algn="just"/>
            <a:r>
              <a:rPr lang="en-US" sz="2000" dirty="0">
                <a:sym typeface="Wingdings" panose="05000000000000000000" pitchFamily="2" charset="2"/>
              </a:rPr>
              <a:t>No Batch effect  solid arrow</a:t>
            </a:r>
          </a:p>
          <a:p>
            <a:pPr algn="just"/>
            <a:endParaRPr lang="en-US" sz="2000"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13</a:t>
            </a:fld>
            <a:endParaRPr lang="zh-TW" altLang="en-US"/>
          </a:p>
        </p:txBody>
      </p:sp>
    </p:spTree>
    <p:extLst>
      <p:ext uri="{BB962C8B-B14F-4D97-AF65-F5344CB8AC3E}">
        <p14:creationId xmlns:p14="http://schemas.microsoft.com/office/powerpoint/2010/main" val="86079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200" dirty="0">
                <a:cs typeface="Times New Roman" panose="02020603050405020304" pitchFamily="18" charset="0"/>
              </a:rPr>
              <a:t>Nested CV &amp; Calibration</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altLang="zh-TW" sz="2000" dirty="0">
                <a:cs typeface="Times New Roman" panose="02020603050405020304" pitchFamily="18" charset="0"/>
              </a:rPr>
              <a:t>Internal validation of algorithms using a nested resampling scheme and calibration</a:t>
            </a:r>
          </a:p>
          <a:p>
            <a:r>
              <a:rPr lang="en-US" altLang="zh-TW" sz="2000" dirty="0">
                <a:cs typeface="Times New Roman" panose="02020603050405020304" pitchFamily="18" charset="0"/>
              </a:rPr>
              <a:t>Feature selection by using </a:t>
            </a:r>
            <a:r>
              <a:rPr lang="en-US" altLang="zh-TW" sz="2000" dirty="0">
                <a:solidFill>
                  <a:srgbClr val="FF0000"/>
                </a:solidFill>
                <a:cs typeface="Times New Roman" panose="02020603050405020304" pitchFamily="18" charset="0"/>
              </a:rPr>
              <a:t>unsupervised variance filtering</a:t>
            </a:r>
            <a:r>
              <a:rPr lang="en-US" altLang="zh-TW" sz="2000" dirty="0">
                <a:cs typeface="Times New Roman" panose="02020603050405020304" pitchFamily="18" charset="0"/>
              </a:rPr>
              <a:t> of the 10,000 most variably methylated probes</a:t>
            </a:r>
          </a:p>
          <a:p>
            <a:r>
              <a:rPr lang="en-US" sz="2000" dirty="0"/>
              <a:t>To prevent information leakage</a:t>
            </a:r>
            <a:r>
              <a:rPr lang="en-US" sz="2000" dirty="0">
                <a:cs typeface="Times New Roman" panose="02020603050405020304" pitchFamily="18" charset="0"/>
              </a:rPr>
              <a:t> </a:t>
            </a:r>
            <a:r>
              <a:rPr lang="en-US" sz="2000" dirty="0">
                <a:cs typeface="Times New Roman" panose="02020603050405020304" pitchFamily="18" charset="0"/>
                <a:sym typeface="Wingdings" panose="05000000000000000000" pitchFamily="2" charset="2"/>
              </a:rPr>
              <a:t> using </a:t>
            </a:r>
            <a:r>
              <a:rPr lang="en-US" sz="2000" dirty="0">
                <a:solidFill>
                  <a:srgbClr val="FF0000"/>
                </a:solidFill>
                <a:cs typeface="Times New Roman" panose="02020603050405020304" pitchFamily="18" charset="0"/>
                <a:sym typeface="Wingdings" panose="05000000000000000000" pitchFamily="2" charset="2"/>
              </a:rPr>
              <a:t>variance filtering</a:t>
            </a:r>
            <a:r>
              <a:rPr lang="en-US" sz="2000" dirty="0">
                <a:cs typeface="Times New Roman" panose="02020603050405020304" pitchFamily="18" charset="0"/>
                <a:sym typeface="Wingdings" panose="05000000000000000000" pitchFamily="2" charset="2"/>
              </a:rPr>
              <a:t> for each outer and </a:t>
            </a:r>
            <a:r>
              <a:rPr lang="en-US" sz="2000" dirty="0" err="1">
                <a:cs typeface="Times New Roman" panose="02020603050405020304" pitchFamily="18" charset="0"/>
                <a:sym typeface="Wingdings" panose="05000000000000000000" pitchFamily="2" charset="2"/>
              </a:rPr>
              <a:t>innerfold</a:t>
            </a:r>
            <a:r>
              <a:rPr lang="en-US" sz="2000" dirty="0">
                <a:cs typeface="Times New Roman" panose="02020603050405020304" pitchFamily="18" charset="0"/>
                <a:sym typeface="Wingdings" panose="05000000000000000000" pitchFamily="2" charset="2"/>
              </a:rPr>
              <a:t> (n=30 folds, 1.0-5.5)</a:t>
            </a:r>
            <a:endParaRPr lang="en-US" sz="2000"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14</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2964492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200" dirty="0">
                <a:cs typeface="Times New Roman" panose="02020603050405020304" pitchFamily="18" charset="0"/>
              </a:rPr>
              <a:t>Nested CV &amp; Calibration</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pPr algn="just"/>
            <a:r>
              <a:rPr lang="en-US" sz="2000" dirty="0"/>
              <a:t>Why nested cross-validation? Class imbalance</a:t>
            </a:r>
          </a:p>
          <a:p>
            <a:pPr algn="just"/>
            <a:r>
              <a:rPr lang="en-US" sz="2000" dirty="0"/>
              <a:t>Making sure that all classes are present in all (sub)folds</a:t>
            </a:r>
          </a:p>
          <a:p>
            <a:pPr algn="just"/>
            <a:r>
              <a:rPr lang="en-US" sz="2000" dirty="0" err="1">
                <a:solidFill>
                  <a:srgbClr val="FF0000"/>
                </a:solidFill>
              </a:rPr>
              <a:t>i</a:t>
            </a:r>
            <a:r>
              <a:rPr lang="en-US" sz="2000" dirty="0">
                <a:solidFill>
                  <a:srgbClr val="FF0000"/>
                </a:solidFill>
              </a:rPr>
              <a:t>.</a:t>
            </a:r>
            <a:r>
              <a:rPr lang="en-US" sz="2000" dirty="0"/>
              <a:t> one can separate the classifier learning problem from the CP calibration task</a:t>
            </a:r>
          </a:p>
          <a:p>
            <a:pPr algn="just"/>
            <a:r>
              <a:rPr lang="en-US" sz="2000" dirty="0">
                <a:solidFill>
                  <a:srgbClr val="FF0000"/>
                </a:solidFill>
              </a:rPr>
              <a:t>ii.</a:t>
            </a:r>
            <a:r>
              <a:rPr lang="en-US" sz="2000" dirty="0"/>
              <a:t> it more accurately estimates the </a:t>
            </a:r>
            <a:r>
              <a:rPr lang="en-US" sz="2000" dirty="0">
                <a:solidFill>
                  <a:srgbClr val="FF0000"/>
                </a:solidFill>
              </a:rPr>
              <a:t>external test </a:t>
            </a:r>
            <a:r>
              <a:rPr lang="en-US" sz="2000" dirty="0"/>
              <a:t>error of the given algorithm on unseen datasets by averaging its performance metrics across folds</a:t>
            </a:r>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15</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25770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200" dirty="0">
                <a:cs typeface="Times New Roman" panose="02020603050405020304" pitchFamily="18" charset="0"/>
              </a:rPr>
              <a:t>Nested CV &amp; Calibration</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pPr algn="just"/>
            <a:r>
              <a:rPr lang="en-US" sz="2000" dirty="0"/>
              <a:t>Primary goal of this study:</a:t>
            </a:r>
            <a:r>
              <a:rPr lang="zh-TW" altLang="en-US" sz="2000" dirty="0"/>
              <a:t> </a:t>
            </a:r>
            <a:r>
              <a:rPr lang="en-US" sz="2000" dirty="0"/>
              <a:t>identify the best combination of ML and calibrator algorithms</a:t>
            </a:r>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16</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340448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200" dirty="0">
                <a:cs typeface="Times New Roman" panose="02020603050405020304" pitchFamily="18" charset="0"/>
              </a:rPr>
              <a:t>Random Forest</a:t>
            </a:r>
            <a:endParaRPr 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sz="2000" dirty="0"/>
                  <a:t>Default setting: </a:t>
                </a:r>
              </a:p>
              <a:p>
                <a:pPr lvl="1"/>
                <a:r>
                  <a:rPr lang="en-US" sz="2000" dirty="0" err="1"/>
                  <a:t>ntree</a:t>
                </a:r>
                <a:r>
                  <a:rPr lang="en-US" sz="2000" dirty="0"/>
                  <a:t> = 500</a:t>
                </a:r>
              </a:p>
              <a:p>
                <a:pPr lvl="1"/>
                <a:r>
                  <a:rPr lang="en-US" sz="2000" dirty="0" err="1"/>
                  <a:t>mtry</a:t>
                </a:r>
                <a:r>
                  <a:rPr lang="en-US" sz="2000" dirty="0"/>
                  <a:t> = </a:t>
                </a:r>
                <a14:m>
                  <m:oMath xmlns:m="http://schemas.openxmlformats.org/officeDocument/2006/math">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𝑃</m:t>
                        </m:r>
                      </m:e>
                    </m:rad>
                  </m:oMath>
                </a14:m>
                <a:endParaRPr lang="en-US" sz="2000" dirty="0"/>
              </a:p>
              <a:p>
                <a:pPr lvl="1"/>
                <a:r>
                  <a:rPr lang="en-US" sz="2000" dirty="0"/>
                  <a:t>Minimal size of terminal nodes = 1</a:t>
                </a:r>
              </a:p>
              <a:p>
                <a:r>
                  <a:rPr lang="en-US" sz="2000" dirty="0"/>
                  <a:t>vanilla RF (</a:t>
                </a:r>
                <a:r>
                  <a:rPr lang="en-US" sz="2000" dirty="0" err="1"/>
                  <a:t>vRF</a:t>
                </a:r>
                <a:r>
                  <a:rPr lang="en-US" sz="2000" dirty="0"/>
                  <a:t>)</a:t>
                </a:r>
              </a:p>
              <a:p>
                <a:pPr lvl="1"/>
                <a:r>
                  <a:rPr lang="en-US" sz="2000" dirty="0"/>
                  <a:t>1. CpG probes were ranked</a:t>
                </a:r>
              </a:p>
              <a:p>
                <a:pPr lvl="1"/>
                <a:r>
                  <a:rPr lang="en-US" sz="2000" dirty="0"/>
                  <a:t>2. choose the most important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𝑣𝑎𝑟𝑠𝑒𝑙</m:t>
                        </m:r>
                      </m:sub>
                    </m:sSub>
                    <m:d>
                      <m:dPr>
                        <m:ctrlPr>
                          <a:rPr lang="en-US" sz="2000" i="1">
                            <a:latin typeface="Cambria Math" panose="02040503050406030204" pitchFamily="18" charset="0"/>
                          </a:rPr>
                        </m:ctrlPr>
                      </m:dPr>
                      <m:e>
                        <m:r>
                          <a:rPr lang="en-US" sz="2000" i="1">
                            <a:latin typeface="Cambria Math" panose="02040503050406030204" pitchFamily="18" charset="0"/>
                          </a:rPr>
                          <m:t>𝑃</m:t>
                        </m:r>
                      </m:e>
                    </m:d>
                  </m:oMath>
                </a14:m>
                <a:r>
                  <a:rPr lang="en-US" sz="2000" dirty="0"/>
                  <a:t> CpG probes for prediction(P = 200)</a:t>
                </a:r>
              </a:p>
            </p:txBody>
          </p:sp>
        </mc:Choice>
        <mc:Fallback>
          <p:sp>
            <p:nvSpPr>
              <p:cNvPr id="3" name="內容版面配置區 2">
                <a:extLst>
                  <a:ext uri="{FF2B5EF4-FFF2-40B4-BE49-F238E27FC236}">
                    <a16:creationId xmlns:a16="http://schemas.microsoft.com/office/drawing/2014/main" id="{4729ADF7-84BC-42C9-A38C-D09E00D84A4C}"/>
                  </a:ext>
                </a:extLst>
              </p:cNvPr>
              <p:cNvSpPr>
                <a:spLocks noGrp="1" noRot="1" noChangeAspect="1" noMove="1" noResize="1" noEditPoints="1" noAdjustHandles="1" noChangeArrowheads="1" noChangeShapeType="1" noTextEdit="1"/>
              </p:cNvSpPr>
              <p:nvPr>
                <p:ph idx="1"/>
              </p:nvPr>
            </p:nvSpPr>
            <p:spPr>
              <a:xfrm>
                <a:off x="838200" y="1690689"/>
                <a:ext cx="5257800" cy="4557712"/>
              </a:xfrm>
              <a:blipFill>
                <a:blip r:embed="rId3"/>
                <a:stretch>
                  <a:fillRect l="-1044"/>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17</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5"/>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1481931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200" dirty="0">
                <a:cs typeface="Times New Roman" panose="02020603050405020304" pitchFamily="18" charset="0"/>
              </a:rPr>
              <a:t>Random Forest</a:t>
            </a:r>
            <a:endParaRPr 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sz="2000" dirty="0"/>
                  <a:t>tuned RF (</a:t>
                </a:r>
                <a:r>
                  <a:rPr lang="en-US" sz="2000" dirty="0" err="1"/>
                  <a:t>tRF</a:t>
                </a:r>
                <a:r>
                  <a:rPr lang="en-US" sz="2000" dirty="0"/>
                  <a:t>): optimized </a:t>
                </a:r>
                <a:r>
                  <a:rPr lang="en-US" sz="2000" dirty="0" err="1"/>
                  <a:t>ntree</a:t>
                </a:r>
                <a:r>
                  <a:rPr lang="en-US" sz="2000" dirty="0"/>
                  <a:t>, </a:t>
                </a:r>
                <a:r>
                  <a:rPr lang="en-US" sz="2000" dirty="0" err="1"/>
                  <a:t>mtry</a:t>
                </a:r>
                <a:r>
                  <a:rPr lang="en-US" sz="2000" dirty="0"/>
                  <a:t>, </a:t>
                </a:r>
                <a:r>
                  <a:rPr lang="en-US" sz="2000" dirty="0" err="1"/>
                  <a:t>nodesize</a:t>
                </a:r>
                <a:r>
                  <a:rPr lang="en-US" sz="2000" dirty="0"/>
                  <a:t> variable</a:t>
                </a:r>
              </a:p>
              <a:p>
                <a:r>
                  <a:rPr lang="en-US" sz="2000" dirty="0" err="1"/>
                  <a:t>ntree</a:t>
                </a:r>
                <a:r>
                  <a:rPr lang="en-US" sz="2000" dirty="0"/>
                  <a:t> must be bigger enough(bootstrapping)</a:t>
                </a:r>
              </a:p>
              <a:p>
                <a:r>
                  <a:rPr lang="en-US" sz="2000" dirty="0" err="1"/>
                  <a:t>Mtry</a:t>
                </a:r>
                <a:r>
                  <a:rPr lang="en-US" sz="2000" dirty="0"/>
                  <a:t> 1% / 5% and in 10% steps up to </a:t>
                </a:r>
                <a14:m>
                  <m:oMath xmlns:m="http://schemas.openxmlformats.org/officeDocument/2006/math">
                    <m:r>
                      <a:rPr lang="en-US" sz="2000" b="0" i="0" smtClean="0">
                        <a:latin typeface="Cambria Math" panose="02040503050406030204" pitchFamily="18" charset="0"/>
                      </a:rPr>
                      <m:t>120%</m:t>
                    </m:r>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𝑃</m:t>
                        </m:r>
                      </m:e>
                    </m:rad>
                  </m:oMath>
                </a14:m>
                <a:endParaRPr lang="en-US" sz="2000" b="0" i="1" dirty="0">
                  <a:latin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𝑣𝑎𝑟𝑠𝑒𝑙</m:t>
                        </m:r>
                      </m:sub>
                    </m:sSub>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oMath>
                </a14:m>
                <a:r>
                  <a:rPr lang="en-US" sz="2000" dirty="0"/>
                  <a:t> = </a:t>
                </a:r>
                <a:r>
                  <a:rPr lang="en-US" sz="2000" dirty="0">
                    <a:cs typeface="Times New Roman" panose="02020603050405020304" pitchFamily="18" charset="0"/>
                  </a:rPr>
                  <a:t>[100； 200；500 ；1000；2000；5000；7500；10000]</a:t>
                </a:r>
              </a:p>
            </p:txBody>
          </p:sp>
        </mc:Choice>
        <mc:Fallback>
          <p:sp>
            <p:nvSpPr>
              <p:cNvPr id="3" name="內容版面配置區 2">
                <a:extLst>
                  <a:ext uri="{FF2B5EF4-FFF2-40B4-BE49-F238E27FC236}">
                    <a16:creationId xmlns:a16="http://schemas.microsoft.com/office/drawing/2014/main" id="{4729ADF7-84BC-42C9-A38C-D09E00D84A4C}"/>
                  </a:ext>
                </a:extLst>
              </p:cNvPr>
              <p:cNvSpPr>
                <a:spLocks noGrp="1" noRot="1" noChangeAspect="1" noMove="1" noResize="1" noEditPoints="1" noAdjustHandles="1" noChangeArrowheads="1" noChangeShapeType="1" noTextEdit="1"/>
              </p:cNvSpPr>
              <p:nvPr>
                <p:ph idx="1"/>
              </p:nvPr>
            </p:nvSpPr>
            <p:spPr>
              <a:xfrm>
                <a:off x="838200" y="1690689"/>
                <a:ext cx="5257800" cy="4557712"/>
              </a:xfrm>
              <a:blipFill>
                <a:blip r:embed="rId3"/>
                <a:stretch>
                  <a:fillRect l="-1044"/>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18</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5"/>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152622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2400" dirty="0">
                <a:cs typeface="Times New Roman" panose="02020603050405020304" pitchFamily="18" charset="0"/>
              </a:rPr>
              <a:t>ELNET penalized multinomial LR</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sz="2000" dirty="0"/>
              <a:t>From </a:t>
            </a:r>
            <a:r>
              <a:rPr lang="en-US" sz="2000" dirty="0" err="1"/>
              <a:t>glmnet</a:t>
            </a:r>
            <a:r>
              <a:rPr lang="en-US" sz="2000" dirty="0"/>
              <a:t> package from R</a:t>
            </a:r>
          </a:p>
          <a:p>
            <a:r>
              <a:rPr lang="en-US" sz="2000" dirty="0"/>
              <a:t>Optimal </a:t>
            </a:r>
            <a:r>
              <a:rPr lang="en-US" sz="2000" dirty="0">
                <a:solidFill>
                  <a:srgbClr val="FF0000"/>
                </a:solidFill>
              </a:rPr>
              <a:t>mixing parameter (α) </a:t>
            </a:r>
            <a:r>
              <a:rPr lang="en-US" sz="2000" dirty="0"/>
              <a:t>and </a:t>
            </a:r>
            <a:r>
              <a:rPr lang="en-US" sz="2000" dirty="0">
                <a:solidFill>
                  <a:srgbClr val="FF0000"/>
                </a:solidFill>
              </a:rPr>
              <a:t>penalty strength (λ)</a:t>
            </a:r>
            <a:r>
              <a:rPr lang="en-US" sz="2000" dirty="0"/>
              <a:t> of the L1 (lasso) and L2 (ridge) terms</a:t>
            </a:r>
          </a:p>
          <a:p>
            <a:r>
              <a:rPr lang="en-US" sz="2000" dirty="0"/>
              <a:t>Loss function: MSE</a:t>
            </a:r>
          </a:p>
          <a:p>
            <a:r>
              <a:rPr lang="en-US" sz="2000" dirty="0"/>
              <a:t>λ=100</a:t>
            </a:r>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19</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245375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5CD98-A615-4B24-88AF-38F79E221895}"/>
              </a:ext>
            </a:extLst>
          </p:cNvPr>
          <p:cNvSpPr>
            <a:spLocks noGrp="1"/>
          </p:cNvSpPr>
          <p:nvPr>
            <p:ph type="title"/>
          </p:nvPr>
        </p:nvSpPr>
        <p:spPr/>
        <p:txBody>
          <a:bodyPr/>
          <a:lstStyle/>
          <a:p>
            <a:r>
              <a:rPr lang="en-US" dirty="0"/>
              <a:t>Outline</a:t>
            </a:r>
          </a:p>
        </p:txBody>
      </p:sp>
      <p:sp>
        <p:nvSpPr>
          <p:cNvPr id="3" name="內容版面配置區 2">
            <a:extLst>
              <a:ext uri="{FF2B5EF4-FFF2-40B4-BE49-F238E27FC236}">
                <a16:creationId xmlns:a16="http://schemas.microsoft.com/office/drawing/2014/main" id="{0444302D-5229-455C-A696-E5D629BF2707}"/>
              </a:ext>
            </a:extLst>
          </p:cNvPr>
          <p:cNvSpPr>
            <a:spLocks noGrp="1"/>
          </p:cNvSpPr>
          <p:nvPr>
            <p:ph idx="1"/>
          </p:nvPr>
        </p:nvSpPr>
        <p:spPr>
          <a:xfrm>
            <a:off x="838200" y="1879412"/>
            <a:ext cx="10515600" cy="4978587"/>
          </a:xfrm>
        </p:spPr>
        <p:txBody>
          <a:bodyPr>
            <a:normAutofit fontScale="85000" lnSpcReduction="20000"/>
          </a:bodyPr>
          <a:lstStyle/>
          <a:p>
            <a:r>
              <a:rPr lang="en-US" altLang="zh-TW" dirty="0"/>
              <a:t>Introduction</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Problem Statement</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p>
          <a:p>
            <a:r>
              <a:rPr lang="en-US" altLang="zh-TW" dirty="0">
                <a:cs typeface="Times New Roman" panose="02020603050405020304" pitchFamily="18" charset="0"/>
              </a:rPr>
              <a:t>Designed Experiment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p>
          <a:p>
            <a:r>
              <a:rPr lang="en-US" dirty="0">
                <a:cs typeface="Times New Roman" panose="02020603050405020304" pitchFamily="18" charset="0"/>
              </a:rPr>
              <a:t>Analysis and Discussion</a:t>
            </a:r>
          </a:p>
          <a:p>
            <a:r>
              <a:rPr lang="en-US" dirty="0">
                <a:cs typeface="Times New Roman" panose="02020603050405020304" pitchFamily="18" charset="0"/>
              </a:rPr>
              <a:t>Conclusion</a:t>
            </a:r>
          </a:p>
        </p:txBody>
      </p:sp>
      <p:sp>
        <p:nvSpPr>
          <p:cNvPr id="4" name="投影片編號版面配置區 3">
            <a:extLst>
              <a:ext uri="{FF2B5EF4-FFF2-40B4-BE49-F238E27FC236}">
                <a16:creationId xmlns:a16="http://schemas.microsoft.com/office/drawing/2014/main" id="{7B3ABF5D-82A9-418E-B360-E90F6FCB9A70}"/>
              </a:ext>
            </a:extLst>
          </p:cNvPr>
          <p:cNvSpPr>
            <a:spLocks noGrp="1"/>
          </p:cNvSpPr>
          <p:nvPr>
            <p:ph type="sldNum" sz="quarter" idx="12"/>
          </p:nvPr>
        </p:nvSpPr>
        <p:spPr/>
        <p:txBody>
          <a:bodyPr/>
          <a:lstStyle/>
          <a:p>
            <a:fld id="{D2B5BE26-702C-4921-81E7-8AF275EDA2CC}" type="slidenum">
              <a:rPr lang="zh-TW" altLang="en-US" smtClean="0"/>
              <a:pPr/>
              <a:t>2</a:t>
            </a:fld>
            <a:endParaRPr lang="zh-TW" altLang="en-US"/>
          </a:p>
        </p:txBody>
      </p:sp>
    </p:spTree>
    <p:extLst>
      <p:ext uri="{BB962C8B-B14F-4D97-AF65-F5344CB8AC3E}">
        <p14:creationId xmlns:p14="http://schemas.microsoft.com/office/powerpoint/2010/main" val="44219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200" dirty="0">
                <a:cs typeface="Times New Roman" panose="02020603050405020304" pitchFamily="18" charset="0"/>
              </a:rPr>
              <a:t>SVM</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sz="2000" dirty="0"/>
              <a:t>e1071(CPU)</a:t>
            </a:r>
          </a:p>
          <a:p>
            <a:r>
              <a:rPr lang="en-US" sz="2000" dirty="0" err="1"/>
              <a:t>LiblineaR</a:t>
            </a:r>
            <a:r>
              <a:rPr lang="en-US" sz="2000" dirty="0"/>
              <a:t>(CPU)</a:t>
            </a:r>
          </a:p>
          <a:p>
            <a:r>
              <a:rPr lang="en-US" sz="2000" dirty="0"/>
              <a:t>GPU-accelerated </a:t>
            </a:r>
            <a:r>
              <a:rPr lang="en-US" sz="2000" dirty="0" err="1"/>
              <a:t>Rgtsvm</a:t>
            </a:r>
            <a:r>
              <a:rPr lang="en-US" sz="2000" dirty="0"/>
              <a:t> package</a:t>
            </a:r>
          </a:p>
          <a:p>
            <a:endParaRPr lang="en-US" sz="2000"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20</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1485357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200" dirty="0">
                <a:cs typeface="Times New Roman" panose="02020603050405020304" pitchFamily="18" charset="0"/>
              </a:rPr>
              <a:t>Boosted decision trees</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altLang="zh-TW" sz="1800" dirty="0">
                <a:solidFill>
                  <a:prstClr val="black"/>
                </a:solidFill>
                <a:ea typeface="微軟正黑體" panose="020B0604030504040204" pitchFamily="34" charset="-120"/>
              </a:rPr>
              <a:t>Boosting is more resistant to dilution than RF</a:t>
            </a:r>
          </a:p>
          <a:p>
            <a:r>
              <a:rPr lang="en-US" altLang="zh-TW" sz="1800" dirty="0">
                <a:solidFill>
                  <a:prstClr val="black"/>
                </a:solidFill>
                <a:ea typeface="微軟正黑體" panose="020B0604030504040204" pitchFamily="34" charset="-120"/>
              </a:rPr>
              <a:t>Use </a:t>
            </a:r>
            <a:r>
              <a:rPr lang="en-US" altLang="zh-TW" sz="1800" dirty="0" err="1">
                <a:solidFill>
                  <a:prstClr val="black"/>
                </a:solidFill>
                <a:ea typeface="微軟正黑體" panose="020B0604030504040204" pitchFamily="34" charset="-120"/>
              </a:rPr>
              <a:t>XGBoost</a:t>
            </a:r>
            <a:r>
              <a:rPr lang="en-US" altLang="zh-TW" sz="1800" dirty="0">
                <a:solidFill>
                  <a:prstClr val="black"/>
                </a:solidFill>
                <a:ea typeface="微軟正黑體" panose="020B0604030504040204" pitchFamily="34" charset="-120"/>
              </a:rPr>
              <a:t> package from R</a:t>
            </a:r>
          </a:p>
          <a:p>
            <a:r>
              <a:rPr lang="en-US" altLang="zh-TW" sz="1800" dirty="0">
                <a:solidFill>
                  <a:prstClr val="black"/>
                </a:solidFill>
                <a:ea typeface="微軟正黑體" panose="020B0604030504040204" pitchFamily="34" charset="-120"/>
              </a:rPr>
              <a:t>No suggestion from other reference</a:t>
            </a:r>
          </a:p>
          <a:p>
            <a:r>
              <a:rPr lang="en-US" altLang="zh-TW" sz="1800" dirty="0">
                <a:solidFill>
                  <a:prstClr val="black"/>
                </a:solidFill>
                <a:ea typeface="微軟正黑體" panose="020B0604030504040204" pitchFamily="34" charset="-120"/>
              </a:rPr>
              <a:t>Default</a:t>
            </a:r>
          </a:p>
          <a:p>
            <a:pPr lvl="1"/>
            <a:r>
              <a:rPr lang="en-US" altLang="zh-TW" sz="1400" dirty="0" err="1">
                <a:solidFill>
                  <a:prstClr val="black"/>
                </a:solidFill>
                <a:ea typeface="微軟正黑體" panose="020B0604030504040204" pitchFamily="34" charset="-120"/>
              </a:rPr>
              <a:t>nround</a:t>
            </a:r>
            <a:r>
              <a:rPr lang="en-US" altLang="zh-TW" sz="1400" dirty="0">
                <a:solidFill>
                  <a:prstClr val="black"/>
                </a:solidFill>
                <a:ea typeface="微軟正黑體" panose="020B0604030504040204" pitchFamily="34" charset="-120"/>
              </a:rPr>
              <a:t> = 100</a:t>
            </a:r>
          </a:p>
          <a:p>
            <a:pPr lvl="1"/>
            <a:r>
              <a:rPr lang="en-US" altLang="zh-TW" sz="1400" dirty="0" err="1">
                <a:solidFill>
                  <a:prstClr val="black"/>
                </a:solidFill>
                <a:ea typeface="微軟正黑體" panose="020B0604030504040204" pitchFamily="34" charset="-120"/>
              </a:rPr>
              <a:t>min_child_weight</a:t>
            </a:r>
            <a:r>
              <a:rPr lang="en-US" altLang="zh-TW" sz="1400" dirty="0">
                <a:solidFill>
                  <a:prstClr val="black"/>
                </a:solidFill>
                <a:ea typeface="微軟正黑體" panose="020B0604030504040204" pitchFamily="34" charset="-120"/>
              </a:rPr>
              <a:t> = 1</a:t>
            </a:r>
          </a:p>
          <a:p>
            <a:pPr lvl="1"/>
            <a:r>
              <a:rPr lang="en-US" altLang="zh-TW" sz="1400" dirty="0">
                <a:solidFill>
                  <a:prstClr val="black"/>
                </a:solidFill>
                <a:ea typeface="微軟正黑體" panose="020B0604030504040204" pitchFamily="34" charset="-120"/>
              </a:rPr>
              <a:t>subsample = 1</a:t>
            </a:r>
            <a:endParaRPr lang="zh-TW" altLang="en-US" sz="1400" dirty="0">
              <a:solidFill>
                <a:prstClr val="black"/>
              </a:solidFill>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21</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pic>
        <p:nvPicPr>
          <p:cNvPr id="8" name="圖片 7">
            <a:extLst>
              <a:ext uri="{FF2B5EF4-FFF2-40B4-BE49-F238E27FC236}">
                <a16:creationId xmlns:a16="http://schemas.microsoft.com/office/drawing/2014/main" id="{3BC30883-6128-41AB-8D65-159DEE0A92BA}"/>
              </a:ext>
            </a:extLst>
          </p:cNvPr>
          <p:cNvPicPr>
            <a:picLocks noChangeAspect="1"/>
          </p:cNvPicPr>
          <p:nvPr/>
        </p:nvPicPr>
        <p:blipFill>
          <a:blip r:embed="rId5"/>
          <a:stretch>
            <a:fillRect/>
          </a:stretch>
        </p:blipFill>
        <p:spPr>
          <a:xfrm>
            <a:off x="4984996" y="2350063"/>
            <a:ext cx="7019038" cy="3473151"/>
          </a:xfrm>
          <a:prstGeom prst="rect">
            <a:avLst/>
          </a:prstGeom>
        </p:spPr>
      </p:pic>
    </p:spTree>
    <p:extLst>
      <p:ext uri="{BB962C8B-B14F-4D97-AF65-F5344CB8AC3E}">
        <p14:creationId xmlns:p14="http://schemas.microsoft.com/office/powerpoint/2010/main" val="14228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600" dirty="0">
                <a:cs typeface="Times New Roman" panose="02020603050405020304" pitchFamily="18" charset="0"/>
              </a:rPr>
              <a:t>Calibration(Platt scaling)</a:t>
            </a:r>
            <a:endParaRPr 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sz="2000" dirty="0">
                    <a:cs typeface="Times New Roman" panose="02020603050405020304" pitchFamily="18" charset="0"/>
                  </a:rPr>
                  <a:t>Why </a:t>
                </a:r>
                <a:r>
                  <a:rPr lang="en-US" sz="2000" dirty="0" err="1">
                    <a:cs typeface="Times New Roman" panose="02020603050405020304" pitchFamily="18" charset="0"/>
                  </a:rPr>
                  <a:t>platt</a:t>
                </a:r>
                <a:r>
                  <a:rPr lang="en-US" sz="2000" dirty="0">
                    <a:cs typeface="Times New Roman" panose="02020603050405020304" pitchFamily="18" charset="0"/>
                  </a:rPr>
                  <a:t> scaling?</a:t>
                </a:r>
                <a:endParaRPr lang="en-US" sz="2000" b="0" dirty="0">
                  <a:cs typeface="Times New Roman" panose="02020603050405020304" pitchFamily="18" charset="0"/>
                </a:endParaRPr>
              </a:p>
              <a:p>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=1</m:t>
                        </m:r>
                      </m:e>
                      <m:e>
                        <m:r>
                          <a:rPr lang="en-US" sz="2000" b="0" i="1" smtClean="0">
                            <a:latin typeface="Cambria Math" panose="02040503050406030204" pitchFamily="18" charset="0"/>
                          </a:rPr>
                          <m:t>𝑓</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m:rPr>
                            <m:sty m:val="p"/>
                          </m:rPr>
                          <a:rPr lang="en-US" sz="2000" b="0" i="0" smtClean="0">
                            <a:latin typeface="Cambria Math" panose="02040503050406030204" pitchFamily="18" charset="0"/>
                          </a:rPr>
                          <m:t>exp</m:t>
                        </m:r>
                        <m:r>
                          <a:rPr lang="en-US" sz="2000" b="0" i="1" smtClean="0">
                            <a:latin typeface="Cambria Math" panose="02040503050406030204" pitchFamily="18" charset="0"/>
                          </a:rPr>
                          <m:t>⁡(</m:t>
                        </m:r>
                        <m:r>
                          <a:rPr lang="en-US" sz="2000" b="0" i="1" smtClean="0">
                            <a:latin typeface="Cambria Math" panose="02040503050406030204" pitchFamily="18" charset="0"/>
                          </a:rPr>
                          <m:t>𝐴𝑓</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den>
                    </m:f>
                  </m:oMath>
                </a14:m>
                <a:endParaRPr lang="en-US" sz="2000" b="0" dirty="0">
                  <a:cs typeface="Times New Roman" panose="02020603050405020304" pitchFamily="18" charset="0"/>
                </a:endParaRPr>
              </a:p>
              <a:p>
                <a:r>
                  <a:rPr lang="en-US" sz="2000" dirty="0">
                    <a:cs typeface="Times New Roman" panose="02020603050405020304" pitchFamily="18" charset="0"/>
                  </a:rPr>
                  <a:t>Parameters A and B are fit using </a:t>
                </a:r>
                <a:r>
                  <a:rPr lang="en-US" sz="2000" dirty="0">
                    <a:solidFill>
                      <a:srgbClr val="FF0000"/>
                    </a:solidFill>
                    <a:cs typeface="Times New Roman" panose="02020603050405020304" pitchFamily="18" charset="0"/>
                  </a:rPr>
                  <a:t>maximum likelihood estimation</a:t>
                </a:r>
                <a:r>
                  <a:rPr lang="en-US" sz="2000" dirty="0">
                    <a:cs typeface="Times New Roman" panose="02020603050405020304" pitchFamily="18" charset="0"/>
                  </a:rPr>
                  <a:t> from a training set</a:t>
                </a:r>
                <a:r>
                  <a:rPr lang="zh-TW" altLang="en-US" sz="2000" dirty="0">
                    <a:cs typeface="Times New Roman" panose="02020603050405020304" pitchFamily="18" charset="0"/>
                  </a:rPr>
                  <a:t> </a:t>
                </a:r>
                <a14:m>
                  <m:oMath xmlns:m="http://schemas.openxmlformats.org/officeDocument/2006/math">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𝑓</m:t>
                        </m:r>
                      </m:e>
                      <m:sub>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𝑦</m:t>
                        </m:r>
                      </m:e>
                      <m:sub>
                        <m:r>
                          <a:rPr lang="en-US" altLang="zh-TW" sz="2000" i="1">
                            <a:latin typeface="Cambria Math" panose="02040503050406030204" pitchFamily="18" charset="0"/>
                          </a:rPr>
                          <m:t>𝑖</m:t>
                        </m:r>
                      </m:sub>
                    </m:sSub>
                    <m:r>
                      <a:rPr lang="en-US" altLang="zh-TW" sz="2000" b="0" i="1" smtClean="0">
                        <a:latin typeface="Cambria Math" panose="02040503050406030204" pitchFamily="18" charset="0"/>
                      </a:rPr>
                      <m:t>)</m:t>
                    </m:r>
                  </m:oMath>
                </a14:m>
                <a:r>
                  <a:rPr lang="en-US" sz="2000" dirty="0">
                    <a:cs typeface="Times New Roman" panose="02020603050405020304" pitchFamily="18" charset="0"/>
                  </a:rPr>
                  <a:t> where </a:t>
                </a:r>
                <a14:m>
                  <m:oMath xmlns:m="http://schemas.openxmlformats.org/officeDocument/2006/math">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𝑦</m:t>
                        </m:r>
                      </m:e>
                      <m:sub>
                        <m:r>
                          <a:rPr lang="en-US" altLang="zh-TW" sz="2000" i="1">
                            <a:latin typeface="Cambria Math" panose="02040503050406030204" pitchFamily="18" charset="0"/>
                          </a:rPr>
                          <m:t>𝑖</m:t>
                        </m:r>
                      </m:sub>
                    </m:sSub>
                    <m:r>
                      <a:rPr lang="en-US" altLang="zh-TW" sz="200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{−1, +1}</m:t>
                    </m:r>
                  </m:oMath>
                </a14:m>
                <a:endParaRPr lang="en-US" sz="2000" dirty="0">
                  <a:cs typeface="Times New Roman" panose="02020603050405020304" pitchFamily="18" charset="0"/>
                </a:endParaRPr>
              </a:p>
              <a:p>
                <a:r>
                  <a:rPr lang="en-US" sz="2000" dirty="0">
                    <a:cs typeface="Times New Roman" panose="02020603050405020304" pitchFamily="18" charset="0"/>
                  </a:rPr>
                  <a:t>Platt then defined a new training set </a:t>
                </a:r>
                <a14:m>
                  <m:oMath xmlns:m="http://schemas.openxmlformats.org/officeDocument/2006/math">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𝑓</m:t>
                        </m:r>
                      </m:e>
                      <m:sub>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𝑡</m:t>
                        </m:r>
                      </m:e>
                      <m:sub>
                        <m:r>
                          <a:rPr lang="en-US" altLang="zh-TW" sz="2000" i="1">
                            <a:latin typeface="Cambria Math" panose="02040503050406030204" pitchFamily="18" charset="0"/>
                          </a:rPr>
                          <m:t>𝑖</m:t>
                        </m:r>
                      </m:sub>
                    </m:sSub>
                    <m:r>
                      <a:rPr lang="en-US" altLang="zh-TW" sz="2000" b="0" i="1" smtClean="0">
                        <a:latin typeface="Cambria Math" panose="02040503050406030204" pitchFamily="18" charset="0"/>
                      </a:rPr>
                      <m:t>)</m:t>
                    </m:r>
                  </m:oMath>
                </a14:m>
                <a:r>
                  <a:rPr lang="en-US" sz="2000" dirty="0">
                    <a:cs typeface="Times New Roman" panose="02020603050405020304" pitchFamily="18" charset="0"/>
                  </a:rPr>
                  <a:t> where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𝑡</m:t>
                        </m:r>
                      </m:e>
                      <m:sub>
                        <m:r>
                          <a:rPr lang="en-US" altLang="zh-TW" sz="2000" i="1">
                            <a:latin typeface="Cambria Math" panose="02040503050406030204" pitchFamily="18" charset="0"/>
                          </a:rPr>
                          <m:t>𝑖</m:t>
                        </m:r>
                      </m:sub>
                    </m:sSub>
                    <m:r>
                      <a:rPr lang="en-US" altLang="zh-TW" sz="2000" b="0" i="1" smtClean="0">
                        <a:latin typeface="Cambria Math" panose="02040503050406030204" pitchFamily="18" charset="0"/>
                      </a:rPr>
                      <m:t>=</m:t>
                    </m:r>
                    <m:f>
                      <m:fPr>
                        <m:ctrlPr>
                          <a:rPr lang="en-US" altLang="zh-TW" sz="2000" b="0" i="1" smtClean="0">
                            <a:latin typeface="Cambria Math" panose="02040503050406030204" pitchFamily="18" charset="0"/>
                          </a:rPr>
                        </m:ctrlPr>
                      </m:fPr>
                      <m:num>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𝑦</m:t>
                            </m:r>
                          </m:e>
                          <m:sub>
                            <m:r>
                              <a:rPr lang="en-US" altLang="zh-TW" sz="2000" i="1">
                                <a:latin typeface="Cambria Math" panose="02040503050406030204" pitchFamily="18" charset="0"/>
                              </a:rPr>
                              <m:t>𝑖</m:t>
                            </m:r>
                          </m:sub>
                        </m:sSub>
                        <m:r>
                          <a:rPr lang="en-US" altLang="zh-TW" sz="2000" b="0" i="1" smtClean="0">
                            <a:latin typeface="Cambria Math" panose="02040503050406030204" pitchFamily="18" charset="0"/>
                          </a:rPr>
                          <m:t>+1</m:t>
                        </m:r>
                      </m:num>
                      <m:den>
                        <m:r>
                          <a:rPr lang="en-US" altLang="zh-TW" sz="2000" b="0" i="1" smtClean="0">
                            <a:latin typeface="Cambria Math" panose="02040503050406030204" pitchFamily="18" charset="0"/>
                          </a:rPr>
                          <m:t>2</m:t>
                        </m:r>
                      </m:den>
                    </m:f>
                  </m:oMath>
                </a14:m>
                <a:endParaRPr lang="en-US" sz="2000" dirty="0">
                  <a:cs typeface="Times New Roman" panose="02020603050405020304" pitchFamily="18" charset="0"/>
                </a:endParaRPr>
              </a:p>
            </p:txBody>
          </p:sp>
        </mc:Choice>
        <mc:Fallback>
          <p:sp>
            <p:nvSpPr>
              <p:cNvPr id="3" name="內容版面配置區 2">
                <a:extLst>
                  <a:ext uri="{FF2B5EF4-FFF2-40B4-BE49-F238E27FC236}">
                    <a16:creationId xmlns:a16="http://schemas.microsoft.com/office/drawing/2014/main" id="{4729ADF7-84BC-42C9-A38C-D09E00D84A4C}"/>
                  </a:ext>
                </a:extLst>
              </p:cNvPr>
              <p:cNvSpPr>
                <a:spLocks noGrp="1" noRot="1" noChangeAspect="1" noMove="1" noResize="1" noEditPoints="1" noAdjustHandles="1" noChangeArrowheads="1" noChangeShapeType="1" noTextEdit="1"/>
              </p:cNvSpPr>
              <p:nvPr>
                <p:ph idx="1"/>
              </p:nvPr>
            </p:nvSpPr>
            <p:spPr>
              <a:xfrm>
                <a:off x="838200" y="1690689"/>
                <a:ext cx="5257800" cy="4557712"/>
              </a:xfrm>
              <a:blipFill>
                <a:blip r:embed="rId3"/>
                <a:stretch>
                  <a:fillRect l="-1044" r="-464"/>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22</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5"/>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3917708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600" dirty="0">
                <a:cs typeface="Times New Roman" panose="02020603050405020304" pitchFamily="18" charset="0"/>
              </a:rPr>
              <a:t>Calibration(Platt scaling)</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sz="2000" dirty="0"/>
              <a:t>Implementation:</a:t>
            </a:r>
          </a:p>
          <a:p>
            <a:pPr lvl="1"/>
            <a:r>
              <a:rPr lang="en-US" sz="2000" dirty="0"/>
              <a:t>Logistic Regression (</a:t>
            </a:r>
            <a:r>
              <a:rPr lang="en-US" sz="2000" dirty="0">
                <a:solidFill>
                  <a:srgbClr val="FF0000"/>
                </a:solidFill>
              </a:rPr>
              <a:t>LR</a:t>
            </a:r>
            <a:r>
              <a:rPr lang="en-US" sz="2000" dirty="0"/>
              <a:t>)</a:t>
            </a:r>
          </a:p>
          <a:p>
            <a:pPr lvl="2"/>
            <a:r>
              <a:rPr lang="en-US" dirty="0" err="1"/>
              <a:t>glm</a:t>
            </a:r>
            <a:r>
              <a:rPr lang="en-US" dirty="0"/>
              <a:t> function from base R package</a:t>
            </a:r>
          </a:p>
          <a:p>
            <a:pPr lvl="2"/>
            <a:r>
              <a:rPr lang="en-US" dirty="0"/>
              <a:t>Post-processing with LR</a:t>
            </a:r>
          </a:p>
          <a:p>
            <a:pPr lvl="1"/>
            <a:r>
              <a:rPr lang="en-US" sz="2000" dirty="0"/>
              <a:t>Firth Logistic Regression (</a:t>
            </a:r>
            <a:r>
              <a:rPr lang="en-US" sz="2000" dirty="0">
                <a:solidFill>
                  <a:srgbClr val="FF0000"/>
                </a:solidFill>
              </a:rPr>
              <a:t>FLR</a:t>
            </a:r>
            <a:r>
              <a:rPr lang="en-US" sz="2000" dirty="0"/>
              <a:t>)</a:t>
            </a:r>
          </a:p>
          <a:p>
            <a:pPr lvl="2"/>
            <a:r>
              <a:rPr lang="en-US" dirty="0" err="1"/>
              <a:t>brglm</a:t>
            </a:r>
            <a:r>
              <a:rPr lang="en-US" dirty="0"/>
              <a:t> function</a:t>
            </a:r>
          </a:p>
          <a:p>
            <a:pPr lvl="2"/>
            <a:r>
              <a:rPr lang="en-US" dirty="0"/>
              <a:t>maximum iterations (500~10000)</a:t>
            </a:r>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23</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109557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2000" dirty="0">
                <a:cs typeface="Times New Roman" panose="02020603050405020304" pitchFamily="18" charset="0"/>
              </a:rPr>
              <a:t>Calibration(Ridge-penalized multinomial LR)</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sz="2000" dirty="0"/>
              <a:t>From </a:t>
            </a:r>
            <a:r>
              <a:rPr lang="en-US" sz="2000" dirty="0" err="1"/>
              <a:t>glmnet</a:t>
            </a:r>
            <a:r>
              <a:rPr lang="en-US" sz="2000" dirty="0"/>
              <a:t> R package</a:t>
            </a:r>
          </a:p>
          <a:p>
            <a:r>
              <a:rPr lang="en-US" sz="2000" dirty="0"/>
              <a:t>Ridge regression is perhaps the most widely used shrinkage method</a:t>
            </a:r>
          </a:p>
          <a:p>
            <a:r>
              <a:rPr lang="en-US" sz="2000" dirty="0"/>
              <a:t>It is particularly suitable for p &gt;&gt; n problems</a:t>
            </a:r>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24</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2166012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 – Metrics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195B5C6B-0A35-44EA-AD8E-F913F32C36F6}"/>
                  </a:ext>
                </a:extLst>
              </p:cNvPr>
              <p:cNvSpPr>
                <a:spLocks noGrp="1"/>
              </p:cNvSpPr>
              <p:nvPr>
                <p:ph idx="1"/>
              </p:nvPr>
            </p:nvSpPr>
            <p:spPr>
              <a:xfrm>
                <a:off x="838200" y="1690688"/>
                <a:ext cx="10515600" cy="4486275"/>
              </a:xfrm>
            </p:spPr>
            <p:txBody>
              <a:bodyPr/>
              <a:lstStyle/>
              <a:p>
                <a:r>
                  <a:rPr lang="en-US" dirty="0"/>
                  <a:t>Misclassification Error(ME)</a:t>
                </a:r>
              </a:p>
              <a:p>
                <a:r>
                  <a:rPr lang="en-US" dirty="0"/>
                  <a:t>Brier score: </a:t>
                </a:r>
                <a14:m>
                  <m:oMath xmlns:m="http://schemas.openxmlformats.org/officeDocument/2006/math">
                    <m:r>
                      <a:rPr lang="en-US" b="0" i="1" smtClean="0">
                        <a:latin typeface="Cambria Math" panose="02040503050406030204" pitchFamily="18" charset="0"/>
                      </a:rPr>
                      <m:t>𝐵𝑆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e>
                              <m:sup>
                                <m:r>
                                  <a:rPr lang="en-US" i="1">
                                    <a:latin typeface="Cambria Math" panose="02040503050406030204" pitchFamily="18" charset="0"/>
                                  </a:rPr>
                                  <m:t>2</m:t>
                                </m:r>
                              </m:sup>
                            </m:sSup>
                          </m:e>
                        </m:nary>
                      </m:e>
                    </m:nary>
                  </m:oMath>
                </a14:m>
                <a:endParaRPr lang="en-US" dirty="0"/>
              </a:p>
              <a:p>
                <a:r>
                  <a:rPr lang="en-US" dirty="0"/>
                  <a:t>Log Loss: </a:t>
                </a:r>
                <a14:m>
                  <m:oMath xmlns:m="http://schemas.openxmlformats.org/officeDocument/2006/math">
                    <m:r>
                      <a:rPr lang="en-US" b="0" i="1" smtClean="0">
                        <a:latin typeface="Cambria Math" panose="02040503050406030204" pitchFamily="18" charset="0"/>
                      </a:rPr>
                      <m:t>𝐿𝐿</m:t>
                    </m:r>
                    <m:r>
                      <a:rPr lang="en-US" b="0" i="1" smtClean="0">
                        <a:latin typeface="Cambria Math" panose="02040503050406030204" pitchFamily="18" charset="0"/>
                      </a:rPr>
                      <m:t>=−</m:t>
                    </m:r>
                    <m:r>
                      <a:rPr lang="en-US" b="0" i="1" smtClean="0">
                        <a:latin typeface="Cambria Math" panose="02040503050406030204" pitchFamily="18" charset="0"/>
                      </a:rPr>
                      <m:t>𝑙𝑜𝑔𝑃𝑟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e>
                        </m:nary>
                      </m:e>
                    </m:nary>
                  </m:oMath>
                </a14:m>
                <a:endParaRPr lang="en-US" dirty="0"/>
              </a:p>
              <a:p>
                <a:r>
                  <a:rPr lang="en-US" dirty="0"/>
                  <a:t>AUC</a:t>
                </a:r>
              </a:p>
            </p:txBody>
          </p:sp>
        </mc:Choice>
        <mc:Fallback>
          <p:sp>
            <p:nvSpPr>
              <p:cNvPr id="3" name="內容版面配置區 2">
                <a:extLst>
                  <a:ext uri="{FF2B5EF4-FFF2-40B4-BE49-F238E27FC236}">
                    <a16:creationId xmlns:a16="http://schemas.microsoft.com/office/drawing/2014/main" id="{195B5C6B-0A35-44EA-AD8E-F913F32C36F6}"/>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1043"/>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26381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200" dirty="0">
                <a:cs typeface="Times New Roman" panose="02020603050405020304" pitchFamily="18" charset="0"/>
              </a:rPr>
              <a:t>Random Forest</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endParaRPr lang="en-US" sz="2000"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26</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463244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 – RFs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8" name="圖片 7">
            <a:extLst>
              <a:ext uri="{FF2B5EF4-FFF2-40B4-BE49-F238E27FC236}">
                <a16:creationId xmlns:a16="http://schemas.microsoft.com/office/drawing/2014/main" id="{AB556879-895A-421D-B128-624056DA8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441435"/>
            <a:ext cx="7772400" cy="5416565"/>
          </a:xfrm>
          <a:prstGeom prst="rect">
            <a:avLst/>
          </a:prstGeom>
        </p:spPr>
      </p:pic>
      <p:sp>
        <p:nvSpPr>
          <p:cNvPr id="10" name="矩形 9">
            <a:extLst>
              <a:ext uri="{FF2B5EF4-FFF2-40B4-BE49-F238E27FC236}">
                <a16:creationId xmlns:a16="http://schemas.microsoft.com/office/drawing/2014/main" id="{A8622EF6-884B-42EF-B3D3-B87E78DC38E6}"/>
              </a:ext>
            </a:extLst>
          </p:cNvPr>
          <p:cNvSpPr/>
          <p:nvPr/>
        </p:nvSpPr>
        <p:spPr>
          <a:xfrm>
            <a:off x="2228852" y="2062808"/>
            <a:ext cx="238932"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113DC2A1-F11E-4645-AD42-E3CF02E16E49}"/>
              </a:ext>
            </a:extLst>
          </p:cNvPr>
          <p:cNvSpPr/>
          <p:nvPr/>
        </p:nvSpPr>
        <p:spPr>
          <a:xfrm>
            <a:off x="8705853" y="2062808"/>
            <a:ext cx="1209672"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3DDA47E8-C61D-41A5-93E2-499E26A9FDA9}"/>
              </a:ext>
            </a:extLst>
          </p:cNvPr>
          <p:cNvSpPr/>
          <p:nvPr/>
        </p:nvSpPr>
        <p:spPr>
          <a:xfrm>
            <a:off x="2509835" y="2177108"/>
            <a:ext cx="180978" cy="623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6D5A2378-C50B-4D19-B534-B1D87118082E}"/>
              </a:ext>
            </a:extLst>
          </p:cNvPr>
          <p:cNvSpPr/>
          <p:nvPr/>
        </p:nvSpPr>
        <p:spPr>
          <a:xfrm>
            <a:off x="9344025" y="2217791"/>
            <a:ext cx="571500" cy="5825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E5313B04-FE5B-4F00-8856-FE53FE705B47}"/>
              </a:ext>
            </a:extLst>
          </p:cNvPr>
          <p:cNvSpPr/>
          <p:nvPr/>
        </p:nvSpPr>
        <p:spPr>
          <a:xfrm>
            <a:off x="2914096" y="2774618"/>
            <a:ext cx="180978" cy="166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BAD881AC-B3E7-4040-8864-BAB13D87075B}"/>
              </a:ext>
            </a:extLst>
          </p:cNvPr>
          <p:cNvSpPr/>
          <p:nvPr/>
        </p:nvSpPr>
        <p:spPr>
          <a:xfrm>
            <a:off x="2251851" y="3125474"/>
            <a:ext cx="238932"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50BF0683-DB67-434F-9577-D044CE6BA1BC}"/>
              </a:ext>
            </a:extLst>
          </p:cNvPr>
          <p:cNvSpPr/>
          <p:nvPr/>
        </p:nvSpPr>
        <p:spPr>
          <a:xfrm>
            <a:off x="8705853" y="3120711"/>
            <a:ext cx="1209672"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A10A259F-ED49-46E4-973C-F8CBA7F33C50}"/>
              </a:ext>
            </a:extLst>
          </p:cNvPr>
          <p:cNvSpPr/>
          <p:nvPr/>
        </p:nvSpPr>
        <p:spPr>
          <a:xfrm>
            <a:off x="2251851" y="2911164"/>
            <a:ext cx="238932"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03046E87-A992-4F6B-952D-280442A53FFD}"/>
              </a:ext>
            </a:extLst>
          </p:cNvPr>
          <p:cNvSpPr/>
          <p:nvPr/>
        </p:nvSpPr>
        <p:spPr>
          <a:xfrm>
            <a:off x="2251851" y="3283026"/>
            <a:ext cx="238932"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751765FB-2A1E-4D97-9381-AE4C589FC65E}"/>
              </a:ext>
            </a:extLst>
          </p:cNvPr>
          <p:cNvSpPr/>
          <p:nvPr/>
        </p:nvSpPr>
        <p:spPr>
          <a:xfrm>
            <a:off x="8705853" y="2907989"/>
            <a:ext cx="266697"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BB87369E-ABD0-42F4-B92E-3E6B20E17DDF}"/>
              </a:ext>
            </a:extLst>
          </p:cNvPr>
          <p:cNvSpPr/>
          <p:nvPr/>
        </p:nvSpPr>
        <p:spPr>
          <a:xfrm>
            <a:off x="8705852" y="3274017"/>
            <a:ext cx="266697"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5FAA9BDE-FF48-4F42-B457-53AA4F10D7B3}"/>
              </a:ext>
            </a:extLst>
          </p:cNvPr>
          <p:cNvSpPr/>
          <p:nvPr/>
        </p:nvSpPr>
        <p:spPr>
          <a:xfrm>
            <a:off x="8706404" y="2908105"/>
            <a:ext cx="571500" cy="520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A3B5C0C1-C7E9-4558-BD5D-4231C1CA05C9}"/>
              </a:ext>
            </a:extLst>
          </p:cNvPr>
          <p:cNvSpPr/>
          <p:nvPr/>
        </p:nvSpPr>
        <p:spPr>
          <a:xfrm>
            <a:off x="8705852" y="3485381"/>
            <a:ext cx="571500" cy="4728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E68BF75A-857A-4238-8EE6-0E305B4D5DFA}"/>
              </a:ext>
            </a:extLst>
          </p:cNvPr>
          <p:cNvSpPr/>
          <p:nvPr/>
        </p:nvSpPr>
        <p:spPr>
          <a:xfrm>
            <a:off x="8705852" y="3951179"/>
            <a:ext cx="571500" cy="388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F16B2850-F6D8-4BD7-92A4-AEABB1569E6A}"/>
              </a:ext>
            </a:extLst>
          </p:cNvPr>
          <p:cNvSpPr/>
          <p:nvPr/>
        </p:nvSpPr>
        <p:spPr>
          <a:xfrm>
            <a:off x="8708575" y="4337845"/>
            <a:ext cx="571500" cy="365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20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4"/>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4" grpId="0" animBg="1"/>
      <p:bldP spid="24" grpId="1" animBg="1"/>
      <p:bldP spid="25" grpId="0" animBg="1"/>
      <p:bldP spid="25" grpId="1" animBg="1"/>
      <p:bldP spid="26" grpId="0" animBg="1"/>
      <p:bldP spid="26" grpId="1" animBg="1"/>
      <p:bldP spid="27" grpId="0" animBg="1"/>
      <p:bldP spid="2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 </a:t>
            </a:r>
            <a:r>
              <a:rPr lang="en-US" altLang="zh-TW" dirty="0">
                <a:cs typeface="Times New Roman" panose="02020603050405020304" pitchFamily="18" charset="0"/>
              </a:rPr>
              <a:t>– ELNET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2" name="圖片 21">
            <a:extLst>
              <a:ext uri="{FF2B5EF4-FFF2-40B4-BE49-F238E27FC236}">
                <a16:creationId xmlns:a16="http://schemas.microsoft.com/office/drawing/2014/main" id="{F693A337-57E7-48BB-BF87-28D5F2198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441435"/>
            <a:ext cx="7772400" cy="5416565"/>
          </a:xfrm>
          <a:prstGeom prst="rect">
            <a:avLst/>
          </a:prstGeom>
        </p:spPr>
      </p:pic>
      <p:sp>
        <p:nvSpPr>
          <p:cNvPr id="23" name="矩形 22">
            <a:extLst>
              <a:ext uri="{FF2B5EF4-FFF2-40B4-BE49-F238E27FC236}">
                <a16:creationId xmlns:a16="http://schemas.microsoft.com/office/drawing/2014/main" id="{41F164A7-2E38-48E1-9922-52AAD1EB3274}"/>
              </a:ext>
            </a:extLst>
          </p:cNvPr>
          <p:cNvSpPr/>
          <p:nvPr/>
        </p:nvSpPr>
        <p:spPr>
          <a:xfrm>
            <a:off x="2252662" y="4689894"/>
            <a:ext cx="504826"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FAF36726-2230-4D8B-9B0E-E202BF14A4A7}"/>
              </a:ext>
            </a:extLst>
          </p:cNvPr>
          <p:cNvSpPr/>
          <p:nvPr/>
        </p:nvSpPr>
        <p:spPr>
          <a:xfrm>
            <a:off x="2252662" y="4904207"/>
            <a:ext cx="504826"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6FA645FA-B41A-45DC-8848-7E436C7F6028}"/>
              </a:ext>
            </a:extLst>
          </p:cNvPr>
          <p:cNvSpPr/>
          <p:nvPr/>
        </p:nvSpPr>
        <p:spPr>
          <a:xfrm>
            <a:off x="8697916" y="4894805"/>
            <a:ext cx="1209672"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1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 </a:t>
            </a:r>
            <a:r>
              <a:rPr lang="en-US" altLang="zh-TW" dirty="0">
                <a:cs typeface="Times New Roman" panose="02020603050405020304" pitchFamily="18" charset="0"/>
              </a:rPr>
              <a:t>– SVM</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2" name="圖片 21">
            <a:extLst>
              <a:ext uri="{FF2B5EF4-FFF2-40B4-BE49-F238E27FC236}">
                <a16:creationId xmlns:a16="http://schemas.microsoft.com/office/drawing/2014/main" id="{F693A337-57E7-48BB-BF87-28D5F2198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441435"/>
            <a:ext cx="7772400" cy="5416565"/>
          </a:xfrm>
          <a:prstGeom prst="rect">
            <a:avLst/>
          </a:prstGeom>
        </p:spPr>
      </p:pic>
      <p:sp>
        <p:nvSpPr>
          <p:cNvPr id="6" name="矩形 5">
            <a:extLst>
              <a:ext uri="{FF2B5EF4-FFF2-40B4-BE49-F238E27FC236}">
                <a16:creationId xmlns:a16="http://schemas.microsoft.com/office/drawing/2014/main" id="{A8F51981-41C1-4414-B81D-442C303BED9C}"/>
              </a:ext>
            </a:extLst>
          </p:cNvPr>
          <p:cNvSpPr/>
          <p:nvPr/>
        </p:nvSpPr>
        <p:spPr>
          <a:xfrm>
            <a:off x="2242502" y="5292725"/>
            <a:ext cx="589598" cy="133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5A3A9E9D-34A4-4FDA-9C97-654FBDDB54D9}"/>
              </a:ext>
            </a:extLst>
          </p:cNvPr>
          <p:cNvSpPr/>
          <p:nvPr/>
        </p:nvSpPr>
        <p:spPr>
          <a:xfrm>
            <a:off x="2242502" y="5159345"/>
            <a:ext cx="589598" cy="133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55620B4E-C31B-4588-8E28-728ED28C5EB5}"/>
              </a:ext>
            </a:extLst>
          </p:cNvPr>
          <p:cNvSpPr/>
          <p:nvPr/>
        </p:nvSpPr>
        <p:spPr>
          <a:xfrm>
            <a:off x="8697916" y="5292726"/>
            <a:ext cx="274634" cy="133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853D5608-F118-4A8C-B55A-5CC6D7C146BF}"/>
              </a:ext>
            </a:extLst>
          </p:cNvPr>
          <p:cNvSpPr/>
          <p:nvPr/>
        </p:nvSpPr>
        <p:spPr>
          <a:xfrm>
            <a:off x="9317990" y="5137742"/>
            <a:ext cx="589598" cy="154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17F033DB-4B72-4986-BA87-0071F9A3A712}"/>
              </a:ext>
            </a:extLst>
          </p:cNvPr>
          <p:cNvSpPr/>
          <p:nvPr/>
        </p:nvSpPr>
        <p:spPr>
          <a:xfrm>
            <a:off x="2242502" y="5422960"/>
            <a:ext cx="589598" cy="133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05AEA40-0F23-401D-AFB3-4CD2A53BBD8C}"/>
              </a:ext>
            </a:extLst>
          </p:cNvPr>
          <p:cNvSpPr/>
          <p:nvPr/>
        </p:nvSpPr>
        <p:spPr>
          <a:xfrm>
            <a:off x="8697916" y="5426136"/>
            <a:ext cx="1209672" cy="13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62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451082-6253-4868-A9B1-A4A980F34E83}"/>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BAEE9A88-0804-4E30-B3AB-4ADCF2CFA07D}"/>
              </a:ext>
            </a:extLst>
          </p:cNvPr>
          <p:cNvSpPr>
            <a:spLocks noGrp="1"/>
          </p:cNvSpPr>
          <p:nvPr>
            <p:ph idx="1"/>
          </p:nvPr>
        </p:nvSpPr>
        <p:spPr/>
        <p:txBody>
          <a:bodyPr>
            <a:normAutofit fontScale="77500" lnSpcReduction="20000"/>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DNA methylation data-based precision cancer diagnostics</a:t>
            </a:r>
          </a:p>
          <a:p>
            <a:r>
              <a:rPr lang="en-US" dirty="0"/>
              <a:t>Application for class probability (CP): S</a:t>
            </a:r>
            <a:r>
              <a:rPr lang="en-US" sz="2800" dirty="0"/>
              <a:t>tratified </a:t>
            </a:r>
            <a:r>
              <a:rPr lang="en-US" dirty="0"/>
              <a:t>M</a:t>
            </a:r>
            <a:r>
              <a:rPr lang="en-US" sz="2800" dirty="0"/>
              <a:t>edicine</a:t>
            </a:r>
          </a:p>
          <a:p>
            <a:r>
              <a:rPr lang="en-US" sz="2800" dirty="0"/>
              <a:t>Standards for choosing statistical methods with regard to well-calibrated probability estimates for these typically highly multiclass classification tasks are still lacking</a:t>
            </a:r>
          </a:p>
          <a:p>
            <a:r>
              <a:rPr lang="en-US" dirty="0"/>
              <a:t>We compared these workflows on a recently published brain tumor 450k DNA methylation cohort of 2,801 samples with 91 diagnostic categories using a 5 5-fold nested cross validation scheme and demonstrated their generalizability on external data from The Cancer Genome Atlas</a:t>
            </a:r>
          </a:p>
        </p:txBody>
      </p:sp>
      <p:sp>
        <p:nvSpPr>
          <p:cNvPr id="4" name="投影片編號版面配置區 3">
            <a:extLst>
              <a:ext uri="{FF2B5EF4-FFF2-40B4-BE49-F238E27FC236}">
                <a16:creationId xmlns:a16="http://schemas.microsoft.com/office/drawing/2014/main" id="{0C99CBC0-4017-4D47-9FF6-8F4DB6B202B6}"/>
              </a:ext>
            </a:extLst>
          </p:cNvPr>
          <p:cNvSpPr>
            <a:spLocks noGrp="1"/>
          </p:cNvSpPr>
          <p:nvPr>
            <p:ph type="sldNum" sz="quarter" idx="12"/>
          </p:nvPr>
        </p:nvSpPr>
        <p:spPr/>
        <p:txBody>
          <a:bodyPr/>
          <a:lstStyle/>
          <a:p>
            <a:fld id="{D2B5BE26-702C-4921-81E7-8AF275EDA2CC}" type="slidenum">
              <a:rPr lang="zh-TW" altLang="en-US" smtClean="0"/>
              <a:pPr/>
              <a:t>3</a:t>
            </a:fld>
            <a:endParaRPr lang="zh-TW" altLang="en-US"/>
          </a:p>
        </p:txBody>
      </p:sp>
    </p:spTree>
    <p:extLst>
      <p:ext uri="{BB962C8B-B14F-4D97-AF65-F5344CB8AC3E}">
        <p14:creationId xmlns:p14="http://schemas.microsoft.com/office/powerpoint/2010/main" val="279014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 </a:t>
            </a:r>
            <a:r>
              <a:rPr lang="en-US" altLang="zh-TW" dirty="0">
                <a:cs typeface="Times New Roman" panose="02020603050405020304" pitchFamily="18" charset="0"/>
              </a:rPr>
              <a:t>– Boost</a:t>
            </a:r>
            <a:r>
              <a:rPr lang="zh-TW" altLang="en-US" dirty="0">
                <a:cs typeface="Times New Roman" panose="02020603050405020304" pitchFamily="18" charset="0"/>
              </a:rPr>
              <a:t> </a:t>
            </a:r>
            <a:r>
              <a:rPr lang="en-US" altLang="zh-TW" dirty="0">
                <a:cs typeface="Times New Roman" panose="02020603050405020304" pitchFamily="18" charset="0"/>
              </a:rPr>
              <a:t>Tree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2" name="圖片 21">
            <a:extLst>
              <a:ext uri="{FF2B5EF4-FFF2-40B4-BE49-F238E27FC236}">
                <a16:creationId xmlns:a16="http://schemas.microsoft.com/office/drawing/2014/main" id="{F693A337-57E7-48BB-BF87-28D5F2198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441435"/>
            <a:ext cx="7772400" cy="5416565"/>
          </a:xfrm>
          <a:prstGeom prst="rect">
            <a:avLst/>
          </a:prstGeom>
        </p:spPr>
      </p:pic>
      <p:sp>
        <p:nvSpPr>
          <p:cNvPr id="6" name="矩形 5">
            <a:extLst>
              <a:ext uri="{FF2B5EF4-FFF2-40B4-BE49-F238E27FC236}">
                <a16:creationId xmlns:a16="http://schemas.microsoft.com/office/drawing/2014/main" id="{D0025CF2-62EE-407E-85B6-5A2557DA6045}"/>
              </a:ext>
            </a:extLst>
          </p:cNvPr>
          <p:cNvSpPr/>
          <p:nvPr/>
        </p:nvSpPr>
        <p:spPr>
          <a:xfrm>
            <a:off x="8697916" y="5883336"/>
            <a:ext cx="1209672" cy="13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784FD0-7D87-4737-9A80-0B2484FDEEF6}"/>
              </a:ext>
            </a:extLst>
          </p:cNvPr>
          <p:cNvSpPr/>
          <p:nvPr/>
        </p:nvSpPr>
        <p:spPr>
          <a:xfrm>
            <a:off x="2242502" y="5886510"/>
            <a:ext cx="589598" cy="133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87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Analysis and Discussion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8382000" cy="5030787"/>
          </a:xfrm>
        </p:spPr>
        <p:txBody>
          <a:bodyPr>
            <a:normAutofit fontScale="85000" lnSpcReduction="20000"/>
          </a:bodyPr>
          <a:lstStyle/>
          <a:p>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Multinomial ridge regression</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demonstrated to be the best overall calibration method for all classifier</a:t>
            </a:r>
          </a:p>
          <a:p>
            <a:r>
              <a:rPr lang="en-US" altLang="zh-TW" sz="2400" dirty="0">
                <a:cs typeface="Times New Roman" panose="02020603050405020304" pitchFamily="18" charset="0"/>
              </a:rPr>
              <a:t>How about TCGA?</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Use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vRF</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2"/>
            <a:r>
              <a:rPr lang="en-US" altLang="zh-TW" sz="1600" dirty="0">
                <a:cs typeface="Times New Roman" panose="02020603050405020304" pitchFamily="18" charset="0"/>
              </a:rPr>
              <a:t>ME: 0.135</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BS: 0.44</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LL: 1.07</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AUC: 0.997</a:t>
            </a:r>
          </a:p>
          <a:p>
            <a:pPr lvl="1"/>
            <a:r>
              <a:rPr lang="en-US" altLang="zh-TW" sz="2000" dirty="0">
                <a:cs typeface="Times New Roman" panose="02020603050405020304" pitchFamily="18" charset="0"/>
              </a:rPr>
              <a:t>Use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vRF+MR</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ME: </a:t>
            </a:r>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0.067</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BS: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0.100</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LL:</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0.217</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AUC: 0.998</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31</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B6D7727D-B926-4022-9F41-E9E56B0E4BAF}"/>
              </a:ext>
            </a:extLst>
          </p:cNvPr>
          <p:cNvPicPr>
            <a:picLocks noChangeAspect="1"/>
          </p:cNvPicPr>
          <p:nvPr/>
        </p:nvPicPr>
        <p:blipFill>
          <a:blip r:embed="rId3"/>
          <a:stretch>
            <a:fillRect/>
          </a:stretch>
        </p:blipFill>
        <p:spPr>
          <a:xfrm>
            <a:off x="4229101" y="2377281"/>
            <a:ext cx="3657600" cy="3657600"/>
          </a:xfrm>
          <a:prstGeom prst="rect">
            <a:avLst/>
          </a:prstGeom>
        </p:spPr>
      </p:pic>
      <p:pic>
        <p:nvPicPr>
          <p:cNvPr id="8" name="圖片 7">
            <a:extLst>
              <a:ext uri="{FF2B5EF4-FFF2-40B4-BE49-F238E27FC236}">
                <a16:creationId xmlns:a16="http://schemas.microsoft.com/office/drawing/2014/main" id="{E2170461-6418-4575-8228-62FBFB3775C0}"/>
              </a:ext>
            </a:extLst>
          </p:cNvPr>
          <p:cNvPicPr>
            <a:picLocks noChangeAspect="1"/>
          </p:cNvPicPr>
          <p:nvPr/>
        </p:nvPicPr>
        <p:blipFill>
          <a:blip r:embed="rId4"/>
          <a:stretch>
            <a:fillRect/>
          </a:stretch>
        </p:blipFill>
        <p:spPr>
          <a:xfrm>
            <a:off x="8242300" y="2377281"/>
            <a:ext cx="3657600" cy="3657600"/>
          </a:xfrm>
          <a:prstGeom prst="rect">
            <a:avLst/>
          </a:prstGeom>
        </p:spPr>
      </p:pic>
    </p:spTree>
    <p:extLst>
      <p:ext uri="{BB962C8B-B14F-4D97-AF65-F5344CB8AC3E}">
        <p14:creationId xmlns:p14="http://schemas.microsoft.com/office/powerpoint/2010/main" val="30135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Conclusion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We performed extensive comparative analyses of four well-established classifier algorithms including RF, ELNET, SVM and boosted ensemble trees in combination with Platt scaling and multinomial ridge regression</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The best overall two-stage workflow was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MR-calibrated SVM-LK</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and it generated the best overall BS, LL and AUC metrics.</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For calibration, multinomial ridge-penalized regression was the most effective regardless of the primary classifier</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32</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6235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9EAE4-5EE9-41CA-8A9C-C15FDEF0E7D2}"/>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Q&amp;A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658000E-A6A5-4837-A145-6009702FC07D}"/>
              </a:ext>
            </a:extLst>
          </p:cNvPr>
          <p:cNvSpPr>
            <a:spLocks noGrp="1"/>
          </p:cNvSpPr>
          <p:nvPr>
            <p:ph idx="1"/>
          </p:nvPr>
        </p:nvSpPr>
        <p:spPr/>
        <p:txBody>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Thank you</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DE693EF-1493-41FF-9657-FC98C34D255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402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E1947D-181A-43B0-A633-F1EEE0FAF9B2}"/>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BB8C7B0D-214F-4A1C-BFB3-7243B4361CFD}"/>
              </a:ext>
            </a:extLst>
          </p:cNvPr>
          <p:cNvSpPr>
            <a:spLocks noGrp="1"/>
          </p:cNvSpPr>
          <p:nvPr>
            <p:ph idx="1"/>
          </p:nvPr>
        </p:nvSpPr>
        <p:spPr/>
        <p:txBody>
          <a:bodyPr/>
          <a:lstStyle/>
          <a:p>
            <a:r>
              <a:rPr lang="en-US" altLang="zh-TW" sz="2800" dirty="0">
                <a:cs typeface="Times New Roman" panose="02020603050405020304" pitchFamily="18" charset="0"/>
              </a:rPr>
              <a:t>Purpose of this study: </a:t>
            </a:r>
          </a:p>
          <a:p>
            <a:pPr lvl="1"/>
            <a:r>
              <a:rPr lang="en-US" altLang="zh-TW" dirty="0">
                <a:cs typeface="Times New Roman" panose="02020603050405020304" pitchFamily="18" charset="0"/>
              </a:rPr>
              <a:t>to perform a benchmark analysis to support the choice for optimal DNA methylation microarray data analysis through extensive comparisons of well-established ML classifiers and their combination with post-processing algorithms</a:t>
            </a:r>
          </a:p>
          <a:p>
            <a:pPr lvl="1"/>
            <a:r>
              <a:rPr lang="en-US" altLang="zh-TW" dirty="0">
                <a:cs typeface="Times New Roman" panose="02020603050405020304" pitchFamily="18" charset="0"/>
              </a:rPr>
              <a:t>such as </a:t>
            </a:r>
            <a:r>
              <a:rPr lang="en-US" altLang="zh-TW" dirty="0">
                <a:solidFill>
                  <a:srgbClr val="FF0000"/>
                </a:solidFill>
                <a:cs typeface="Times New Roman" panose="02020603050405020304" pitchFamily="18" charset="0"/>
              </a:rPr>
              <a:t>Platt Scaling</a:t>
            </a:r>
            <a:r>
              <a:rPr lang="en-US" altLang="zh-TW" dirty="0">
                <a:cs typeface="Times New Roman" panose="02020603050405020304" pitchFamily="18" charset="0"/>
              </a:rPr>
              <a:t> and ridge-penalized multinomial LR</a:t>
            </a:r>
            <a:r>
              <a:rPr lang="en-US" altLang="zh-TW" dirty="0">
                <a:solidFill>
                  <a:srgbClr val="FF0000"/>
                </a:solidFill>
                <a:cs typeface="Times New Roman" panose="02020603050405020304" pitchFamily="18" charset="0"/>
              </a:rPr>
              <a:t>(MR)</a:t>
            </a:r>
          </a:p>
        </p:txBody>
      </p:sp>
      <p:sp>
        <p:nvSpPr>
          <p:cNvPr id="4" name="投影片編號版面配置區 3">
            <a:extLst>
              <a:ext uri="{FF2B5EF4-FFF2-40B4-BE49-F238E27FC236}">
                <a16:creationId xmlns:a16="http://schemas.microsoft.com/office/drawing/2014/main" id="{A97A685A-4D39-4AF1-A41C-7F2A954411B0}"/>
              </a:ext>
            </a:extLst>
          </p:cNvPr>
          <p:cNvSpPr>
            <a:spLocks noGrp="1"/>
          </p:cNvSpPr>
          <p:nvPr>
            <p:ph type="sldNum" sz="quarter" idx="12"/>
          </p:nvPr>
        </p:nvSpPr>
        <p:spPr/>
        <p:txBody>
          <a:bodyPr/>
          <a:lstStyle/>
          <a:p>
            <a:fld id="{D2B5BE26-702C-4921-81E7-8AF275EDA2CC}" type="slidenum">
              <a:rPr lang="zh-TW" altLang="en-US" smtClean="0"/>
              <a:pPr/>
              <a:t>4</a:t>
            </a:fld>
            <a:endParaRPr lang="zh-TW" altLang="en-US"/>
          </a:p>
        </p:txBody>
      </p:sp>
    </p:spTree>
    <p:extLst>
      <p:ext uri="{BB962C8B-B14F-4D97-AF65-F5344CB8AC3E}">
        <p14:creationId xmlns:p14="http://schemas.microsoft.com/office/powerpoint/2010/main" val="201396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451082-6253-4868-A9B1-A4A980F34E83}"/>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BAEE9A88-0804-4E30-B3AB-4ADCF2CFA07D}"/>
              </a:ext>
            </a:extLst>
          </p:cNvPr>
          <p:cNvSpPr>
            <a:spLocks noGrp="1"/>
          </p:cNvSpPr>
          <p:nvPr>
            <p:ph idx="1"/>
          </p:nvPr>
        </p:nvSpPr>
        <p:spPr/>
        <p:txBody>
          <a:bodyPr>
            <a:normAutofit/>
          </a:bodyPr>
          <a:lstStyle/>
          <a:p>
            <a:r>
              <a:rPr lang="en-US" dirty="0"/>
              <a:t>ELNET was the top stand-alone classifier</a:t>
            </a:r>
          </a:p>
          <a:p>
            <a:r>
              <a:rPr lang="en-US" dirty="0"/>
              <a:t>The best overall two-stage workflow was MR-calibrated SVM with linear kernels closely followed by ridge-calibrated tuned RF</a:t>
            </a:r>
          </a:p>
          <a:p>
            <a:r>
              <a:rPr lang="en-US" dirty="0"/>
              <a:t>MR was the most effective regardless of the primary classifier</a:t>
            </a:r>
          </a:p>
        </p:txBody>
      </p:sp>
      <p:sp>
        <p:nvSpPr>
          <p:cNvPr id="4" name="投影片編號版面配置區 3">
            <a:extLst>
              <a:ext uri="{FF2B5EF4-FFF2-40B4-BE49-F238E27FC236}">
                <a16:creationId xmlns:a16="http://schemas.microsoft.com/office/drawing/2014/main" id="{0C99CBC0-4017-4D47-9FF6-8F4DB6B202B6}"/>
              </a:ext>
            </a:extLst>
          </p:cNvPr>
          <p:cNvSpPr>
            <a:spLocks noGrp="1"/>
          </p:cNvSpPr>
          <p:nvPr>
            <p:ph type="sldNum" sz="quarter" idx="12"/>
          </p:nvPr>
        </p:nvSpPr>
        <p:spPr/>
        <p:txBody>
          <a:bodyPr/>
          <a:lstStyle/>
          <a:p>
            <a:fld id="{D2B5BE26-702C-4921-81E7-8AF275EDA2CC}" type="slidenum">
              <a:rPr lang="zh-TW" altLang="en-US" smtClean="0"/>
              <a:pPr/>
              <a:t>5</a:t>
            </a:fld>
            <a:endParaRPr lang="zh-TW" altLang="en-US"/>
          </a:p>
        </p:txBody>
      </p:sp>
    </p:spTree>
    <p:extLst>
      <p:ext uri="{BB962C8B-B14F-4D97-AF65-F5344CB8AC3E}">
        <p14:creationId xmlns:p14="http://schemas.microsoft.com/office/powerpoint/2010/main" val="219634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6AC25-04E3-4FE8-9164-8613E8B0C919}"/>
              </a:ext>
            </a:extLst>
          </p:cNvPr>
          <p:cNvSpPr>
            <a:spLocks noGrp="1"/>
          </p:cNvSpPr>
          <p:nvPr>
            <p:ph type="title"/>
          </p:nvPr>
        </p:nvSpPr>
        <p:spPr/>
        <p:txBody>
          <a:bodyPr/>
          <a:lstStyle/>
          <a:p>
            <a:r>
              <a:rPr lang="en-US" dirty="0"/>
              <a:t>Problem Statements</a:t>
            </a:r>
          </a:p>
        </p:txBody>
      </p:sp>
      <p:sp>
        <p:nvSpPr>
          <p:cNvPr id="3" name="內容版面配置區 2">
            <a:extLst>
              <a:ext uri="{FF2B5EF4-FFF2-40B4-BE49-F238E27FC236}">
                <a16:creationId xmlns:a16="http://schemas.microsoft.com/office/drawing/2014/main" id="{4E3BD7A3-7508-4E5F-B41D-E56E2B35916A}"/>
              </a:ext>
            </a:extLst>
          </p:cNvPr>
          <p:cNvSpPr>
            <a:spLocks noGrp="1"/>
          </p:cNvSpPr>
          <p:nvPr>
            <p:ph idx="1"/>
          </p:nvPr>
        </p:nvSpPr>
        <p:spPr/>
        <p:txBody>
          <a:bodyPr/>
          <a:lstStyle/>
          <a:p>
            <a:r>
              <a:rPr lang="en-US" dirty="0"/>
              <a:t>The number of features (p) vastly outnumbers the sample size (n)</a:t>
            </a:r>
          </a:p>
          <a:p>
            <a:r>
              <a:rPr lang="en-US" dirty="0"/>
              <a:t>Therefore, a more reasonable require predictions </a:t>
            </a:r>
            <a:r>
              <a:rPr lang="en-US" dirty="0" err="1"/>
              <a:t>ment</a:t>
            </a:r>
            <a:r>
              <a:rPr lang="en-US" dirty="0"/>
              <a:t> is that the estimated CP function provides well-calibrated(e.g. Platt scaling)</a:t>
            </a:r>
          </a:p>
          <a:p>
            <a:r>
              <a:rPr lang="en-US" dirty="0"/>
              <a:t>Multiclass classification problems </a:t>
            </a:r>
            <a:r>
              <a:rPr lang="en-US" dirty="0">
                <a:sym typeface="Wingdings" panose="05000000000000000000" pitchFamily="2" charset="2"/>
              </a:rPr>
              <a:t> unbalanced classification problems</a:t>
            </a:r>
            <a:endParaRPr lang="en-US" dirty="0"/>
          </a:p>
        </p:txBody>
      </p:sp>
      <p:sp>
        <p:nvSpPr>
          <p:cNvPr id="4" name="投影片編號版面配置區 3">
            <a:extLst>
              <a:ext uri="{FF2B5EF4-FFF2-40B4-BE49-F238E27FC236}">
                <a16:creationId xmlns:a16="http://schemas.microsoft.com/office/drawing/2014/main" id="{20BBAB71-2916-49A2-B0DD-832E709DBCBF}"/>
              </a:ext>
            </a:extLst>
          </p:cNvPr>
          <p:cNvSpPr>
            <a:spLocks noGrp="1"/>
          </p:cNvSpPr>
          <p:nvPr>
            <p:ph type="sldNum" sz="quarter" idx="12"/>
          </p:nvPr>
        </p:nvSpPr>
        <p:spPr/>
        <p:txBody>
          <a:bodyPr/>
          <a:lstStyle/>
          <a:p>
            <a:fld id="{D2B5BE26-702C-4921-81E7-8AF275EDA2CC}" type="slidenum">
              <a:rPr lang="zh-TW" altLang="en-US" smtClean="0"/>
              <a:pPr/>
              <a:t>6</a:t>
            </a:fld>
            <a:endParaRPr lang="zh-TW" altLang="en-US"/>
          </a:p>
        </p:txBody>
      </p:sp>
    </p:spTree>
    <p:extLst>
      <p:ext uri="{BB962C8B-B14F-4D97-AF65-F5344CB8AC3E}">
        <p14:creationId xmlns:p14="http://schemas.microsoft.com/office/powerpoint/2010/main" val="174664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802187"/>
          </a:xfrm>
        </p:spPr>
        <p:txBody>
          <a:bodyPr>
            <a:noAutofit/>
          </a:bodyPr>
          <a:lstStyle/>
          <a:p>
            <a:r>
              <a:rPr lang="en-US" altLang="zh-TW" sz="2400" dirty="0">
                <a:cs typeface="Times New Roman" panose="02020603050405020304" pitchFamily="18" charset="0"/>
              </a:rPr>
              <a:t>Machine Learning Workflow: </a:t>
            </a:r>
          </a:p>
          <a:p>
            <a:pPr lvl="1"/>
            <a:r>
              <a:rPr lang="en-US" altLang="zh-TW" dirty="0">
                <a:cs typeface="Times New Roman" panose="02020603050405020304" pitchFamily="18" charset="0"/>
              </a:rPr>
              <a:t>Random Forest / </a:t>
            </a:r>
          </a:p>
          <a:p>
            <a:pPr lvl="1"/>
            <a:r>
              <a:rPr lang="en-US" altLang="zh-TW" dirty="0">
                <a:cs typeface="Times New Roman" panose="02020603050405020304" pitchFamily="18" charset="0"/>
              </a:rPr>
              <a:t>Elastic Net(ELNET) / </a:t>
            </a:r>
          </a:p>
          <a:p>
            <a:pPr lvl="1"/>
            <a:r>
              <a:rPr lang="en-US" altLang="zh-TW" dirty="0">
                <a:cs typeface="Times New Roman" panose="02020603050405020304" pitchFamily="18" charset="0"/>
              </a:rPr>
              <a:t>SVM /</a:t>
            </a:r>
            <a:r>
              <a:rPr lang="zh-TW" altLang="en-US" dirty="0">
                <a:cs typeface="Times New Roman" panose="02020603050405020304" pitchFamily="18" charset="0"/>
              </a:rPr>
              <a:t> </a:t>
            </a:r>
            <a:endParaRPr lang="en-US" altLang="zh-TW" dirty="0">
              <a:cs typeface="Times New Roman" panose="02020603050405020304" pitchFamily="18" charset="0"/>
            </a:endParaRPr>
          </a:p>
          <a:p>
            <a:pPr lvl="1"/>
            <a:r>
              <a:rPr lang="en-US" altLang="zh-TW" dirty="0">
                <a:cs typeface="Times New Roman" panose="02020603050405020304" pitchFamily="18" charset="0"/>
              </a:rPr>
              <a:t>Boosted Tree</a:t>
            </a:r>
          </a:p>
          <a:p>
            <a:r>
              <a:rPr lang="en-US" altLang="zh-TW" sz="2400" dirty="0">
                <a:cs typeface="Times New Roman" panose="02020603050405020304" pitchFamily="18" charset="0"/>
              </a:rPr>
              <a:t>Calibrators: </a:t>
            </a:r>
          </a:p>
          <a:p>
            <a:pPr lvl="1"/>
            <a:r>
              <a:rPr lang="en-US" altLang="zh-TW" dirty="0">
                <a:cs typeface="Times New Roman" panose="02020603050405020304" pitchFamily="18" charset="0"/>
              </a:rPr>
              <a:t>ridge-penalized multinomial logistic regression (MR) / </a:t>
            </a:r>
          </a:p>
          <a:p>
            <a:pPr lvl="1"/>
            <a:r>
              <a:rPr lang="en-US" altLang="zh-TW" dirty="0">
                <a:cs typeface="Times New Roman" panose="02020603050405020304" pitchFamily="18" charset="0"/>
              </a:rPr>
              <a:t>Platt scaling by fitting logistic regression (LR) / Firths penalized LR.</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4562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802187"/>
          </a:xfrm>
        </p:spPr>
        <p:txBody>
          <a:bodyPr>
            <a:noAutofit/>
          </a:bodyPr>
          <a:lstStyle/>
          <a:p>
            <a:r>
              <a:rPr lang="en-US" altLang="zh-TW" sz="2000" dirty="0">
                <a:cs typeface="Times New Roman" panose="02020603050405020304" pitchFamily="18" charset="0"/>
              </a:rPr>
              <a:t>All methods were implemented within a </a:t>
            </a:r>
            <a:r>
              <a:rPr lang="en-US" altLang="zh-TW" sz="2000" dirty="0">
                <a:solidFill>
                  <a:srgbClr val="FF0000"/>
                </a:solidFill>
                <a:cs typeface="Times New Roman" panose="02020603050405020304" pitchFamily="18" charset="0"/>
              </a:rPr>
              <a:t>5 × 5-fold nested cross-validation (CV)</a:t>
            </a:r>
            <a:r>
              <a:rPr lang="en-US" altLang="zh-TW" sz="2000" dirty="0">
                <a:cs typeface="Times New Roman" panose="02020603050405020304" pitchFamily="18" charset="0"/>
              </a:rPr>
              <a:t> scheme using a primary brain tumor 450k DNA methylation dataset</a:t>
            </a:r>
          </a:p>
          <a:p>
            <a:endParaRPr lang="en-US" altLang="zh-TW" sz="2000" dirty="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1219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cs typeface="Times New Roman" panose="02020603050405020304" pitchFamily="18" charset="0"/>
                  </a:rPr>
                  <a:t>B</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rain </a:t>
                </a:r>
                <a:r>
                  <a:rPr lang="en-US" altLang="zh-TW" sz="2400" dirty="0">
                    <a:cs typeface="Times New Roman" panose="02020603050405020304" pitchFamily="18" charset="0"/>
                  </a:rPr>
                  <a:t>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umor </a:t>
                </a:r>
                <a:r>
                  <a:rPr lang="en-US" altLang="zh-TW" sz="2400" dirty="0">
                    <a:cs typeface="Times New Roman" panose="02020603050405020304" pitchFamily="18" charset="0"/>
                  </a:rPr>
                  <a:t>M</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ethylation Data (BTMD)</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Total sample size of n = 2,801 comprising k = 91 diagnostic categories(82 tumor and 9 non-tumor methylation classes)</a:t>
                </a:r>
              </a:p>
              <a:p>
                <a:pPr lvl="1"/>
                <a:r>
                  <a:rPr lang="en-US" altLang="zh-TW" sz="2000" dirty="0">
                    <a:cs typeface="Times New Roman" panose="02020603050405020304" pitchFamily="18" charset="0"/>
                  </a:rPr>
                  <a:t>Class imbalanced: </a:t>
                </a:r>
                <a14:m>
                  <m:oMath xmlns:m="http://schemas.openxmlformats.org/officeDocument/2006/math">
                    <m:sSub>
                      <m:sSubPr>
                        <m:ctrlPr>
                          <a:rPr lang="en-US" altLang="zh-TW" sz="2000" i="1" smtClean="0">
                            <a:latin typeface="Cambria Math" panose="02040503050406030204" pitchFamily="18" charset="0"/>
                            <a:cs typeface="Times New Roman" panose="02020603050405020304" pitchFamily="18" charset="0"/>
                          </a:rPr>
                        </m:ctrlPr>
                      </m:sSubPr>
                      <m:e>
                        <m:r>
                          <a:rPr lang="en-US" altLang="zh-TW" sz="2000" b="0" i="1" smtClean="0">
                            <a:latin typeface="Cambria Math" panose="02040503050406030204" pitchFamily="18" charset="0"/>
                            <a:cs typeface="Times New Roman" panose="02020603050405020304" pitchFamily="18" charset="0"/>
                          </a:rPr>
                          <m:t>𝑛</m:t>
                        </m:r>
                      </m:e>
                      <m:sub>
                        <m:r>
                          <a:rPr lang="en-US" altLang="zh-TW" sz="2000" b="0" i="1" smtClean="0">
                            <a:latin typeface="Cambria Math" panose="02040503050406030204" pitchFamily="18" charset="0"/>
                            <a:cs typeface="Times New Roman" panose="02020603050405020304" pitchFamily="18" charset="0"/>
                          </a:rPr>
                          <m:t>𝑚𝑖𝑛</m:t>
                        </m:r>
                      </m:sub>
                    </m:sSub>
                  </m:oMath>
                </a14:m>
                <a:r>
                  <a:rPr lang="fi-FI" altLang="zh-TW" sz="2000" dirty="0">
                    <a:cs typeface="Times New Roman" panose="02020603050405020304" pitchFamily="18" charset="0"/>
                  </a:rPr>
                  <a:t>= 8 (0.3%), </a:t>
                </a:r>
                <a14:m>
                  <m:oMath xmlns:m="http://schemas.openxmlformats.org/officeDocument/2006/math">
                    <m:sSub>
                      <m:sSubPr>
                        <m:ctrlPr>
                          <a:rPr lang="en-US" altLang="zh-TW" sz="2000" i="1">
                            <a:latin typeface="Cambria Math" panose="02040503050406030204" pitchFamily="18" charset="0"/>
                            <a:cs typeface="Times New Roman" panose="02020603050405020304" pitchFamily="18" charset="0"/>
                          </a:rPr>
                        </m:ctrlPr>
                      </m:sSubPr>
                      <m:e>
                        <m:r>
                          <a:rPr lang="en-US" altLang="zh-TW" sz="2000" i="1">
                            <a:latin typeface="Cambria Math" panose="02040503050406030204" pitchFamily="18" charset="0"/>
                            <a:cs typeface="Times New Roman" panose="02020603050405020304" pitchFamily="18" charset="0"/>
                          </a:rPr>
                          <m:t>𝑛</m:t>
                        </m:r>
                      </m:e>
                      <m:sub>
                        <m:r>
                          <a:rPr lang="en-US" altLang="zh-TW" sz="2000" i="1">
                            <a:latin typeface="Cambria Math" panose="02040503050406030204" pitchFamily="18" charset="0"/>
                            <a:cs typeface="Times New Roman" panose="02020603050405020304" pitchFamily="18" charset="0"/>
                          </a:rPr>
                          <m:t>𝑚</m:t>
                        </m:r>
                        <m:r>
                          <a:rPr lang="en-US" altLang="zh-TW" sz="2000" b="0" i="1" smtClean="0">
                            <a:latin typeface="Cambria Math" panose="02040503050406030204" pitchFamily="18" charset="0"/>
                            <a:cs typeface="Times New Roman" panose="02020603050405020304" pitchFamily="18" charset="0"/>
                          </a:rPr>
                          <m:t>𝑎𝑥</m:t>
                        </m:r>
                      </m:sub>
                    </m:sSub>
                  </m:oMath>
                </a14:m>
                <a:r>
                  <a:rPr lang="fi-FI" altLang="zh-TW" sz="2000" dirty="0">
                    <a:cs typeface="Times New Roman" panose="02020603050405020304" pitchFamily="18" charset="0"/>
                  </a:rPr>
                  <a:t> = 143 (5.1%)</a:t>
                </a:r>
              </a:p>
              <a:p>
                <a:pPr lvl="1"/>
                <a:r>
                  <a:rPr lang="en-US" altLang="zh-TW" sz="2000" dirty="0">
                    <a:cs typeface="Times New Roman" panose="02020603050405020304" pitchFamily="18" charset="0"/>
                  </a:rPr>
                  <a:t>BTMD is based on genome-wide quantitative measurements of DNA methylation at 485,577 CpG sites using Infinium HumanMethylation450 </a:t>
                </a:r>
                <a:r>
                  <a:rPr lang="en-US" altLang="zh-TW" sz="2000" dirty="0" err="1">
                    <a:cs typeface="Times New Roman" panose="02020603050405020304" pitchFamily="18" charset="0"/>
                  </a:rPr>
                  <a:t>BeadChip</a:t>
                </a:r>
                <a:r>
                  <a:rPr lang="en-US" altLang="zh-TW" sz="2000" dirty="0">
                    <a:cs typeface="Times New Roman" panose="02020603050405020304" pitchFamily="18" charset="0"/>
                  </a:rPr>
                  <a:t> technologies (450k; Illumina)</a:t>
                </a:r>
              </a:p>
            </p:txBody>
          </p:sp>
        </mc:Choice>
        <mc:Fallback>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812"/>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830513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3272</TotalTime>
  <Words>3551</Words>
  <Application>Microsoft Office PowerPoint</Application>
  <PresentationFormat>寬螢幕</PresentationFormat>
  <Paragraphs>286</Paragraphs>
  <Slides>33</Slides>
  <Notes>30</Notes>
  <HiddenSlides>2</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33</vt:i4>
      </vt:variant>
    </vt:vector>
  </HeadingPairs>
  <TitlesOfParts>
    <vt:vector size="41" baseType="lpstr">
      <vt:lpstr>AdvOT5777b7ad</vt:lpstr>
      <vt:lpstr>微軟正黑體</vt:lpstr>
      <vt:lpstr>Arial</vt:lpstr>
      <vt:lpstr>Calibri</vt:lpstr>
      <vt:lpstr>Cambria Math</vt:lpstr>
      <vt:lpstr>Segoe UI</vt:lpstr>
      <vt:lpstr>Times New Roman</vt:lpstr>
      <vt:lpstr>Office 佈景主題</vt:lpstr>
      <vt:lpstr>Machine learning workflows to estimate class probabilities for precision cancer diagnostics on DNA methylation microarray data</vt:lpstr>
      <vt:lpstr>Outline</vt:lpstr>
      <vt:lpstr>Introduction</vt:lpstr>
      <vt:lpstr>Introduction</vt:lpstr>
      <vt:lpstr>Introduction</vt:lpstr>
      <vt:lpstr>Problem Statements</vt:lpstr>
      <vt:lpstr>Proposed Methods</vt:lpstr>
      <vt:lpstr>Proposed Methods</vt:lpstr>
      <vt:lpstr>Materials</vt:lpstr>
      <vt:lpstr>Materials</vt:lpstr>
      <vt:lpstr>Hypothesis</vt:lpstr>
      <vt:lpstr>Designed Experiment – Data preparation and pre-processing</vt:lpstr>
      <vt:lpstr>Designed Experiment – Data preparation and pre-processing</vt:lpstr>
      <vt:lpstr>Designed Experiment – Nested CV &amp; Calibration</vt:lpstr>
      <vt:lpstr>Designed Experiment – Nested CV &amp; Calibration</vt:lpstr>
      <vt:lpstr>Designed Experiment – Nested CV &amp; Calibration</vt:lpstr>
      <vt:lpstr>Designed Experiment – Random Forest</vt:lpstr>
      <vt:lpstr>Designed Experiment – Random Forest</vt:lpstr>
      <vt:lpstr>Designed Experiment – ELNET penalized multinomial LR</vt:lpstr>
      <vt:lpstr>Designed Experiment – SVM</vt:lpstr>
      <vt:lpstr>Designed Experiment – Boosted decision trees</vt:lpstr>
      <vt:lpstr>Designed Experiment – Calibration(Platt scaling)</vt:lpstr>
      <vt:lpstr>Designed Experiment – Calibration(Platt scaling)</vt:lpstr>
      <vt:lpstr>Designed Experiment – Calibration(Ridge-penalized multinomial LR)</vt:lpstr>
      <vt:lpstr>Results and Comparisons – Metrics</vt:lpstr>
      <vt:lpstr>Designed Experiment – Random Forest</vt:lpstr>
      <vt:lpstr>Results and Comparisons – RFs</vt:lpstr>
      <vt:lpstr>Results and Comparisons – ELNET</vt:lpstr>
      <vt:lpstr>Results and Comparisons – SVM</vt:lpstr>
      <vt:lpstr>Results and Comparisons – Boost Tree</vt:lpstr>
      <vt:lpstr>Analysis and Discussion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 David</dc:creator>
  <cp:lastModifiedBy>秉學 何</cp:lastModifiedBy>
  <cp:revision>179</cp:revision>
  <dcterms:created xsi:type="dcterms:W3CDTF">2019-11-20T05:36:16Z</dcterms:created>
  <dcterms:modified xsi:type="dcterms:W3CDTF">2022-12-14T14:20:01Z</dcterms:modified>
</cp:coreProperties>
</file>