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Lst>
  <p:sldSz cy="5143500" cx="9144000"/>
  <p:notesSz cx="6858000" cy="9144000"/>
  <p:embeddedFontLst>
    <p:embeddedFont>
      <p:font typeface="PT Sans Narrow"/>
      <p:regular r:id="rId33"/>
      <p:bold r:id="rId34"/>
    </p:embeddedFont>
    <p:embeddedFont>
      <p:font typeface="Open Sans"/>
      <p:regular r:id="rId35"/>
      <p:bold r:id="rId36"/>
      <p:italic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PTSansNarrow-regular.fntdata"/><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OpenSans-regular.fntdata"/><Relationship Id="rId12" Type="http://schemas.openxmlformats.org/officeDocument/2006/relationships/slide" Target="slides/slide7.xml"/><Relationship Id="rId34" Type="http://schemas.openxmlformats.org/officeDocument/2006/relationships/font" Target="fonts/PTSansNarrow-bold.fntdata"/><Relationship Id="rId15" Type="http://schemas.openxmlformats.org/officeDocument/2006/relationships/slide" Target="slides/slide10.xml"/><Relationship Id="rId37" Type="http://schemas.openxmlformats.org/officeDocument/2006/relationships/font" Target="fonts/OpenSans-italic.fntdata"/><Relationship Id="rId14" Type="http://schemas.openxmlformats.org/officeDocument/2006/relationships/slide" Target="slides/slide9.xml"/><Relationship Id="rId36" Type="http://schemas.openxmlformats.org/officeDocument/2006/relationships/font" Target="fonts/OpenSans-bold.fntdata"/><Relationship Id="rId17" Type="http://schemas.openxmlformats.org/officeDocument/2006/relationships/slide" Target="slides/slide12.xml"/><Relationship Id="rId16" Type="http://schemas.openxmlformats.org/officeDocument/2006/relationships/slide" Target="slides/slide11.xml"/><Relationship Id="rId38" Type="http://schemas.openxmlformats.org/officeDocument/2006/relationships/font" Target="fonts/OpenSans-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7a3fecd35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 name="Google Shape;64;g17a3fecd35d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7a3fecd35d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17a3fecd35d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7a3fecd35d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7" name="Google Shape;127;g17a3fecd35d_0_7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7a3fecd35d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3" name="Google Shape;133;g17a3fecd35d_0_8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7a3fecd35d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7a3fecd35d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7a3fecd35d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4" name="Google Shape;144;g17a3fecd35d_0_9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7a3fecd35d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17a3fecd35d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7a3fecd35d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6" name="Google Shape;156;g17a3fecd35d_0_10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7a3fecd35d_0_29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2" name="Google Shape;162;g17a3fecd35d_0_29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7a3fecd35d_0_3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17a3fecd35d_0_3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7a3fecd35d_0_3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17a3fecd35d_0_3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7a3fecd35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0" name="Google Shape;70;g17a3fecd35d_0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17a3fecd35d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1" name="Google Shape;181;g17a3fecd35d_0_1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17a3fecd35d_0_2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17a3fecd35d_0_2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18a2dec96f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18a2dec96f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17a3fecd35d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2" name="Google Shape;202;g17a3fecd35d_0_1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17a3fecd35d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8" name="Google Shape;208;g17a3fecd35d_0_10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17a3fecd35d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4" name="Google Shape;214;g17a3fecd35d_0_1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17a3fecd35d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0" name="Google Shape;220;g17a3fecd35d_0_1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17a3fecd35d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7" name="Google Shape;227;g17a3fecd35d_0_15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17a3fecd35d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7" name="Google Shape;77;g17a3fecd35d_0_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7a3fecd35d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2" name="Google Shape;82;g17a3fecd35d_0_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7a3fecd35d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8" name="Google Shape;88;g17a3fecd35d_0_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7a3fecd35d_0_3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4" name="Google Shape;94;g17a3fecd35d_0_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17a3fecd35d_0_40: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100"/>
              <a:buNone/>
            </a:pPr>
            <a:r>
              <a:rPr lang="zh-TW"/>
              <a:t>nice</a:t>
            </a:r>
            <a:endParaRPr/>
          </a:p>
        </p:txBody>
      </p:sp>
      <p:sp>
        <p:nvSpPr>
          <p:cNvPr id="100" name="Google Shape;100;g17a3fecd35d_0_4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7a3fecd35d_0_48: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9" name="Google Shape;109;g17a3fecd35d_0_4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17a3fecd35d_0_54: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6" name="Google Shape;116;g17a3fecd35d_0_5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zh-TW"/>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mailto:ntueemlta2022@gmail.com" TargetMode="External"/><Relationship Id="rId4" Type="http://schemas.openxmlformats.org/officeDocument/2006/relationships/hyperlink" Target="mailto:ntueemlta2022@gmail.com" TargetMode="External"/><Relationship Id="rId5" Type="http://schemas.openxmlformats.org/officeDocument/2006/relationships/hyperlink" Target="mailto:b08202033@ntu.edu.tw"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s://www.kaggle.com/t/73022139d2fc4619857de7a4af265186" TargetMode="External"/><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hyperlink" Target="https://pytorch.org/docs/stable/generated/torch.nn.LSTM.html" TargetMode="External"/><Relationship Id="rId4" Type="http://schemas.openxmlformats.org/officeDocument/2006/relationships/hyperlink" Target="https://pytorch.org/docs/stable/generated/torch.nn.GRU.html" TargetMode="External"/><Relationship Id="rId5" Type="http://schemas.openxmlformats.org/officeDocument/2006/relationships/hyperlink" Target="https://arxiv.org/pdf/1706.03762.pdf" TargetMode="External"/><Relationship Id="rId6" Type="http://schemas.openxmlformats.org/officeDocument/2006/relationships/hyperlink" Target="https://arxiv.org/pdf/2005.08100.pdf" TargetMode="External"/><Relationship Id="rId7" Type="http://schemas.openxmlformats.org/officeDocument/2006/relationships/hyperlink" Target="https://cloud.tencent.com/developer/article/1050723" TargetMode="External"/><Relationship Id="rId8" Type="http://schemas.openxmlformats.org/officeDocument/2006/relationships/hyperlink" Target="https://colab.research.google.com/drive/1sMKqtdy0Ag0f9QCfTTB7VrdQ9q-4wUOs?usp=sharing"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hyperlink" Target="https://docs.google.com/document/d/1OAee8oWXJ1HFpG6_BFTdnO3FgQ4v6LCeDb78_4ezVo0/edit"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hyperlink" Target="https://hackmd.io/@lH2AB7kCSAS3NPw2FffsGg/H1ucYOpNo"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hyperlink" Target="https://docs.google.com/document/d/1OAee8oWXJ1HFpG6_BFTdnO3FgQ4v6LCeDb78_4ezVo0/edit"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6.gi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hyperlink" Target="mailto:ntueemlta2022@gmail.com" TargetMode="External"/><Relationship Id="rId4" Type="http://schemas.openxmlformats.org/officeDocument/2006/relationships/hyperlink" Target="mailto:b08202033@ntu.edu.tw"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drive.google.com/file/d/1Ey5zD_-caa8Kz6VxBOxX4adNpz21tIup/view?usp=sharing"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004150" y="1827964"/>
            <a:ext cx="7136700" cy="1022400"/>
          </a:xfrm>
          <a:prstGeom prst="rect">
            <a:avLst/>
          </a:prstGeom>
        </p:spPr>
        <p:txBody>
          <a:bodyPr anchorCtr="0" anchor="b" bIns="91425" lIns="91425" spcFirstLastPara="1" rIns="91425" wrap="square" tIns="91425">
            <a:normAutofit fontScale="90000"/>
          </a:bodyPr>
          <a:lstStyle/>
          <a:p>
            <a:pPr indent="0" lvl="0" marL="0" marR="0" rtl="0" algn="ctr">
              <a:spcBef>
                <a:spcPts val="0"/>
              </a:spcBef>
              <a:spcAft>
                <a:spcPts val="0"/>
              </a:spcAft>
              <a:buNone/>
            </a:pPr>
            <a:r>
              <a:rPr b="0" i="0" lang="zh-TW" u="none" cap="none" strike="noStrike"/>
              <a:t>Machine Learning HW4</a:t>
            </a:r>
            <a:endParaRPr b="0" i="0" u="none" cap="none" strike="noStrike"/>
          </a:p>
          <a:p>
            <a:pPr indent="0" lvl="0" marL="0" marR="0" rtl="0" algn="ctr">
              <a:spcBef>
                <a:spcPts val="0"/>
              </a:spcBef>
              <a:spcAft>
                <a:spcPts val="0"/>
              </a:spcAft>
              <a:buNone/>
            </a:pPr>
            <a:r>
              <a:rPr lang="zh-TW"/>
              <a:t>Recurrent Neural Networks</a:t>
            </a:r>
            <a:endParaRPr/>
          </a:p>
        </p:txBody>
      </p:sp>
      <p:sp>
        <p:nvSpPr>
          <p:cNvPr id="67" name="Google Shape;67;p13"/>
          <p:cNvSpPr txBox="1"/>
          <p:nvPr/>
        </p:nvSpPr>
        <p:spPr>
          <a:xfrm>
            <a:off x="1600800" y="2605025"/>
            <a:ext cx="5942400" cy="560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sz="2000"/>
          </a:p>
          <a:p>
            <a:pPr indent="0" lvl="0" marL="0" rtl="0" algn="ctr">
              <a:spcBef>
                <a:spcPts val="0"/>
              </a:spcBef>
              <a:spcAft>
                <a:spcPts val="0"/>
              </a:spcAft>
              <a:buClr>
                <a:schemeClr val="dk1"/>
              </a:buClr>
              <a:buSzPts val="1100"/>
              <a:buFont typeface="Arial"/>
              <a:buNone/>
            </a:pPr>
            <a:r>
              <a:rPr lang="zh-TW" sz="1800" u="sng">
                <a:solidFill>
                  <a:schemeClr val="hlink"/>
                </a:solidFill>
                <a:latin typeface="Open Sans"/>
                <a:ea typeface="Open Sans"/>
                <a:cs typeface="Open Sans"/>
                <a:sym typeface="Open Sans"/>
                <a:hlinkClick r:id="rId3"/>
              </a:rPr>
              <a:t>ntuee</a:t>
            </a:r>
            <a:r>
              <a:rPr lang="zh-TW" sz="1800" u="sng">
                <a:solidFill>
                  <a:schemeClr val="hlink"/>
                </a:solidFill>
                <a:latin typeface="Open Sans"/>
                <a:ea typeface="Open Sans"/>
                <a:cs typeface="Open Sans"/>
                <a:sym typeface="Open Sans"/>
                <a:hlinkClick r:id="rId4"/>
              </a:rPr>
              <a:t>mlta2022@gmail.com</a:t>
            </a:r>
            <a:endParaRPr sz="1800">
              <a:latin typeface="Open Sans"/>
              <a:ea typeface="Open Sans"/>
              <a:cs typeface="Open Sans"/>
              <a:sym typeface="Open Sans"/>
            </a:endParaRPr>
          </a:p>
          <a:p>
            <a:pPr indent="0" lvl="0" marL="0" rtl="0" algn="ctr">
              <a:spcBef>
                <a:spcPts val="0"/>
              </a:spcBef>
              <a:spcAft>
                <a:spcPts val="0"/>
              </a:spcAft>
              <a:buClr>
                <a:schemeClr val="dk1"/>
              </a:buClr>
              <a:buSzPts val="1100"/>
              <a:buFont typeface="Arial"/>
              <a:buNone/>
            </a:pPr>
            <a:r>
              <a:rPr lang="zh-TW" sz="1800" u="sng">
                <a:solidFill>
                  <a:schemeClr val="hlink"/>
                </a:solidFill>
                <a:latin typeface="Open Sans"/>
                <a:ea typeface="Open Sans"/>
                <a:cs typeface="Open Sans"/>
                <a:sym typeface="Open Sans"/>
                <a:hlinkClick r:id="rId5"/>
              </a:rPr>
              <a:t>b08202033@ntu.edu.tw</a:t>
            </a:r>
            <a:endParaRPr sz="1800">
              <a:latin typeface="Open Sans"/>
              <a:ea typeface="Open Sans"/>
              <a:cs typeface="Open Sans"/>
              <a:sym typeface="Open Sans"/>
            </a:endParaRPr>
          </a:p>
          <a:p>
            <a:pPr indent="0" lvl="0" marL="0" rtl="0" algn="ctr">
              <a:spcBef>
                <a:spcPts val="0"/>
              </a:spcBef>
              <a:spcAft>
                <a:spcPts val="0"/>
              </a:spcAft>
              <a:buClr>
                <a:schemeClr val="dk1"/>
              </a:buClr>
              <a:buSzPts val="1100"/>
              <a:buFont typeface="Arial"/>
              <a:buNone/>
            </a:pPr>
            <a:r>
              <a:t/>
            </a:r>
            <a:endParaRPr sz="1800">
              <a:latin typeface="Open Sans"/>
              <a:ea typeface="Open Sans"/>
              <a:cs typeface="Open Sans"/>
              <a:sym typeface="Open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2"/>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zh-TW"/>
              <a:t>Data Format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3"/>
          <p:cNvSpPr txBox="1"/>
          <p:nvPr>
            <p:ph type="title"/>
          </p:nvPr>
        </p:nvSpPr>
        <p:spPr>
          <a:xfrm>
            <a:off x="311700" y="2507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00000"/>
              <a:buNone/>
            </a:pPr>
            <a:r>
              <a:rPr lang="zh-TW"/>
              <a:t>Data Format (labeled data)</a:t>
            </a:r>
            <a:endParaRPr/>
          </a:p>
        </p:txBody>
      </p:sp>
      <p:pic>
        <p:nvPicPr>
          <p:cNvPr id="130" name="Google Shape;130;p23"/>
          <p:cNvPicPr preferRelativeResize="0"/>
          <p:nvPr/>
        </p:nvPicPr>
        <p:blipFill rotWithShape="1">
          <a:blip r:embed="rId3">
            <a:alphaModFix/>
          </a:blip>
          <a:srcRect b="53262" l="0" r="50325" t="31281"/>
          <a:stretch/>
        </p:blipFill>
        <p:spPr>
          <a:xfrm>
            <a:off x="76200" y="1949425"/>
            <a:ext cx="8991600" cy="153154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4"/>
          <p:cNvSpPr txBox="1"/>
          <p:nvPr>
            <p:ph type="title"/>
          </p:nvPr>
        </p:nvSpPr>
        <p:spPr>
          <a:xfrm>
            <a:off x="311700" y="2507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00000"/>
              <a:buNone/>
            </a:pPr>
            <a:r>
              <a:rPr lang="zh-TW"/>
              <a:t>Data Format (unlabeled data)</a:t>
            </a:r>
            <a:endParaRPr/>
          </a:p>
        </p:txBody>
      </p:sp>
      <p:pic>
        <p:nvPicPr>
          <p:cNvPr id="136" name="Google Shape;136;p24"/>
          <p:cNvPicPr preferRelativeResize="0"/>
          <p:nvPr/>
        </p:nvPicPr>
        <p:blipFill rotWithShape="1">
          <a:blip r:embed="rId3">
            <a:alphaModFix/>
          </a:blip>
          <a:srcRect b="44761" l="0" r="43133" t="34756"/>
          <a:stretch/>
        </p:blipFill>
        <p:spPr>
          <a:xfrm>
            <a:off x="390675" y="1979400"/>
            <a:ext cx="8138851" cy="160455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5"/>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zh-TW"/>
              <a:t>Kaggle</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6"/>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00000"/>
              <a:buNone/>
            </a:pPr>
            <a:r>
              <a:rPr lang="zh-TW"/>
              <a:t>Kaggle submission format</a:t>
            </a:r>
            <a:endParaRPr/>
          </a:p>
        </p:txBody>
      </p:sp>
      <p:sp>
        <p:nvSpPr>
          <p:cNvPr id="147" name="Google Shape;147;p26"/>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zh-TW" u="sng">
                <a:solidFill>
                  <a:schemeClr val="hlink"/>
                </a:solidFill>
                <a:hlinkClick r:id="rId3"/>
              </a:rPr>
              <a:t>Kaggle link</a:t>
            </a:r>
            <a:endParaRPr>
              <a:solidFill>
                <a:srgbClr val="FF0000"/>
              </a:solidFill>
              <a:highlight>
                <a:schemeClr val="lt1"/>
              </a:highlight>
            </a:endParaRPr>
          </a:p>
          <a:p>
            <a:pPr indent="0" lvl="0" marL="0" rtl="0" algn="l">
              <a:lnSpc>
                <a:spcPct val="115000"/>
              </a:lnSpc>
              <a:spcBef>
                <a:spcPts val="0"/>
              </a:spcBef>
              <a:spcAft>
                <a:spcPts val="0"/>
              </a:spcAft>
              <a:buSzPts val="1800"/>
              <a:buNone/>
            </a:pPr>
            <a:r>
              <a:t/>
            </a:r>
            <a:endParaRPr/>
          </a:p>
          <a:p>
            <a:pPr indent="0" lvl="0" marL="0" rtl="0" algn="l">
              <a:lnSpc>
                <a:spcPct val="115000"/>
              </a:lnSpc>
              <a:spcBef>
                <a:spcPts val="0"/>
              </a:spcBef>
              <a:spcAft>
                <a:spcPts val="0"/>
              </a:spcAft>
              <a:buSzPts val="1800"/>
              <a:buNone/>
            </a:pPr>
            <a:r>
              <a:rPr lang="zh-TW"/>
              <a:t>請預測 testing set 中四萬筆資料並將結果上傳 Kaggle</a:t>
            </a:r>
            <a:endParaRPr/>
          </a:p>
          <a:p>
            <a:pPr indent="-342900" lvl="0" marL="457200" rtl="0" algn="l">
              <a:lnSpc>
                <a:spcPct val="115000"/>
              </a:lnSpc>
              <a:spcBef>
                <a:spcPts val="1600"/>
              </a:spcBef>
              <a:spcAft>
                <a:spcPts val="0"/>
              </a:spcAft>
              <a:buSzPts val="1800"/>
              <a:buAutoNum type="arabicPeriod"/>
            </a:pPr>
            <a:r>
              <a:rPr lang="zh-TW"/>
              <a:t>上傳格式為 csv 檔。</a:t>
            </a:r>
            <a:endParaRPr/>
          </a:p>
          <a:p>
            <a:pPr indent="-342900" lvl="0" marL="457200" rtl="0" algn="l">
              <a:lnSpc>
                <a:spcPct val="115000"/>
              </a:lnSpc>
              <a:spcBef>
                <a:spcPts val="0"/>
              </a:spcBef>
              <a:spcAft>
                <a:spcPts val="0"/>
              </a:spcAft>
              <a:buSzPts val="1800"/>
              <a:buAutoNum type="arabicPeriod"/>
            </a:pPr>
            <a:r>
              <a:rPr lang="zh-TW"/>
              <a:t>第一行必須為 id, label，第二行開始為預測結果。</a:t>
            </a:r>
            <a:endParaRPr/>
          </a:p>
          <a:p>
            <a:pPr indent="-342900" lvl="0" marL="457200" rtl="0" algn="l">
              <a:lnSpc>
                <a:spcPct val="115000"/>
              </a:lnSpc>
              <a:spcBef>
                <a:spcPts val="0"/>
              </a:spcBef>
              <a:spcAft>
                <a:spcPts val="0"/>
              </a:spcAft>
              <a:buSzPts val="1800"/>
              <a:buAutoNum type="arabicPeriod"/>
            </a:pPr>
            <a:r>
              <a:rPr lang="zh-TW"/>
              <a:t>每行分別為 id 以及預測的 label，請以逗號分隔。</a:t>
            </a:r>
            <a:endParaRPr/>
          </a:p>
          <a:p>
            <a:pPr indent="-342900" lvl="0" marL="457200" rtl="0" algn="l">
              <a:lnSpc>
                <a:spcPct val="115000"/>
              </a:lnSpc>
              <a:spcBef>
                <a:spcPts val="0"/>
              </a:spcBef>
              <a:spcAft>
                <a:spcPts val="0"/>
              </a:spcAft>
              <a:buSzPts val="1800"/>
              <a:buAutoNum type="arabicPeriod"/>
            </a:pPr>
            <a:r>
              <a:rPr lang="zh-TW"/>
              <a:t>Evaluation: accuracy</a:t>
            </a:r>
            <a:endParaRPr/>
          </a:p>
        </p:txBody>
      </p:sp>
      <p:pic>
        <p:nvPicPr>
          <p:cNvPr id="148" name="Google Shape;148;p26"/>
          <p:cNvPicPr preferRelativeResize="0"/>
          <p:nvPr/>
        </p:nvPicPr>
        <p:blipFill rotWithShape="1">
          <a:blip r:embed="rId4">
            <a:alphaModFix/>
          </a:blip>
          <a:srcRect b="8805" l="0" r="89504" t="31578"/>
          <a:stretch/>
        </p:blipFill>
        <p:spPr>
          <a:xfrm>
            <a:off x="6433100" y="193763"/>
            <a:ext cx="1529573" cy="47559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7"/>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zh-TW"/>
              <a:t>Rules, Deadline, Policy</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8"/>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zh-TW"/>
              <a:t>Assignment Regulation</a:t>
            </a:r>
            <a:endParaRPr/>
          </a:p>
        </p:txBody>
      </p:sp>
      <p:sp>
        <p:nvSpPr>
          <p:cNvPr id="159" name="Google Shape;159;p28"/>
          <p:cNvSpPr txBox="1"/>
          <p:nvPr>
            <p:ph idx="1" type="body"/>
          </p:nvPr>
        </p:nvSpPr>
        <p:spPr>
          <a:xfrm>
            <a:off x="311700" y="1019781"/>
            <a:ext cx="8520600" cy="3553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1700">
              <a:solidFill>
                <a:srgbClr val="000000"/>
              </a:solidFill>
            </a:endParaRPr>
          </a:p>
          <a:p>
            <a:pPr indent="-336550" lvl="0" marL="457200" rtl="0" algn="l">
              <a:lnSpc>
                <a:spcPct val="115000"/>
              </a:lnSpc>
              <a:spcBef>
                <a:spcPts val="0"/>
              </a:spcBef>
              <a:spcAft>
                <a:spcPts val="0"/>
              </a:spcAft>
              <a:buClr>
                <a:srgbClr val="000000"/>
              </a:buClr>
              <a:buSzPts val="1700"/>
              <a:buChar char="●"/>
            </a:pPr>
            <a:r>
              <a:rPr lang="zh-TW" sz="1700">
                <a:solidFill>
                  <a:srgbClr val="000000"/>
                </a:solidFill>
              </a:rPr>
              <a:t>開放使用套件</a:t>
            </a:r>
            <a:endParaRPr sz="1700">
              <a:solidFill>
                <a:srgbClr val="000000"/>
              </a:solidFill>
            </a:endParaRPr>
          </a:p>
          <a:p>
            <a:pPr indent="-330200" lvl="1" marL="914400" rtl="0" algn="l">
              <a:lnSpc>
                <a:spcPct val="115000"/>
              </a:lnSpc>
              <a:spcBef>
                <a:spcPts val="0"/>
              </a:spcBef>
              <a:spcAft>
                <a:spcPts val="0"/>
              </a:spcAft>
              <a:buClr>
                <a:srgbClr val="000000"/>
              </a:buClr>
              <a:buSzPts val="1600"/>
              <a:buChar char="○"/>
            </a:pPr>
            <a:r>
              <a:rPr lang="zh-TW" sz="1600">
                <a:solidFill>
                  <a:srgbClr val="000000"/>
                </a:solidFill>
              </a:rPr>
              <a:t>numpy ==1.19</a:t>
            </a:r>
            <a:endParaRPr sz="1600">
              <a:solidFill>
                <a:srgbClr val="000000"/>
              </a:solidFill>
            </a:endParaRPr>
          </a:p>
          <a:p>
            <a:pPr indent="-330200" lvl="1" marL="914400" marR="0" rtl="0" algn="l">
              <a:lnSpc>
                <a:spcPct val="115000"/>
              </a:lnSpc>
              <a:spcBef>
                <a:spcPts val="0"/>
              </a:spcBef>
              <a:spcAft>
                <a:spcPts val="0"/>
              </a:spcAft>
              <a:buClr>
                <a:srgbClr val="000000"/>
              </a:buClr>
              <a:buSzPts val="1600"/>
              <a:buChar char="○"/>
            </a:pPr>
            <a:r>
              <a:rPr lang="zh-TW" sz="1600">
                <a:solidFill>
                  <a:srgbClr val="000000"/>
                </a:solidFill>
              </a:rPr>
              <a:t>pandas == 1.1.3</a:t>
            </a:r>
            <a:endParaRPr sz="1600">
              <a:solidFill>
                <a:srgbClr val="000000"/>
              </a:solidFill>
            </a:endParaRPr>
          </a:p>
          <a:p>
            <a:pPr indent="-330200" lvl="1" marL="914400" marR="0" rtl="0" algn="l">
              <a:lnSpc>
                <a:spcPct val="115000"/>
              </a:lnSpc>
              <a:spcBef>
                <a:spcPts val="0"/>
              </a:spcBef>
              <a:spcAft>
                <a:spcPts val="0"/>
              </a:spcAft>
              <a:buClr>
                <a:srgbClr val="000000"/>
              </a:buClr>
              <a:buSzPts val="1600"/>
              <a:buChar char="○"/>
            </a:pPr>
            <a:r>
              <a:rPr lang="zh-TW" sz="1600">
                <a:solidFill>
                  <a:srgbClr val="000000"/>
                </a:solidFill>
              </a:rPr>
              <a:t>python standard library</a:t>
            </a:r>
            <a:endParaRPr sz="1700">
              <a:solidFill>
                <a:srgbClr val="000000"/>
              </a:solidFill>
            </a:endParaRPr>
          </a:p>
          <a:p>
            <a:pPr indent="-336550" lvl="1" marL="914400" rtl="0" algn="l">
              <a:lnSpc>
                <a:spcPct val="115000"/>
              </a:lnSpc>
              <a:spcBef>
                <a:spcPts val="0"/>
              </a:spcBef>
              <a:spcAft>
                <a:spcPts val="0"/>
              </a:spcAft>
              <a:buClr>
                <a:srgbClr val="000000"/>
              </a:buClr>
              <a:buSzPts val="1700"/>
              <a:buChar char="○"/>
            </a:pPr>
            <a:r>
              <a:rPr lang="zh-TW" sz="1700">
                <a:solidFill>
                  <a:srgbClr val="000000"/>
                </a:solidFill>
              </a:rPr>
              <a:t>pytorch == 1.10.0</a:t>
            </a:r>
            <a:endParaRPr sz="1700">
              <a:solidFill>
                <a:srgbClr val="000000"/>
              </a:solidFill>
            </a:endParaRPr>
          </a:p>
          <a:p>
            <a:pPr indent="-336550" lvl="1" marL="914400" rtl="0" algn="l">
              <a:lnSpc>
                <a:spcPct val="115000"/>
              </a:lnSpc>
              <a:spcBef>
                <a:spcPts val="0"/>
              </a:spcBef>
              <a:spcAft>
                <a:spcPts val="0"/>
              </a:spcAft>
              <a:buClr>
                <a:srgbClr val="000000"/>
              </a:buClr>
              <a:buSzPts val="1700"/>
              <a:buChar char="○"/>
            </a:pPr>
            <a:r>
              <a:rPr lang="zh-TW" sz="1700">
                <a:solidFill>
                  <a:srgbClr val="000000"/>
                </a:solidFill>
              </a:rPr>
              <a:t>tensorflow == 2.1.0</a:t>
            </a:r>
            <a:endParaRPr sz="1700">
              <a:solidFill>
                <a:srgbClr val="000000"/>
              </a:solidFill>
            </a:endParaRPr>
          </a:p>
          <a:p>
            <a:pPr indent="-336550" lvl="1" marL="914400" rtl="0" algn="l">
              <a:lnSpc>
                <a:spcPct val="115000"/>
              </a:lnSpc>
              <a:spcBef>
                <a:spcPts val="0"/>
              </a:spcBef>
              <a:spcAft>
                <a:spcPts val="0"/>
              </a:spcAft>
              <a:buClr>
                <a:srgbClr val="000000"/>
              </a:buClr>
              <a:buSzPts val="1700"/>
              <a:buChar char="○"/>
            </a:pPr>
            <a:r>
              <a:rPr lang="zh-TW" sz="1700">
                <a:solidFill>
                  <a:srgbClr val="000000"/>
                </a:solidFill>
              </a:rPr>
              <a:t>keras == 2.2.4</a:t>
            </a:r>
            <a:endParaRPr sz="1700">
              <a:solidFill>
                <a:srgbClr val="000000"/>
              </a:solidFill>
            </a:endParaRPr>
          </a:p>
          <a:p>
            <a:pPr indent="-336550" lvl="1" marL="914400" rtl="0" algn="l">
              <a:lnSpc>
                <a:spcPct val="115000"/>
              </a:lnSpc>
              <a:spcBef>
                <a:spcPts val="0"/>
              </a:spcBef>
              <a:spcAft>
                <a:spcPts val="0"/>
              </a:spcAft>
              <a:buClr>
                <a:srgbClr val="000000"/>
              </a:buClr>
              <a:buSzPts val="1700"/>
              <a:buChar char="○"/>
            </a:pPr>
            <a:r>
              <a:rPr lang="zh-TW" sz="1700">
                <a:solidFill>
                  <a:srgbClr val="000000"/>
                </a:solidFill>
              </a:rPr>
              <a:t>gensim == 3.6.0</a:t>
            </a:r>
            <a:endParaRPr sz="1700">
              <a:solidFill>
                <a:srgbClr val="000000"/>
              </a:solidFill>
            </a:endParaRPr>
          </a:p>
          <a:p>
            <a:pPr indent="-336550" lvl="1" marL="914400" rtl="0" algn="l">
              <a:lnSpc>
                <a:spcPct val="115000"/>
              </a:lnSpc>
              <a:spcBef>
                <a:spcPts val="0"/>
              </a:spcBef>
              <a:spcAft>
                <a:spcPts val="0"/>
              </a:spcAft>
              <a:buClr>
                <a:srgbClr val="000000"/>
              </a:buClr>
              <a:buSzPts val="1700"/>
              <a:buChar char="○"/>
            </a:pPr>
            <a:r>
              <a:rPr lang="zh-TW" sz="1700">
                <a:solidFill>
                  <a:srgbClr val="000000"/>
                </a:solidFill>
              </a:rPr>
              <a:t>scikit-learn == 1.0.2</a:t>
            </a:r>
            <a:endParaRPr sz="1700">
              <a:solidFill>
                <a:srgbClr val="000000"/>
              </a:solidFill>
            </a:endParaRPr>
          </a:p>
          <a:p>
            <a:pPr indent="-336550" lvl="0" marL="457200" rtl="0" algn="l">
              <a:lnSpc>
                <a:spcPct val="115000"/>
              </a:lnSpc>
              <a:spcBef>
                <a:spcPts val="0"/>
              </a:spcBef>
              <a:spcAft>
                <a:spcPts val="0"/>
              </a:spcAft>
              <a:buClr>
                <a:srgbClr val="000000"/>
              </a:buClr>
              <a:buSzPts val="1700"/>
              <a:buChar char="●"/>
            </a:pPr>
            <a:r>
              <a:rPr lang="zh-TW" sz="1700">
                <a:solidFill>
                  <a:srgbClr val="000000"/>
                </a:solidFill>
              </a:rPr>
              <a:t>若需使用其他套件，請儘早寄信至助教信箱詢問，並請闡明原因。</a:t>
            </a:r>
            <a:endParaRPr sz="1700">
              <a:solidFill>
                <a:srgbClr val="000000"/>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9"/>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zh-TW"/>
              <a:t>Grading Policy - Evaluation (2% + Bonus 1%)</a:t>
            </a:r>
            <a:endParaRPr/>
          </a:p>
        </p:txBody>
      </p:sp>
      <p:sp>
        <p:nvSpPr>
          <p:cNvPr id="165" name="Google Shape;165;p29"/>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TW">
                <a:solidFill>
                  <a:srgbClr val="FF0000"/>
                </a:solidFill>
              </a:rPr>
              <a:t>Kaggle deadline: 11/25/2022 23:59:59</a:t>
            </a:r>
            <a:endParaRPr>
              <a:solidFill>
                <a:srgbClr val="FF0000"/>
              </a:solidFill>
            </a:endParaRPr>
          </a:p>
          <a:p>
            <a:pPr indent="0" lvl="0" marL="0" rtl="0" algn="l">
              <a:spcBef>
                <a:spcPts val="0"/>
              </a:spcBef>
              <a:spcAft>
                <a:spcPts val="0"/>
              </a:spcAft>
              <a:buNone/>
            </a:pPr>
            <a:r>
              <a:t/>
            </a:r>
            <a:endParaRPr>
              <a:solidFill>
                <a:srgbClr val="FF0000"/>
              </a:solidFill>
            </a:endParaRPr>
          </a:p>
          <a:p>
            <a:pPr indent="-342900" lvl="0" marL="457200" rtl="0" algn="l">
              <a:lnSpc>
                <a:spcPct val="115000"/>
              </a:lnSpc>
              <a:spcBef>
                <a:spcPts val="0"/>
              </a:spcBef>
              <a:spcAft>
                <a:spcPts val="0"/>
              </a:spcAft>
              <a:buClr>
                <a:srgbClr val="000000"/>
              </a:buClr>
              <a:buSzPts val="1800"/>
              <a:buChar char="●"/>
            </a:pPr>
            <a:r>
              <a:rPr lang="zh-TW" sz="1800">
                <a:solidFill>
                  <a:srgbClr val="000000"/>
                </a:solidFill>
              </a:rPr>
              <a:t>(</a:t>
            </a:r>
            <a:r>
              <a:rPr lang="zh-TW">
                <a:solidFill>
                  <a:srgbClr val="000000"/>
                </a:solidFill>
              </a:rPr>
              <a:t>0.25 </a:t>
            </a:r>
            <a:r>
              <a:rPr lang="zh-TW" sz="1800">
                <a:solidFill>
                  <a:srgbClr val="000000"/>
                </a:solidFill>
              </a:rPr>
              <a:t>%) 超過public leaderboard的simple baseline分數</a:t>
            </a:r>
            <a:endParaRPr sz="1800">
              <a:solidFill>
                <a:srgbClr val="000000"/>
              </a:solidFill>
            </a:endParaRPr>
          </a:p>
          <a:p>
            <a:pPr indent="-342900" lvl="0" marL="457200" rtl="0" algn="l">
              <a:lnSpc>
                <a:spcPct val="115000"/>
              </a:lnSpc>
              <a:spcBef>
                <a:spcPts val="0"/>
              </a:spcBef>
              <a:spcAft>
                <a:spcPts val="0"/>
              </a:spcAft>
              <a:buClr>
                <a:srgbClr val="000000"/>
              </a:buClr>
              <a:buSzPts val="1800"/>
              <a:buChar char="●"/>
            </a:pPr>
            <a:r>
              <a:rPr lang="zh-TW">
                <a:solidFill>
                  <a:srgbClr val="000000"/>
                </a:solidFill>
              </a:rPr>
              <a:t>(0.25 %) 超過private leaderboard的simple baseline分數</a:t>
            </a:r>
            <a:endParaRPr>
              <a:solidFill>
                <a:srgbClr val="000000"/>
              </a:solidFill>
            </a:endParaRPr>
          </a:p>
          <a:p>
            <a:pPr indent="0" lvl="0" marL="457200" rtl="0" algn="l">
              <a:lnSpc>
                <a:spcPct val="115000"/>
              </a:lnSpc>
              <a:spcBef>
                <a:spcPts val="0"/>
              </a:spcBef>
              <a:spcAft>
                <a:spcPts val="0"/>
              </a:spcAft>
              <a:buNone/>
            </a:pPr>
            <a:r>
              <a:t/>
            </a:r>
            <a:endParaRPr>
              <a:solidFill>
                <a:srgbClr val="000000"/>
              </a:solidFill>
            </a:endParaRPr>
          </a:p>
          <a:p>
            <a:pPr indent="-342900" lvl="0" marL="457200" rtl="0" algn="l">
              <a:lnSpc>
                <a:spcPct val="115000"/>
              </a:lnSpc>
              <a:spcBef>
                <a:spcPts val="0"/>
              </a:spcBef>
              <a:spcAft>
                <a:spcPts val="0"/>
              </a:spcAft>
              <a:buClr>
                <a:srgbClr val="000000"/>
              </a:buClr>
              <a:buSzPts val="1800"/>
              <a:buChar char="●"/>
            </a:pPr>
            <a:r>
              <a:rPr lang="zh-TW" sz="1800">
                <a:solidFill>
                  <a:srgbClr val="000000"/>
                </a:solidFill>
              </a:rPr>
              <a:t>(</a:t>
            </a:r>
            <a:r>
              <a:rPr lang="zh-TW">
                <a:solidFill>
                  <a:srgbClr val="000000"/>
                </a:solidFill>
              </a:rPr>
              <a:t>0.25 </a:t>
            </a:r>
            <a:r>
              <a:rPr lang="zh-TW" sz="1800">
                <a:solidFill>
                  <a:srgbClr val="000000"/>
                </a:solidFill>
              </a:rPr>
              <a:t>%) 超過public leaderboard的</a:t>
            </a:r>
            <a:r>
              <a:rPr lang="zh-TW">
                <a:solidFill>
                  <a:srgbClr val="000000"/>
                </a:solidFill>
              </a:rPr>
              <a:t>medium</a:t>
            </a:r>
            <a:r>
              <a:rPr lang="zh-TW" sz="1800">
                <a:solidFill>
                  <a:srgbClr val="000000"/>
                </a:solidFill>
              </a:rPr>
              <a:t> baseline分數</a:t>
            </a:r>
            <a:endParaRPr sz="1800">
              <a:solidFill>
                <a:srgbClr val="000000"/>
              </a:solidFill>
            </a:endParaRPr>
          </a:p>
          <a:p>
            <a:pPr indent="-342900" lvl="0" marL="457200" rtl="0" algn="l">
              <a:lnSpc>
                <a:spcPct val="115000"/>
              </a:lnSpc>
              <a:spcBef>
                <a:spcPts val="0"/>
              </a:spcBef>
              <a:spcAft>
                <a:spcPts val="0"/>
              </a:spcAft>
              <a:buClr>
                <a:srgbClr val="000000"/>
              </a:buClr>
              <a:buSzPts val="1800"/>
              <a:buChar char="●"/>
            </a:pPr>
            <a:r>
              <a:rPr lang="zh-TW">
                <a:solidFill>
                  <a:srgbClr val="000000"/>
                </a:solidFill>
              </a:rPr>
              <a:t>(0.25 %) 超過private leaderboard的medium baseline分數</a:t>
            </a:r>
            <a:br>
              <a:rPr lang="zh-TW" sz="1800">
                <a:solidFill>
                  <a:srgbClr val="000000"/>
                </a:solidFill>
              </a:rPr>
            </a:br>
            <a:endParaRPr sz="1800">
              <a:solidFill>
                <a:srgbClr val="000000"/>
              </a:solidFill>
            </a:endParaRPr>
          </a:p>
          <a:p>
            <a:pPr indent="-342900" lvl="0" marL="457200" rtl="0" algn="l">
              <a:lnSpc>
                <a:spcPct val="115000"/>
              </a:lnSpc>
              <a:spcBef>
                <a:spcPts val="0"/>
              </a:spcBef>
              <a:spcAft>
                <a:spcPts val="0"/>
              </a:spcAft>
              <a:buClr>
                <a:srgbClr val="000000"/>
              </a:buClr>
              <a:buSzPts val="1800"/>
              <a:buChar char="●"/>
            </a:pPr>
            <a:r>
              <a:rPr lang="zh-TW">
                <a:solidFill>
                  <a:srgbClr val="000000"/>
                </a:solidFill>
              </a:rPr>
              <a:t>(0.5 %) 超過public leaderboard的strong baseline分數</a:t>
            </a:r>
            <a:endParaRPr>
              <a:solidFill>
                <a:srgbClr val="000000"/>
              </a:solidFill>
            </a:endParaRPr>
          </a:p>
          <a:p>
            <a:pPr indent="-342900" lvl="0" marL="457200" rtl="0" algn="l">
              <a:lnSpc>
                <a:spcPct val="115000"/>
              </a:lnSpc>
              <a:spcBef>
                <a:spcPts val="0"/>
              </a:spcBef>
              <a:spcAft>
                <a:spcPts val="0"/>
              </a:spcAft>
              <a:buClr>
                <a:srgbClr val="000000"/>
              </a:buClr>
              <a:buSzPts val="1800"/>
              <a:buChar char="●"/>
            </a:pPr>
            <a:r>
              <a:rPr lang="zh-TW">
                <a:solidFill>
                  <a:srgbClr val="000000"/>
                </a:solidFill>
              </a:rPr>
              <a:t>(0.5 %) 超過private leaderboard的strong baseline分數</a:t>
            </a:r>
            <a:endParaRPr>
              <a:solidFill>
                <a:srgbClr val="000000"/>
              </a:solidFill>
            </a:endParaRPr>
          </a:p>
          <a:p>
            <a:pPr indent="0" lvl="0" marL="0" rtl="0" algn="l">
              <a:lnSpc>
                <a:spcPct val="115000"/>
              </a:lnSpc>
              <a:spcBef>
                <a:spcPts val="0"/>
              </a:spcBef>
              <a:spcAft>
                <a:spcPts val="0"/>
              </a:spcAft>
              <a:buNone/>
            </a:pPr>
            <a:r>
              <a:t/>
            </a:r>
            <a:endParaRPr>
              <a:solidFill>
                <a:srgbClr val="FF0000"/>
              </a:solidFill>
            </a:endParaRPr>
          </a:p>
          <a:p>
            <a:pPr indent="0" lvl="0" marL="0" rtl="0" algn="l">
              <a:lnSpc>
                <a:spcPct val="115000"/>
              </a:lnSpc>
              <a:spcBef>
                <a:spcPts val="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30"/>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rgbClr val="000000"/>
              </a:buClr>
              <a:buSzPct val="100000"/>
              <a:buFont typeface="Arial"/>
              <a:buNone/>
            </a:pPr>
            <a:r>
              <a:rPr lang="zh-TW"/>
              <a:t>Grading Policy - Evaluation (2% + Bonus 1%)</a:t>
            </a:r>
            <a:endParaRPr/>
          </a:p>
        </p:txBody>
      </p:sp>
      <p:sp>
        <p:nvSpPr>
          <p:cNvPr id="171" name="Google Shape;171;p30"/>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solidFill>
                <a:srgbClr val="000000"/>
              </a:solidFill>
            </a:endParaRPr>
          </a:p>
          <a:p>
            <a:pPr indent="-342900" lvl="0" marL="457200" rtl="0" algn="l">
              <a:spcBef>
                <a:spcPts val="0"/>
              </a:spcBef>
              <a:spcAft>
                <a:spcPts val="0"/>
              </a:spcAft>
              <a:buClr>
                <a:srgbClr val="000000"/>
              </a:buClr>
              <a:buSzPts val="1800"/>
              <a:buChar char="●"/>
            </a:pPr>
            <a:r>
              <a:rPr lang="zh-TW">
                <a:solidFill>
                  <a:srgbClr val="000000"/>
                </a:solidFill>
              </a:rPr>
              <a:t>(BONUS 1%) </a:t>
            </a:r>
            <a:r>
              <a:rPr lang="zh-TW" sz="1600">
                <a:solidFill>
                  <a:srgbClr val="000000"/>
                </a:solidFill>
              </a:rPr>
              <a:t>修課生 </a:t>
            </a:r>
            <a:r>
              <a:rPr lang="zh-TW">
                <a:solidFill>
                  <a:srgbClr val="000000"/>
                </a:solidFill>
              </a:rPr>
              <a:t>private leaderboard 排名前五名可繳交</a:t>
            </a:r>
            <a:endParaRPr>
              <a:solidFill>
                <a:srgbClr val="000000"/>
              </a:solidFill>
            </a:endParaRPr>
          </a:p>
          <a:p>
            <a:pPr indent="-330200" lvl="1" marL="914400" rtl="0" algn="l">
              <a:lnSpc>
                <a:spcPct val="150000"/>
              </a:lnSpc>
              <a:spcBef>
                <a:spcPts val="0"/>
              </a:spcBef>
              <a:spcAft>
                <a:spcPts val="0"/>
              </a:spcAft>
              <a:buClr>
                <a:srgbClr val="000000"/>
              </a:buClr>
              <a:buSzPts val="1600"/>
              <a:buChar char="○"/>
            </a:pPr>
            <a:r>
              <a:rPr lang="zh-TW" sz="1600">
                <a:solidFill>
                  <a:srgbClr val="000000"/>
                </a:solidFill>
              </a:rPr>
              <a:t>繳交投影片描述實作方法，另外需錄製一份講解影片（少於三分鐘）作一個簡單的presentation，助教將公布給同學們參考。請有資格的同學主動繳交給助教</a:t>
            </a:r>
            <a:endParaRPr sz="1600">
              <a:solidFill>
                <a:srgbClr val="000000"/>
              </a:solidFill>
            </a:endParaRPr>
          </a:p>
          <a:p>
            <a:pPr indent="0" lvl="0" marL="0" rtl="0" algn="l">
              <a:spcBef>
                <a:spcPts val="1200"/>
              </a:spcBef>
              <a:spcAft>
                <a:spcPts val="0"/>
              </a:spcAft>
              <a:buNone/>
            </a:pPr>
            <a:r>
              <a:t/>
            </a:r>
            <a:endParaRPr/>
          </a:p>
          <a:p>
            <a:pPr indent="0" lvl="0" marL="0" rtl="0" algn="l">
              <a:spcBef>
                <a:spcPts val="0"/>
              </a:spcBef>
              <a:spcAft>
                <a:spcPts val="120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31"/>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Hints</a:t>
            </a:r>
            <a:endParaRPr/>
          </a:p>
        </p:txBody>
      </p:sp>
      <p:sp>
        <p:nvSpPr>
          <p:cNvPr id="177" name="Google Shape;177;p31"/>
          <p:cNvSpPr txBox="1"/>
          <p:nvPr>
            <p:ph idx="1" type="body"/>
          </p:nvPr>
        </p:nvSpPr>
        <p:spPr>
          <a:xfrm>
            <a:off x="311700" y="1266325"/>
            <a:ext cx="8520600" cy="3302700"/>
          </a:xfrm>
          <a:prstGeom prst="rect">
            <a:avLst/>
          </a:prstGeom>
        </p:spPr>
        <p:txBody>
          <a:bodyPr anchorCtr="0" anchor="t" bIns="91425" lIns="91425" spcFirstLastPara="1" rIns="91425" wrap="square" tIns="91425">
            <a:normAutofit fontScale="85000" lnSpcReduction="20000"/>
          </a:bodyPr>
          <a:lstStyle/>
          <a:p>
            <a:pPr indent="-325755" lvl="0" marL="457200" rtl="0" algn="l">
              <a:spcBef>
                <a:spcPts val="0"/>
              </a:spcBef>
              <a:spcAft>
                <a:spcPts val="0"/>
              </a:spcAft>
              <a:buSzPct val="100000"/>
              <a:buAutoNum type="arabicPeriod"/>
            </a:pPr>
            <a:r>
              <a:rPr lang="zh-TW"/>
              <a:t>Different model architectures</a:t>
            </a:r>
            <a:endParaRPr/>
          </a:p>
          <a:p>
            <a:pPr indent="0" lvl="0" marL="457200" rtl="0" algn="l">
              <a:spcBef>
                <a:spcPts val="1200"/>
              </a:spcBef>
              <a:spcAft>
                <a:spcPts val="0"/>
              </a:spcAft>
              <a:buNone/>
            </a:pPr>
            <a:r>
              <a:rPr lang="zh-TW"/>
              <a:t>ref: </a:t>
            </a:r>
            <a:r>
              <a:rPr lang="zh-TW" u="sng">
                <a:solidFill>
                  <a:schemeClr val="hlink"/>
                </a:solidFill>
                <a:hlinkClick r:id="rId3"/>
              </a:rPr>
              <a:t>https://pytorch.org/docs/stable/generated/torch.nn.LSTM.html</a:t>
            </a:r>
            <a:endParaRPr/>
          </a:p>
          <a:p>
            <a:pPr indent="0" lvl="0" marL="457200" rtl="0" algn="l">
              <a:spcBef>
                <a:spcPts val="1200"/>
              </a:spcBef>
              <a:spcAft>
                <a:spcPts val="0"/>
              </a:spcAft>
              <a:buNone/>
            </a:pPr>
            <a:r>
              <a:rPr lang="zh-TW"/>
              <a:t>ref: </a:t>
            </a:r>
            <a:r>
              <a:rPr lang="zh-TW" u="sng">
                <a:solidFill>
                  <a:schemeClr val="hlink"/>
                </a:solidFill>
                <a:hlinkClick r:id="rId4"/>
              </a:rPr>
              <a:t>https://pytorch.org/docs/stable/generated/torch.nn.GRU.html</a:t>
            </a:r>
            <a:endParaRPr/>
          </a:p>
          <a:p>
            <a:pPr indent="0" lvl="0" marL="457200" rtl="0" algn="l">
              <a:spcBef>
                <a:spcPts val="1200"/>
              </a:spcBef>
              <a:spcAft>
                <a:spcPts val="0"/>
              </a:spcAft>
              <a:buNone/>
            </a:pPr>
            <a:r>
              <a:rPr lang="zh-TW"/>
              <a:t>ref: </a:t>
            </a:r>
            <a:r>
              <a:rPr lang="zh-TW" u="sng">
                <a:solidFill>
                  <a:schemeClr val="hlink"/>
                </a:solidFill>
                <a:hlinkClick r:id="rId5"/>
              </a:rPr>
              <a:t>https://arxiv.org/pdf/1706.03762.pdf</a:t>
            </a:r>
            <a:endParaRPr/>
          </a:p>
          <a:p>
            <a:pPr indent="0" lvl="0" marL="457200" rtl="0" algn="l">
              <a:spcBef>
                <a:spcPts val="1200"/>
              </a:spcBef>
              <a:spcAft>
                <a:spcPts val="0"/>
              </a:spcAft>
              <a:buNone/>
            </a:pPr>
            <a:r>
              <a:rPr lang="zh-TW"/>
              <a:t>ref: </a:t>
            </a:r>
            <a:r>
              <a:rPr lang="zh-TW" u="sng">
                <a:solidFill>
                  <a:schemeClr val="hlink"/>
                </a:solidFill>
                <a:hlinkClick r:id="rId6"/>
              </a:rPr>
              <a:t>https://arxiv.org/pdf/2005.08100.pdf</a:t>
            </a:r>
            <a:endParaRPr/>
          </a:p>
          <a:p>
            <a:pPr indent="-325755" lvl="0" marL="457200" rtl="0" algn="l">
              <a:spcBef>
                <a:spcPts val="1200"/>
              </a:spcBef>
              <a:spcAft>
                <a:spcPts val="0"/>
              </a:spcAft>
              <a:buSzPct val="100000"/>
              <a:buAutoNum type="arabicPeriod"/>
            </a:pPr>
            <a:r>
              <a:rPr lang="zh-TW"/>
              <a:t>Different word embedding methods</a:t>
            </a:r>
            <a:endParaRPr/>
          </a:p>
          <a:p>
            <a:pPr indent="-325755" lvl="0" marL="457200" rtl="0" algn="l">
              <a:spcBef>
                <a:spcPts val="0"/>
              </a:spcBef>
              <a:spcAft>
                <a:spcPts val="0"/>
              </a:spcAft>
              <a:buSzPct val="100000"/>
              <a:buAutoNum type="arabicPeriod"/>
            </a:pPr>
            <a:r>
              <a:rPr lang="zh-TW"/>
              <a:t>Some tricks? (ex: pseudo-labeling)</a:t>
            </a:r>
            <a:endParaRPr/>
          </a:p>
          <a:p>
            <a:pPr indent="457200" lvl="0" marL="0" rtl="0" algn="l">
              <a:spcBef>
                <a:spcPts val="1200"/>
              </a:spcBef>
              <a:spcAft>
                <a:spcPts val="0"/>
              </a:spcAft>
              <a:buNone/>
            </a:pPr>
            <a:r>
              <a:rPr lang="zh-TW"/>
              <a:t>ref: </a:t>
            </a:r>
            <a:r>
              <a:rPr lang="zh-TW" u="sng">
                <a:solidFill>
                  <a:schemeClr val="hlink"/>
                </a:solidFill>
                <a:hlinkClick r:id="rId7"/>
              </a:rPr>
              <a:t>https://cloud.tencent.com/developer/article/1050723</a:t>
            </a:r>
            <a:endParaRPr/>
          </a:p>
          <a:p>
            <a:pPr indent="-325755" lvl="0" marL="457200" rtl="0" algn="l">
              <a:spcBef>
                <a:spcPts val="1200"/>
              </a:spcBef>
              <a:spcAft>
                <a:spcPts val="0"/>
              </a:spcAft>
              <a:buSzPct val="100000"/>
              <a:buAutoNum type="arabicPeriod"/>
            </a:pPr>
            <a:r>
              <a:rPr lang="zh-TW"/>
              <a:t>There may be </a:t>
            </a:r>
            <a:r>
              <a:rPr lang="zh-TW"/>
              <a:t>something</a:t>
            </a:r>
            <a:r>
              <a:rPr lang="zh-TW"/>
              <a:t> weird in the sample code? Modify them if you want!</a:t>
            </a:r>
            <a:endParaRPr/>
          </a:p>
        </p:txBody>
      </p:sp>
      <p:sp>
        <p:nvSpPr>
          <p:cNvPr id="178" name="Google Shape;178;p31"/>
          <p:cNvSpPr txBox="1"/>
          <p:nvPr/>
        </p:nvSpPr>
        <p:spPr>
          <a:xfrm>
            <a:off x="1634525" y="598625"/>
            <a:ext cx="2369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u="sng">
                <a:solidFill>
                  <a:schemeClr val="hlink"/>
                </a:solidFill>
                <a:latin typeface="Open Sans"/>
                <a:ea typeface="Open Sans"/>
                <a:cs typeface="Open Sans"/>
                <a:sym typeface="Open Sans"/>
                <a:hlinkClick r:id="rId8"/>
              </a:rPr>
              <a:t>Sample code</a:t>
            </a:r>
            <a:endParaRPr>
              <a:latin typeface="Open Sans"/>
              <a:ea typeface="Open Sans"/>
              <a:cs typeface="Open Sans"/>
              <a:sym typeface="Open San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4"/>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zh-TW">
                <a:solidFill>
                  <a:srgbClr val="000000"/>
                </a:solidFill>
              </a:rPr>
              <a:t>Outline</a:t>
            </a:r>
            <a:endParaRPr>
              <a:solidFill>
                <a:srgbClr val="000000"/>
              </a:solidFill>
            </a:endParaRPr>
          </a:p>
        </p:txBody>
      </p:sp>
      <p:sp>
        <p:nvSpPr>
          <p:cNvPr id="73" name="Google Shape;73;p14"/>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t/>
            </a:r>
            <a:endParaRPr/>
          </a:p>
          <a:p>
            <a:pPr indent="-342900" lvl="0" marL="457200" rtl="0" algn="l">
              <a:spcBef>
                <a:spcPts val="1200"/>
              </a:spcBef>
              <a:spcAft>
                <a:spcPts val="0"/>
              </a:spcAft>
              <a:buSzPts val="1800"/>
              <a:buAutoNum type="arabicPeriod"/>
            </a:pPr>
            <a:r>
              <a:rPr lang="zh-TW"/>
              <a:t>Task Introduction</a:t>
            </a:r>
            <a:endParaRPr/>
          </a:p>
          <a:p>
            <a:pPr indent="-342900" lvl="0" marL="457200" rtl="0" algn="l">
              <a:spcBef>
                <a:spcPts val="1200"/>
              </a:spcBef>
              <a:spcAft>
                <a:spcPts val="0"/>
              </a:spcAft>
              <a:buSzPts val="1800"/>
              <a:buAutoNum type="arabicPeriod"/>
            </a:pPr>
            <a:r>
              <a:rPr lang="zh-TW"/>
              <a:t>Data Format</a:t>
            </a:r>
            <a:endParaRPr/>
          </a:p>
          <a:p>
            <a:pPr indent="-342900" lvl="0" marL="457200" rtl="0" algn="l">
              <a:spcBef>
                <a:spcPts val="1200"/>
              </a:spcBef>
              <a:spcAft>
                <a:spcPts val="0"/>
              </a:spcAft>
              <a:buSzPts val="1800"/>
              <a:buAutoNum type="arabicPeriod"/>
            </a:pPr>
            <a:r>
              <a:rPr lang="zh-TW"/>
              <a:t>Kaggle</a:t>
            </a:r>
            <a:endParaRPr/>
          </a:p>
          <a:p>
            <a:pPr indent="-342900" lvl="0" marL="457200" rtl="0" algn="l">
              <a:spcBef>
                <a:spcPts val="1200"/>
              </a:spcBef>
              <a:spcAft>
                <a:spcPts val="0"/>
              </a:spcAft>
              <a:buSzPts val="1800"/>
              <a:buAutoNum type="arabicPeriod"/>
            </a:pPr>
            <a:r>
              <a:rPr lang="zh-TW"/>
              <a:t>Rules, Deadline, Policy, Score</a:t>
            </a:r>
            <a:endParaRPr/>
          </a:p>
          <a:p>
            <a:pPr indent="-342900" lvl="0" marL="457200" rtl="0" algn="l">
              <a:spcBef>
                <a:spcPts val="1200"/>
              </a:spcBef>
              <a:spcAft>
                <a:spcPts val="1200"/>
              </a:spcAft>
              <a:buSzPts val="1800"/>
              <a:buAutoNum type="arabicPeriod"/>
            </a:pPr>
            <a:r>
              <a:rPr lang="zh-TW"/>
              <a:t>FAQ</a:t>
            </a:r>
            <a:endParaRPr/>
          </a:p>
        </p:txBody>
      </p:sp>
      <p:sp>
        <p:nvSpPr>
          <p:cNvPr id="74" name="Google Shape;74;p14"/>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2"/>
          <p:cNvSpPr txBox="1"/>
          <p:nvPr>
            <p:ph idx="1" type="body"/>
          </p:nvPr>
        </p:nvSpPr>
        <p:spPr>
          <a:xfrm>
            <a:off x="311700" y="1163325"/>
            <a:ext cx="8610600" cy="2775300"/>
          </a:xfrm>
          <a:prstGeom prst="rect">
            <a:avLst/>
          </a:prstGeom>
          <a:noFill/>
          <a:ln>
            <a:noFill/>
          </a:ln>
        </p:spPr>
        <p:txBody>
          <a:bodyPr anchorCtr="0" anchor="t" bIns="91425" lIns="91425" spcFirstLastPara="1" rIns="91425" wrap="square" tIns="91425">
            <a:noAutofit/>
          </a:bodyPr>
          <a:lstStyle/>
          <a:p>
            <a:pPr indent="-323850" lvl="0" marL="457200" rtl="0" algn="l">
              <a:spcBef>
                <a:spcPts val="1200"/>
              </a:spcBef>
              <a:spcAft>
                <a:spcPts val="0"/>
              </a:spcAft>
              <a:buClr>
                <a:srgbClr val="000000"/>
              </a:buClr>
              <a:buSzPts val="1500"/>
              <a:buChar char="●"/>
            </a:pPr>
            <a:r>
              <a:rPr lang="zh-TW" sz="1500">
                <a:solidFill>
                  <a:srgbClr val="000000"/>
                </a:solidFill>
              </a:rPr>
              <a:t>(1.5%) 請說明RNN、GRU、LSTM等模型之間的異同。另外，如果你Kaggle上最佳的預測結果並不是使用上述三種模型產生的話，請額外說明你使用的model為何，以及簡介其背後的原理/機制。</a:t>
            </a:r>
            <a:endParaRPr sz="1500">
              <a:solidFill>
                <a:srgbClr val="000000"/>
              </a:solidFill>
            </a:endParaRPr>
          </a:p>
          <a:p>
            <a:pPr indent="0" lvl="0" marL="457200" rtl="0" algn="l">
              <a:spcBef>
                <a:spcPts val="1200"/>
              </a:spcBef>
              <a:spcAft>
                <a:spcPts val="0"/>
              </a:spcAft>
              <a:buNone/>
            </a:pPr>
            <a:r>
              <a:t/>
            </a:r>
            <a:endParaRPr sz="1500">
              <a:solidFill>
                <a:srgbClr val="000000"/>
              </a:solidFill>
            </a:endParaRPr>
          </a:p>
          <a:p>
            <a:pPr indent="-323850" lvl="0" marL="457200" rtl="0" algn="l">
              <a:spcBef>
                <a:spcPts val="1200"/>
              </a:spcBef>
              <a:spcAft>
                <a:spcPts val="0"/>
              </a:spcAft>
              <a:buClr>
                <a:srgbClr val="000000"/>
              </a:buClr>
              <a:buSzPts val="1500"/>
              <a:buChar char="●"/>
            </a:pPr>
            <a:r>
              <a:rPr lang="zh-TW" sz="1500">
                <a:solidFill>
                  <a:srgbClr val="000000"/>
                </a:solidFill>
              </a:rPr>
              <a:t>(0.5%) 請解釋為何RNN模型會有gradient vanishing以及gradient exploding，以及這兩個現象對training可能會有什麼不良影響。</a:t>
            </a:r>
            <a:endParaRPr>
              <a:solidFill>
                <a:srgbClr val="000000"/>
              </a:solidFill>
            </a:endParaRPr>
          </a:p>
          <a:p>
            <a:pPr indent="0" lvl="0" marL="457200" rtl="0" algn="l">
              <a:spcBef>
                <a:spcPts val="1200"/>
              </a:spcBef>
              <a:spcAft>
                <a:spcPts val="0"/>
              </a:spcAft>
              <a:buNone/>
            </a:pPr>
            <a:r>
              <a:t/>
            </a:r>
            <a:endParaRPr>
              <a:solidFill>
                <a:srgbClr val="000000"/>
              </a:solidFill>
            </a:endParaRPr>
          </a:p>
          <a:p>
            <a:pPr indent="-323850" lvl="0" marL="457200" rtl="0" algn="l">
              <a:spcBef>
                <a:spcPts val="1200"/>
              </a:spcBef>
              <a:spcAft>
                <a:spcPts val="0"/>
              </a:spcAft>
              <a:buClr>
                <a:srgbClr val="000000"/>
              </a:buClr>
              <a:buSzPts val="1500"/>
              <a:buChar char="●"/>
            </a:pPr>
            <a:r>
              <a:rPr lang="zh-TW" sz="1500">
                <a:solidFill>
                  <a:srgbClr val="000000"/>
                </a:solidFill>
              </a:rPr>
              <a:t>(1%) 相較於Sample Code來說，你做了哪些修改或嘗試(如模型架構、資料前處理、後處理等)？請描述你做的嘗試以及其理由，如果你認為你的做法帶來的進步與第一題的回答有關的話也請詳述之。(請注意若你的解釋太過不合理，則不論你在leader board上分數多高，這題都無法拿到滿分)</a:t>
            </a:r>
            <a:endParaRPr sz="1500">
              <a:solidFill>
                <a:srgbClr val="000000"/>
              </a:solidFill>
              <a:latin typeface="Arial"/>
              <a:ea typeface="Arial"/>
              <a:cs typeface="Arial"/>
              <a:sym typeface="Arial"/>
            </a:endParaRPr>
          </a:p>
        </p:txBody>
      </p:sp>
      <p:sp>
        <p:nvSpPr>
          <p:cNvPr id="184" name="Google Shape;184;p32"/>
          <p:cNvSpPr txBox="1"/>
          <p:nvPr/>
        </p:nvSpPr>
        <p:spPr>
          <a:xfrm>
            <a:off x="0" y="0"/>
            <a:ext cx="3000000" cy="802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b="0" i="0" lang="zh-TW" sz="1600" u="none" cap="none" strike="noStrike">
                <a:solidFill>
                  <a:srgbClr val="666666"/>
                </a:solidFill>
                <a:latin typeface="Times New Roman"/>
                <a:ea typeface="Times New Roman"/>
                <a:cs typeface="Times New Roman"/>
                <a:sym typeface="Times New Roman"/>
              </a:rPr>
              <a:t> </a:t>
            </a:r>
            <a:endParaRPr b="0" i="0" sz="1400" u="none" cap="none" strike="noStrike">
              <a:solidFill>
                <a:srgbClr val="000000"/>
              </a:solidFill>
              <a:latin typeface="Arial"/>
              <a:ea typeface="Arial"/>
              <a:cs typeface="Arial"/>
              <a:sym typeface="Arial"/>
            </a:endParaRPr>
          </a:p>
        </p:txBody>
      </p:sp>
      <p:sp>
        <p:nvSpPr>
          <p:cNvPr id="185" name="Google Shape;185;p32"/>
          <p:cNvSpPr txBox="1"/>
          <p:nvPr/>
        </p:nvSpPr>
        <p:spPr>
          <a:xfrm>
            <a:off x="5967650" y="332950"/>
            <a:ext cx="3282300" cy="1077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t/>
            </a:r>
            <a:endParaRPr b="0" i="0" sz="1800" u="none" cap="none" strike="noStrike">
              <a:solidFill>
                <a:srgbClr val="FF0000"/>
              </a:solidFill>
              <a:latin typeface="Arial"/>
              <a:ea typeface="Arial"/>
              <a:cs typeface="Arial"/>
              <a:sym typeface="Arial"/>
            </a:endParaRPr>
          </a:p>
        </p:txBody>
      </p:sp>
      <p:sp>
        <p:nvSpPr>
          <p:cNvPr id="186" name="Google Shape;186;p32"/>
          <p:cNvSpPr txBox="1"/>
          <p:nvPr>
            <p:ph type="title"/>
          </p:nvPr>
        </p:nvSpPr>
        <p:spPr>
          <a:xfrm>
            <a:off x="311700" y="332950"/>
            <a:ext cx="6526200" cy="707400"/>
          </a:xfrm>
          <a:prstGeom prst="rect">
            <a:avLst/>
          </a:prstGeom>
          <a:noFill/>
          <a:ln>
            <a:noFill/>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Grading Policy - Report (8% + Bonus 1%)</a:t>
            </a:r>
            <a:endParaRPr/>
          </a:p>
        </p:txBody>
      </p:sp>
      <p:sp>
        <p:nvSpPr>
          <p:cNvPr id="187" name="Google Shape;187;p32"/>
          <p:cNvSpPr txBox="1"/>
          <p:nvPr/>
        </p:nvSpPr>
        <p:spPr>
          <a:xfrm>
            <a:off x="7439075" y="486550"/>
            <a:ext cx="4003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u="sng">
                <a:solidFill>
                  <a:schemeClr val="hlink"/>
                </a:solidFill>
                <a:latin typeface="Open Sans"/>
                <a:ea typeface="Open Sans"/>
                <a:cs typeface="Open Sans"/>
                <a:sym typeface="Open Sans"/>
                <a:hlinkClick r:id="rId3"/>
              </a:rPr>
              <a:t>Report link</a:t>
            </a:r>
            <a:endParaRPr>
              <a:latin typeface="Open Sans"/>
              <a:ea typeface="Open Sans"/>
              <a:cs typeface="Open Sans"/>
              <a:sym typeface="Open Sans"/>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3"/>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Grading Policy - Report (8% + Bonus 1%)</a:t>
            </a:r>
            <a:endParaRPr/>
          </a:p>
          <a:p>
            <a:pPr indent="0" lvl="0" marL="0" rtl="0" algn="l">
              <a:spcBef>
                <a:spcPts val="0"/>
              </a:spcBef>
              <a:spcAft>
                <a:spcPts val="0"/>
              </a:spcAft>
              <a:buNone/>
            </a:pPr>
            <a:r>
              <a:t/>
            </a:r>
            <a:endParaRPr/>
          </a:p>
        </p:txBody>
      </p:sp>
      <p:sp>
        <p:nvSpPr>
          <p:cNvPr id="193" name="Google Shape;193;p33"/>
          <p:cNvSpPr txBox="1"/>
          <p:nvPr>
            <p:ph idx="1" type="body"/>
          </p:nvPr>
        </p:nvSpPr>
        <p:spPr>
          <a:xfrm>
            <a:off x="311700" y="1152425"/>
            <a:ext cx="8430900" cy="33027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t/>
            </a:r>
            <a:endParaRPr b="1" sz="1500">
              <a:solidFill>
                <a:srgbClr val="000000"/>
              </a:solidFill>
            </a:endParaRPr>
          </a:p>
          <a:p>
            <a:pPr indent="-323850" lvl="0" marL="457200" rtl="0" algn="l">
              <a:spcBef>
                <a:spcPts val="0"/>
              </a:spcBef>
              <a:spcAft>
                <a:spcPts val="0"/>
              </a:spcAft>
              <a:buClr>
                <a:srgbClr val="000000"/>
              </a:buClr>
              <a:buSzPts val="1500"/>
              <a:buChar char="●"/>
            </a:pPr>
            <a:r>
              <a:rPr lang="zh-TW" sz="1500">
                <a:solidFill>
                  <a:srgbClr val="000000"/>
                </a:solidFill>
              </a:rPr>
              <a:t>(0.5%) 請簡述你leader board上表現最好的實驗結果中使用的embedding為何？如何產生？</a:t>
            </a:r>
            <a:endParaRPr sz="1500">
              <a:solidFill>
                <a:srgbClr val="000000"/>
              </a:solidFill>
            </a:endParaRPr>
          </a:p>
          <a:p>
            <a:pPr indent="0" lvl="0" marL="457200" rtl="0" algn="l">
              <a:spcBef>
                <a:spcPts val="0"/>
              </a:spcBef>
              <a:spcAft>
                <a:spcPts val="0"/>
              </a:spcAft>
              <a:buNone/>
            </a:pPr>
            <a:r>
              <a:t/>
            </a:r>
            <a:endParaRPr sz="1500">
              <a:solidFill>
                <a:srgbClr val="000000"/>
              </a:solidFill>
            </a:endParaRPr>
          </a:p>
          <a:p>
            <a:pPr indent="-317500" lvl="0" marL="457200" rtl="0" algn="l">
              <a:spcBef>
                <a:spcPts val="1200"/>
              </a:spcBef>
              <a:spcAft>
                <a:spcPts val="0"/>
              </a:spcAft>
              <a:buClr>
                <a:srgbClr val="000000"/>
              </a:buClr>
              <a:buSzPts val="1400"/>
              <a:buChar char="●"/>
            </a:pPr>
            <a:r>
              <a:rPr lang="zh-TW" sz="1400">
                <a:solidFill>
                  <a:srgbClr val="000000"/>
                </a:solidFill>
              </a:rPr>
              <a:t>Play with your models!</a:t>
            </a:r>
            <a:endParaRPr sz="1400">
              <a:solidFill>
                <a:srgbClr val="000000"/>
              </a:solidFill>
            </a:endParaRPr>
          </a:p>
          <a:p>
            <a:pPr indent="-317500" lvl="0" marL="914400" rtl="0" algn="just">
              <a:spcBef>
                <a:spcPts val="0"/>
              </a:spcBef>
              <a:spcAft>
                <a:spcPts val="0"/>
              </a:spcAft>
              <a:buClr>
                <a:srgbClr val="000000"/>
              </a:buClr>
              <a:buSzPts val="1400"/>
              <a:buAutoNum type="arabicParenBoth"/>
            </a:pPr>
            <a:r>
              <a:rPr lang="zh-TW" sz="1400">
                <a:solidFill>
                  <a:srgbClr val="000000"/>
                </a:solidFill>
              </a:rPr>
              <a:t>(0.5%) 在本題中，s1、s2互為彼此的valid permutation，若且唯若s1、s2兩句子的單字種類、數量相同、排列順序不同且各自皆是有意義且合乎文法的句子。例如，A student is a banana是A banana is a student的valid permutation。請試著找出一組互為彼此的valid permutation</a:t>
            </a:r>
            <a:r>
              <a:rPr lang="zh-TW" sz="1500">
                <a:solidFill>
                  <a:srgbClr val="000000"/>
                </a:solidFill>
              </a:rPr>
              <a:t>且使你的model產生相反的prediction的s1、s2。(s1、s2須具備合乎邏輯且有實際生活意義的語意)</a:t>
            </a:r>
            <a:endParaRPr sz="1400">
              <a:solidFill>
                <a:srgbClr val="000000"/>
              </a:solidFill>
            </a:endParaRPr>
          </a:p>
          <a:p>
            <a:pPr indent="-317500" lvl="0" marL="914400" rtl="0" algn="l">
              <a:spcBef>
                <a:spcPts val="0"/>
              </a:spcBef>
              <a:spcAft>
                <a:spcPts val="0"/>
              </a:spcAft>
              <a:buClr>
                <a:srgbClr val="000000"/>
              </a:buClr>
              <a:buSzPts val="1400"/>
              <a:buAutoNum type="arabicParenBoth"/>
            </a:pPr>
            <a:r>
              <a:rPr lang="zh-TW" sz="1400">
                <a:solidFill>
                  <a:srgbClr val="000000"/>
                </a:solidFill>
              </a:rPr>
              <a:t>(1%，bonus)  </a:t>
            </a:r>
            <a:r>
              <a:rPr lang="zh-TW" sz="1500">
                <a:solidFill>
                  <a:srgbClr val="000000"/>
                </a:solidFill>
              </a:rPr>
              <a:t>請從網路上(如FB、IG、Twitter)找出一則能夠讓model預測錯誤的「反串」酸留言，並將截圖附於report上 (即找到一則真實世界存在的留言，使得人類知道這留言應是negative，但model outputs positive)</a:t>
            </a:r>
            <a:endParaRPr>
              <a:solidFill>
                <a:srgbClr val="000000"/>
              </a:solidFill>
            </a:endParaRPr>
          </a:p>
          <a:p>
            <a:pPr indent="0" lvl="0" marL="0" rtl="0" algn="l">
              <a:spcBef>
                <a:spcPts val="1200"/>
              </a:spcBef>
              <a:spcAft>
                <a:spcPts val="0"/>
              </a:spcAft>
              <a:buNone/>
            </a:pPr>
            <a:r>
              <a:t/>
            </a:r>
            <a:endParaRPr sz="1500">
              <a:solidFill>
                <a:srgbClr val="000000"/>
              </a:solidFill>
            </a:endParaRPr>
          </a:p>
          <a:p>
            <a:pPr indent="0" lvl="0" marL="0" rtl="0" algn="l">
              <a:spcBef>
                <a:spcPts val="1200"/>
              </a:spcBef>
              <a:spcAft>
                <a:spcPts val="0"/>
              </a:spcAft>
              <a:buNone/>
            </a:pPr>
            <a:r>
              <a:t/>
            </a:r>
            <a:endParaRPr sz="1400">
              <a:solidFill>
                <a:srgbClr val="000000"/>
              </a:solidFill>
            </a:endParaRPr>
          </a:p>
          <a:p>
            <a:pPr indent="0" lvl="0" marL="0" rtl="0" algn="l">
              <a:spcBef>
                <a:spcPts val="1200"/>
              </a:spcBef>
              <a:spcAft>
                <a:spcPts val="1200"/>
              </a:spcAft>
              <a:buNone/>
            </a:pPr>
            <a:r>
              <a:t/>
            </a:r>
            <a:endParaRPr sz="21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Grading Policy - Report (8% + Bonus 1%)</a:t>
            </a:r>
            <a:endParaRPr/>
          </a:p>
          <a:p>
            <a:pPr indent="0" lvl="0" marL="0" rtl="0" algn="l">
              <a:spcBef>
                <a:spcPts val="0"/>
              </a:spcBef>
              <a:spcAft>
                <a:spcPts val="0"/>
              </a:spcAft>
              <a:buNone/>
            </a:pPr>
            <a:r>
              <a:t/>
            </a:r>
            <a:endParaRPr/>
          </a:p>
        </p:txBody>
      </p:sp>
      <p:sp>
        <p:nvSpPr>
          <p:cNvPr id="199" name="Google Shape;199;p34"/>
          <p:cNvSpPr txBox="1"/>
          <p:nvPr>
            <p:ph idx="1" type="body"/>
          </p:nvPr>
        </p:nvSpPr>
        <p:spPr>
          <a:xfrm>
            <a:off x="311700" y="1152425"/>
            <a:ext cx="8430900" cy="33027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t/>
            </a:r>
            <a:endParaRPr b="1" sz="1500">
              <a:solidFill>
                <a:srgbClr val="000000"/>
              </a:solidFill>
            </a:endParaRPr>
          </a:p>
          <a:p>
            <a:pPr indent="-323850" lvl="0" marL="457200" rtl="0" algn="l">
              <a:spcBef>
                <a:spcPts val="0"/>
              </a:spcBef>
              <a:spcAft>
                <a:spcPts val="0"/>
              </a:spcAft>
              <a:buClr>
                <a:srgbClr val="000000"/>
              </a:buClr>
              <a:buSzPts val="1500"/>
              <a:buChar char="●"/>
            </a:pPr>
            <a:r>
              <a:rPr lang="zh-TW" sz="1500">
                <a:solidFill>
                  <a:srgbClr val="000000"/>
                </a:solidFill>
              </a:rPr>
              <a:t>Math Problem - (4%)</a:t>
            </a:r>
            <a:endParaRPr sz="1500">
              <a:solidFill>
                <a:srgbClr val="000000"/>
              </a:solidFill>
            </a:endParaRPr>
          </a:p>
          <a:p>
            <a:pPr indent="-323850" lvl="1" marL="914400" rtl="0" algn="l">
              <a:spcBef>
                <a:spcPts val="0"/>
              </a:spcBef>
              <a:spcAft>
                <a:spcPts val="0"/>
              </a:spcAft>
              <a:buClr>
                <a:srgbClr val="000000"/>
              </a:buClr>
              <a:buSzPts val="1500"/>
              <a:buChar char="○"/>
            </a:pPr>
            <a:r>
              <a:rPr lang="zh-TW" sz="1100" u="sng">
                <a:solidFill>
                  <a:srgbClr val="1155CC"/>
                </a:solidFill>
                <a:hlinkClick r:id="rId3">
                  <a:extLst>
                    <a:ext uri="{A12FA001-AC4F-418D-AE19-62706E023703}">
                      <ahyp:hlinkClr val="tx"/>
                    </a:ext>
                  </a:extLst>
                </a:hlinkClick>
              </a:rPr>
              <a:t>https://hackmd.io/@lH2AB7kCSAS3NPw2FffsGg/H1ucYOpNo</a:t>
            </a:r>
            <a:endParaRPr sz="1500">
              <a:solidFill>
                <a:srgbClr val="000000"/>
              </a:solidFill>
            </a:endParaRPr>
          </a:p>
          <a:p>
            <a:pPr indent="-323850" lvl="1" marL="914400" rtl="0" algn="l">
              <a:lnSpc>
                <a:spcPct val="150000"/>
              </a:lnSpc>
              <a:spcBef>
                <a:spcPts val="1000"/>
              </a:spcBef>
              <a:spcAft>
                <a:spcPts val="0"/>
              </a:spcAft>
              <a:buClr>
                <a:srgbClr val="000000"/>
              </a:buClr>
              <a:buSzPts val="1500"/>
              <a:buChar char="○"/>
            </a:pPr>
            <a:r>
              <a:rPr lang="zh-TW" sz="1500">
                <a:solidFill>
                  <a:srgbClr val="000000"/>
                </a:solidFill>
              </a:rPr>
              <a:t>Type in latex (preferable) or take pictures of your handwriting</a:t>
            </a:r>
            <a:endParaRPr sz="1500">
              <a:solidFill>
                <a:srgbClr val="000000"/>
              </a:solidFill>
            </a:endParaRPr>
          </a:p>
          <a:p>
            <a:pPr indent="-323850" lvl="0" marL="457200" rtl="0" algn="l">
              <a:lnSpc>
                <a:spcPct val="150000"/>
              </a:lnSpc>
              <a:spcBef>
                <a:spcPts val="1000"/>
              </a:spcBef>
              <a:spcAft>
                <a:spcPts val="0"/>
              </a:spcAft>
              <a:buClr>
                <a:srgbClr val="000000"/>
              </a:buClr>
              <a:buSzPts val="1500"/>
              <a:buChar char="●"/>
            </a:pPr>
            <a:r>
              <a:rPr lang="zh-TW" sz="1500">
                <a:solidFill>
                  <a:srgbClr val="424242"/>
                </a:solidFill>
              </a:rPr>
              <a:t>Combine </a:t>
            </a:r>
            <a:r>
              <a:rPr lang="zh-TW" sz="1500" u="sng">
                <a:solidFill>
                  <a:srgbClr val="424242"/>
                </a:solidFill>
              </a:rPr>
              <a:t>programming report</a:t>
            </a:r>
            <a:r>
              <a:rPr lang="zh-TW" sz="1500">
                <a:solidFill>
                  <a:srgbClr val="424242"/>
                </a:solidFill>
              </a:rPr>
              <a:t> and </a:t>
            </a:r>
            <a:r>
              <a:rPr lang="zh-TW" sz="1500" u="sng">
                <a:solidFill>
                  <a:srgbClr val="424242"/>
                </a:solidFill>
              </a:rPr>
              <a:t>math problem</a:t>
            </a:r>
            <a:r>
              <a:rPr lang="zh-TW" sz="1500">
                <a:solidFill>
                  <a:srgbClr val="424242"/>
                </a:solidFill>
              </a:rPr>
              <a:t> in report.pdf.</a:t>
            </a:r>
            <a:endParaRPr sz="1500">
              <a:solidFill>
                <a:srgbClr val="000000"/>
              </a:solidFill>
            </a:endParaRPr>
          </a:p>
          <a:p>
            <a:pPr indent="0" lvl="0" marL="0" rtl="0" algn="l">
              <a:spcBef>
                <a:spcPts val="1000"/>
              </a:spcBef>
              <a:spcAft>
                <a:spcPts val="0"/>
              </a:spcAft>
              <a:buNone/>
            </a:pPr>
            <a:r>
              <a:t/>
            </a:r>
            <a:endParaRPr sz="1500">
              <a:solidFill>
                <a:srgbClr val="000000"/>
              </a:solidFill>
            </a:endParaRPr>
          </a:p>
          <a:p>
            <a:pPr indent="0" lvl="0" marL="0" rtl="0" algn="l">
              <a:spcBef>
                <a:spcPts val="1200"/>
              </a:spcBef>
              <a:spcAft>
                <a:spcPts val="0"/>
              </a:spcAft>
              <a:buNone/>
            </a:pPr>
            <a:r>
              <a:t/>
            </a:r>
            <a:endParaRPr sz="1400">
              <a:solidFill>
                <a:srgbClr val="000000"/>
              </a:solidFill>
            </a:endParaRPr>
          </a:p>
          <a:p>
            <a:pPr indent="0" lvl="0" marL="0" rtl="0" algn="l">
              <a:spcBef>
                <a:spcPts val="1200"/>
              </a:spcBef>
              <a:spcAft>
                <a:spcPts val="1200"/>
              </a:spcAft>
              <a:buNone/>
            </a:pPr>
            <a:r>
              <a:t/>
            </a:r>
            <a:endParaRPr sz="21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5"/>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zh-TW" sz="2400"/>
              <a:t>Report 格式</a:t>
            </a:r>
            <a:endParaRPr sz="2400"/>
          </a:p>
        </p:txBody>
      </p:sp>
      <p:sp>
        <p:nvSpPr>
          <p:cNvPr id="205" name="Google Shape;205;p35"/>
          <p:cNvSpPr txBox="1"/>
          <p:nvPr>
            <p:ph idx="1" type="body"/>
          </p:nvPr>
        </p:nvSpPr>
        <p:spPr>
          <a:xfrm>
            <a:off x="311700" y="1077450"/>
            <a:ext cx="8520600" cy="3623700"/>
          </a:xfrm>
          <a:prstGeom prst="rect">
            <a:avLst/>
          </a:prstGeom>
          <a:noFill/>
          <a:ln>
            <a:noFill/>
          </a:ln>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Clr>
                <a:srgbClr val="000000"/>
              </a:buClr>
              <a:buSzPts val="1400"/>
              <a:buFont typeface="Microsoft JhengHei"/>
              <a:buChar char="●"/>
            </a:pPr>
            <a:r>
              <a:rPr lang="zh-TW" sz="1400">
                <a:solidFill>
                  <a:srgbClr val="000000"/>
                </a:solidFill>
                <a:latin typeface="Microsoft JhengHei"/>
                <a:ea typeface="Microsoft JhengHei"/>
                <a:cs typeface="Microsoft JhengHei"/>
                <a:sym typeface="Microsoft JhengHei"/>
              </a:rPr>
              <a:t>限制</a:t>
            </a:r>
            <a:endParaRPr sz="1400">
              <a:solidFill>
                <a:srgbClr val="000000"/>
              </a:solidFill>
              <a:latin typeface="Microsoft JhengHei"/>
              <a:ea typeface="Microsoft JhengHei"/>
              <a:cs typeface="Microsoft JhengHei"/>
              <a:sym typeface="Microsoft JhengHei"/>
            </a:endParaRPr>
          </a:p>
          <a:p>
            <a:pPr indent="-317500" lvl="1" marL="914400" rtl="0" algn="l">
              <a:lnSpc>
                <a:spcPct val="150000"/>
              </a:lnSpc>
              <a:spcBef>
                <a:spcPts val="0"/>
              </a:spcBef>
              <a:spcAft>
                <a:spcPts val="0"/>
              </a:spcAft>
              <a:buClr>
                <a:srgbClr val="FF0000"/>
              </a:buClr>
              <a:buSzPts val="1400"/>
              <a:buFont typeface="Microsoft JhengHei"/>
              <a:buChar char="○"/>
            </a:pPr>
            <a:r>
              <a:rPr lang="zh-TW">
                <a:solidFill>
                  <a:srgbClr val="FF0000"/>
                </a:solidFill>
                <a:latin typeface="Microsoft JhengHei"/>
                <a:ea typeface="Microsoft JhengHei"/>
                <a:cs typeface="Microsoft JhengHei"/>
                <a:sym typeface="Microsoft JhengHei"/>
              </a:rPr>
              <a:t>檔名必須為 report.pdf !!!</a:t>
            </a:r>
            <a:endParaRPr>
              <a:solidFill>
                <a:srgbClr val="FF0000"/>
              </a:solidFill>
              <a:latin typeface="Microsoft JhengHei"/>
              <a:ea typeface="Microsoft JhengHei"/>
              <a:cs typeface="Microsoft JhengHei"/>
              <a:sym typeface="Microsoft JhengHei"/>
            </a:endParaRPr>
          </a:p>
          <a:p>
            <a:pPr indent="-317500" lvl="1" marL="914400" rtl="0" algn="l">
              <a:lnSpc>
                <a:spcPct val="150000"/>
              </a:lnSpc>
              <a:spcBef>
                <a:spcPts val="0"/>
              </a:spcBef>
              <a:spcAft>
                <a:spcPts val="0"/>
              </a:spcAft>
              <a:buClr>
                <a:srgbClr val="FF0000"/>
              </a:buClr>
              <a:buSzPts val="1400"/>
              <a:buFont typeface="Microsoft JhengHei"/>
              <a:buChar char="○"/>
            </a:pPr>
            <a:r>
              <a:rPr lang="zh-TW">
                <a:solidFill>
                  <a:srgbClr val="FF0000"/>
                </a:solidFill>
                <a:latin typeface="Microsoft JhengHei"/>
                <a:ea typeface="Microsoft JhengHei"/>
                <a:cs typeface="Microsoft JhengHei"/>
                <a:sym typeface="Microsoft JhengHei"/>
              </a:rPr>
              <a:t>檔名必須為 report.pdf !!!</a:t>
            </a:r>
            <a:endParaRPr>
              <a:solidFill>
                <a:srgbClr val="FF0000"/>
              </a:solidFill>
              <a:latin typeface="Microsoft JhengHei"/>
              <a:ea typeface="Microsoft JhengHei"/>
              <a:cs typeface="Microsoft JhengHei"/>
              <a:sym typeface="Microsoft JhengHei"/>
            </a:endParaRPr>
          </a:p>
          <a:p>
            <a:pPr indent="-317500" lvl="1" marL="914400" rtl="0" algn="l">
              <a:lnSpc>
                <a:spcPct val="150000"/>
              </a:lnSpc>
              <a:spcBef>
                <a:spcPts val="0"/>
              </a:spcBef>
              <a:spcAft>
                <a:spcPts val="0"/>
              </a:spcAft>
              <a:buClr>
                <a:srgbClr val="FF0000"/>
              </a:buClr>
              <a:buSzPts val="1400"/>
              <a:buFont typeface="Microsoft JhengHei"/>
              <a:buChar char="○"/>
            </a:pPr>
            <a:r>
              <a:rPr lang="zh-TW">
                <a:solidFill>
                  <a:srgbClr val="FF0000"/>
                </a:solidFill>
                <a:latin typeface="Microsoft JhengHei"/>
                <a:ea typeface="Microsoft JhengHei"/>
                <a:cs typeface="Microsoft JhengHei"/>
                <a:sym typeface="Microsoft JhengHei"/>
              </a:rPr>
              <a:t>檔名必須為 report.pdf !!!</a:t>
            </a:r>
            <a:endParaRPr>
              <a:solidFill>
                <a:srgbClr val="000000"/>
              </a:solidFill>
              <a:latin typeface="Microsoft JhengHei"/>
              <a:ea typeface="Microsoft JhengHei"/>
              <a:cs typeface="Microsoft JhengHei"/>
              <a:sym typeface="Microsoft JhengHei"/>
            </a:endParaRPr>
          </a:p>
          <a:p>
            <a:pPr indent="-317500" lvl="1" marL="914400" rtl="0" algn="l">
              <a:lnSpc>
                <a:spcPct val="150000"/>
              </a:lnSpc>
              <a:spcBef>
                <a:spcPts val="0"/>
              </a:spcBef>
              <a:spcAft>
                <a:spcPts val="0"/>
              </a:spcAft>
              <a:buClr>
                <a:srgbClr val="000000"/>
              </a:buClr>
              <a:buSzPts val="1400"/>
              <a:buFont typeface="Microsoft JhengHei"/>
              <a:buChar char="○"/>
            </a:pPr>
            <a:r>
              <a:rPr lang="zh-TW">
                <a:solidFill>
                  <a:srgbClr val="000000"/>
                </a:solidFill>
                <a:latin typeface="Microsoft JhengHei"/>
                <a:ea typeface="Microsoft JhengHei"/>
                <a:cs typeface="Microsoft JhengHei"/>
                <a:sym typeface="Microsoft JhengHei"/>
              </a:rPr>
              <a:t>請</a:t>
            </a:r>
            <a:r>
              <a:rPr lang="zh-TW">
                <a:solidFill>
                  <a:srgbClr val="FF0000"/>
                </a:solidFill>
                <a:latin typeface="Microsoft JhengHei"/>
                <a:ea typeface="Microsoft JhengHei"/>
                <a:cs typeface="Microsoft JhengHei"/>
                <a:sym typeface="Microsoft JhengHei"/>
              </a:rPr>
              <a:t>標明系級、學號、姓名</a:t>
            </a:r>
            <a:r>
              <a:rPr lang="zh-TW">
                <a:solidFill>
                  <a:srgbClr val="000000"/>
                </a:solidFill>
                <a:latin typeface="Microsoft JhengHei"/>
                <a:ea typeface="Microsoft JhengHei"/>
                <a:cs typeface="Microsoft JhengHei"/>
                <a:sym typeface="Microsoft JhengHei"/>
              </a:rPr>
              <a:t>，並按照report模板回答問題，切勿隨意更動題號順序</a:t>
            </a:r>
            <a:endParaRPr>
              <a:solidFill>
                <a:srgbClr val="000000"/>
              </a:solidFill>
              <a:latin typeface="Microsoft JhengHei"/>
              <a:ea typeface="Microsoft JhengHei"/>
              <a:cs typeface="Microsoft JhengHei"/>
              <a:sym typeface="Microsoft JhengHei"/>
            </a:endParaRPr>
          </a:p>
          <a:p>
            <a:pPr indent="-317500" lvl="1" marL="914400" rtl="0" algn="l">
              <a:lnSpc>
                <a:spcPct val="150000"/>
              </a:lnSpc>
              <a:spcBef>
                <a:spcPts val="0"/>
              </a:spcBef>
              <a:spcAft>
                <a:spcPts val="0"/>
              </a:spcAft>
              <a:buClr>
                <a:srgbClr val="000000"/>
              </a:buClr>
              <a:buSzPts val="1400"/>
              <a:buFont typeface="Microsoft JhengHei"/>
              <a:buChar char="○"/>
            </a:pPr>
            <a:r>
              <a:rPr lang="zh-TW">
                <a:solidFill>
                  <a:srgbClr val="000000"/>
                </a:solidFill>
                <a:latin typeface="Microsoft JhengHei"/>
                <a:ea typeface="Microsoft JhengHei"/>
                <a:cs typeface="Microsoft JhengHei"/>
                <a:sym typeface="Microsoft JhengHei"/>
              </a:rPr>
              <a:t>若有和其他修課同學討論，請務必於題號前標明collaborator（含姓名、學號）</a:t>
            </a:r>
            <a:endParaRPr>
              <a:solidFill>
                <a:srgbClr val="000000"/>
              </a:solidFill>
              <a:latin typeface="Microsoft JhengHei"/>
              <a:ea typeface="Microsoft JhengHei"/>
              <a:cs typeface="Microsoft JhengHei"/>
              <a:sym typeface="Microsoft JhengHei"/>
            </a:endParaRPr>
          </a:p>
          <a:p>
            <a:pPr indent="-317500" lvl="0" marL="457200" rtl="0" algn="l">
              <a:lnSpc>
                <a:spcPct val="150000"/>
              </a:lnSpc>
              <a:spcBef>
                <a:spcPts val="0"/>
              </a:spcBef>
              <a:spcAft>
                <a:spcPts val="0"/>
              </a:spcAft>
              <a:buClr>
                <a:srgbClr val="000000"/>
              </a:buClr>
              <a:buSzPts val="1400"/>
              <a:buFont typeface="Microsoft JhengHei"/>
              <a:buChar char="●"/>
            </a:pPr>
            <a:r>
              <a:rPr lang="zh-TW" sz="1400">
                <a:solidFill>
                  <a:srgbClr val="000000"/>
                </a:solidFill>
                <a:latin typeface="Microsoft JhengHei"/>
                <a:ea typeface="Microsoft JhengHei"/>
                <a:cs typeface="Microsoft JhengHei"/>
                <a:sym typeface="Microsoft JhengHei"/>
              </a:rPr>
              <a:t>Report模板連結</a:t>
            </a:r>
            <a:endParaRPr sz="1400">
              <a:solidFill>
                <a:srgbClr val="000000"/>
              </a:solidFill>
              <a:latin typeface="Microsoft JhengHei"/>
              <a:ea typeface="Microsoft JhengHei"/>
              <a:cs typeface="Microsoft JhengHei"/>
              <a:sym typeface="Microsoft JhengHei"/>
            </a:endParaRPr>
          </a:p>
          <a:p>
            <a:pPr indent="-317500" lvl="1" marL="914400" rtl="0" algn="l">
              <a:lnSpc>
                <a:spcPct val="150000"/>
              </a:lnSpc>
              <a:spcBef>
                <a:spcPts val="0"/>
              </a:spcBef>
              <a:spcAft>
                <a:spcPts val="0"/>
              </a:spcAft>
              <a:buClr>
                <a:srgbClr val="000000"/>
              </a:buClr>
              <a:buSzPts val="1400"/>
              <a:buFont typeface="Microsoft JhengHei"/>
              <a:buChar char="○"/>
            </a:pPr>
            <a:r>
              <a:rPr lang="zh-TW">
                <a:solidFill>
                  <a:srgbClr val="000000"/>
                </a:solidFill>
                <a:latin typeface="Microsoft JhengHei"/>
                <a:ea typeface="Microsoft JhengHei"/>
                <a:cs typeface="Microsoft JhengHei"/>
                <a:sym typeface="Microsoft JhengHei"/>
              </a:rPr>
              <a:t>連結：</a:t>
            </a:r>
            <a:endParaRPr>
              <a:solidFill>
                <a:srgbClr val="000000"/>
              </a:solidFill>
              <a:latin typeface="Microsoft JhengHei"/>
              <a:ea typeface="Microsoft JhengHei"/>
              <a:cs typeface="Microsoft JhengHei"/>
              <a:sym typeface="Microsoft JhengHei"/>
            </a:endParaRPr>
          </a:p>
          <a:p>
            <a:pPr indent="0" lvl="0" marL="914400" rtl="0" algn="l">
              <a:lnSpc>
                <a:spcPct val="150000"/>
              </a:lnSpc>
              <a:spcBef>
                <a:spcPts val="0"/>
              </a:spcBef>
              <a:spcAft>
                <a:spcPts val="0"/>
              </a:spcAft>
              <a:buNone/>
            </a:pPr>
            <a:r>
              <a:rPr lang="zh-TW" sz="1400" u="sng">
                <a:solidFill>
                  <a:schemeClr val="hlink"/>
                </a:solidFill>
                <a:latin typeface="Microsoft JhengHei"/>
                <a:ea typeface="Microsoft JhengHei"/>
                <a:cs typeface="Microsoft JhengHei"/>
                <a:sym typeface="Microsoft JhengHei"/>
                <a:hlinkClick r:id="rId3"/>
              </a:rPr>
              <a:t>https://docs.google.com/document/d/1OAee8oWXJ1HFpG6_BFTdnO3FgQ4v6LCeDb78_4ezVo0/edit</a:t>
            </a:r>
            <a:endParaRPr>
              <a:solidFill>
                <a:srgbClr val="000000"/>
              </a:solidFill>
              <a:latin typeface="Microsoft JhengHei"/>
              <a:ea typeface="Microsoft JhengHei"/>
              <a:cs typeface="Microsoft JhengHei"/>
              <a:sym typeface="Microsoft JhengHei"/>
            </a:endParaRPr>
          </a:p>
          <a:p>
            <a:pPr indent="-317500" lvl="0" marL="457200" rtl="0" algn="l">
              <a:lnSpc>
                <a:spcPct val="150000"/>
              </a:lnSpc>
              <a:spcBef>
                <a:spcPts val="0"/>
              </a:spcBef>
              <a:spcAft>
                <a:spcPts val="0"/>
              </a:spcAft>
              <a:buClr>
                <a:srgbClr val="000000"/>
              </a:buClr>
              <a:buSzPts val="1400"/>
              <a:buChar char="●"/>
            </a:pPr>
            <a:r>
              <a:rPr lang="zh-TW" sz="1400">
                <a:solidFill>
                  <a:srgbClr val="000000"/>
                </a:solidFill>
                <a:latin typeface="Microsoft JhengHei"/>
                <a:ea typeface="Microsoft JhengHei"/>
                <a:cs typeface="Microsoft JhengHei"/>
                <a:sym typeface="Microsoft JhengHei"/>
              </a:rPr>
              <a:t>截止日期同 </a:t>
            </a:r>
            <a:r>
              <a:rPr lang="zh-TW" sz="1400">
                <a:solidFill>
                  <a:srgbClr val="FF0000"/>
                </a:solidFill>
                <a:latin typeface="Microsoft JhengHei"/>
                <a:ea typeface="Microsoft JhengHei"/>
                <a:cs typeface="Microsoft JhengHei"/>
                <a:sym typeface="Microsoft JhengHei"/>
              </a:rPr>
              <a:t>NTU Cool</a:t>
            </a:r>
            <a:r>
              <a:rPr lang="zh-TW" sz="1400">
                <a:solidFill>
                  <a:srgbClr val="FF0000"/>
                </a:solidFill>
                <a:latin typeface="Microsoft JhengHei"/>
                <a:ea typeface="Microsoft JhengHei"/>
                <a:cs typeface="Microsoft JhengHei"/>
                <a:sym typeface="Microsoft JhengHei"/>
              </a:rPr>
              <a:t> Deadline: 11/27/2022 23:59:59  (GMT+8)</a:t>
            </a:r>
            <a:endParaRPr sz="1400">
              <a:latin typeface="Microsoft JhengHei"/>
              <a:ea typeface="Microsoft JhengHei"/>
              <a:cs typeface="Microsoft JhengHei"/>
              <a:sym typeface="Microsoft JhengHei"/>
            </a:endParaRPr>
          </a:p>
          <a:p>
            <a:pPr indent="0" lvl="0" marL="0" rtl="0" algn="l">
              <a:lnSpc>
                <a:spcPct val="115000"/>
              </a:lnSpc>
              <a:spcBef>
                <a:spcPts val="1600"/>
              </a:spcBef>
              <a:spcAft>
                <a:spcPts val="1600"/>
              </a:spcAft>
              <a:buSzPts val="1800"/>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6"/>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zh-TW"/>
              <a:t>Requirements</a:t>
            </a:r>
            <a:endParaRPr/>
          </a:p>
        </p:txBody>
      </p:sp>
      <p:sp>
        <p:nvSpPr>
          <p:cNvPr id="211" name="Google Shape;211;p36"/>
          <p:cNvSpPr txBox="1"/>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t/>
            </a:r>
            <a:endParaRPr sz="1800">
              <a:solidFill>
                <a:srgbClr val="695D46"/>
              </a:solidFill>
              <a:latin typeface="Open Sans"/>
              <a:ea typeface="Open Sans"/>
              <a:cs typeface="Open Sans"/>
              <a:sym typeface="Open Sans"/>
            </a:endParaRPr>
          </a:p>
          <a:p>
            <a:pPr indent="-342900" lvl="0" marL="457200" marR="0" rtl="0" algn="l">
              <a:lnSpc>
                <a:spcPct val="115000"/>
              </a:lnSpc>
              <a:spcBef>
                <a:spcPts val="0"/>
              </a:spcBef>
              <a:spcAft>
                <a:spcPts val="0"/>
              </a:spcAft>
              <a:buClr>
                <a:srgbClr val="695D46"/>
              </a:buClr>
              <a:buSzPts val="1800"/>
              <a:buFont typeface="Open Sans"/>
              <a:buAutoNum type="arabicPeriod"/>
            </a:pPr>
            <a:r>
              <a:rPr b="0" i="0" lang="zh-TW" sz="1800" u="none" cap="none" strike="noStrike">
                <a:solidFill>
                  <a:srgbClr val="695D46"/>
                </a:solidFill>
                <a:latin typeface="Open Sans"/>
                <a:ea typeface="Open Sans"/>
                <a:cs typeface="Open Sans"/>
                <a:sym typeface="Open Sans"/>
              </a:rPr>
              <a:t>不能使用額外data</a:t>
            </a:r>
            <a:endParaRPr b="0" i="0" sz="1800" u="none" cap="none" strike="noStrike">
              <a:solidFill>
                <a:srgbClr val="695D46"/>
              </a:solidFill>
              <a:latin typeface="Open Sans"/>
              <a:ea typeface="Open Sans"/>
              <a:cs typeface="Open Sans"/>
              <a:sym typeface="Open Sans"/>
            </a:endParaRPr>
          </a:p>
          <a:p>
            <a:pPr indent="-342900" lvl="0" marL="457200" marR="0" rtl="0" algn="l">
              <a:lnSpc>
                <a:spcPct val="115000"/>
              </a:lnSpc>
              <a:spcBef>
                <a:spcPts val="0"/>
              </a:spcBef>
              <a:spcAft>
                <a:spcPts val="0"/>
              </a:spcAft>
              <a:buClr>
                <a:srgbClr val="695D46"/>
              </a:buClr>
              <a:buSzPts val="1800"/>
              <a:buFont typeface="Open Sans"/>
              <a:buAutoNum type="arabicPeriod"/>
            </a:pPr>
            <a:r>
              <a:rPr lang="zh-TW" sz="1800">
                <a:solidFill>
                  <a:schemeClr val="dk2"/>
                </a:solidFill>
                <a:latin typeface="Open Sans"/>
                <a:ea typeface="Open Sans"/>
                <a:cs typeface="Open Sans"/>
                <a:sym typeface="Open Sans"/>
              </a:rPr>
              <a:t>如果你的code不只一個檔案（或有多個參數）請附上readme</a:t>
            </a:r>
            <a:endParaRPr b="0" i="0" sz="1800" u="none" cap="none" strike="noStrike">
              <a:solidFill>
                <a:srgbClr val="695D46"/>
              </a:solidFill>
              <a:latin typeface="Open Sans"/>
              <a:ea typeface="Open Sans"/>
              <a:cs typeface="Open Sans"/>
              <a:sym typeface="Open Sans"/>
            </a:endParaRPr>
          </a:p>
          <a:p>
            <a:pPr indent="0" lvl="0" marL="0" marR="0" rtl="0" algn="l">
              <a:lnSpc>
                <a:spcPct val="115000"/>
              </a:lnSpc>
              <a:spcBef>
                <a:spcPts val="1600"/>
              </a:spcBef>
              <a:spcAft>
                <a:spcPts val="1600"/>
              </a:spcAft>
              <a:buClr>
                <a:srgbClr val="000000"/>
              </a:buClr>
              <a:buSzPts val="1400"/>
              <a:buFont typeface="Arial"/>
              <a:buNone/>
            </a:pPr>
            <a:r>
              <a:t/>
            </a:r>
            <a:endParaRPr b="0" i="0" sz="1400" u="none" cap="none" strike="noStrike">
              <a:solidFill>
                <a:srgbClr val="695D46"/>
              </a:solidFill>
              <a:latin typeface="Open Sans"/>
              <a:ea typeface="Open Sans"/>
              <a:cs typeface="Open Sans"/>
              <a:sym typeface="Open Sans"/>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7"/>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zh-TW"/>
              <a:t>NTU Cool</a:t>
            </a:r>
            <a:r>
              <a:rPr lang="zh-TW"/>
              <a:t> Submissions</a:t>
            </a:r>
            <a:endParaRPr/>
          </a:p>
        </p:txBody>
      </p:sp>
      <p:sp>
        <p:nvSpPr>
          <p:cNvPr id="217" name="Google Shape;217;p37"/>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zh-TW"/>
              <a:t>你的NTU Cool</a:t>
            </a:r>
            <a:r>
              <a:rPr lang="zh-TW"/>
              <a:t>繳交檔案中</a:t>
            </a:r>
            <a:r>
              <a:rPr lang="zh-TW"/>
              <a:t>請至少包含：</a:t>
            </a:r>
            <a:endParaRPr/>
          </a:p>
          <a:p>
            <a:pPr indent="-342900" lvl="0" marL="457200" rtl="0" algn="l">
              <a:lnSpc>
                <a:spcPct val="115000"/>
              </a:lnSpc>
              <a:spcBef>
                <a:spcPts val="1600"/>
              </a:spcBef>
              <a:spcAft>
                <a:spcPts val="0"/>
              </a:spcAft>
              <a:buSzPts val="1800"/>
              <a:buAutoNum type="arabicPeriod"/>
            </a:pPr>
            <a:r>
              <a:rPr lang="zh-TW"/>
              <a:t>report.pdf : </a:t>
            </a:r>
            <a:r>
              <a:rPr lang="zh-TW" sz="1700">
                <a:solidFill>
                  <a:srgbClr val="424242"/>
                </a:solidFill>
              </a:rPr>
              <a:t>Please refer to report template</a:t>
            </a:r>
            <a:endParaRPr/>
          </a:p>
          <a:p>
            <a:pPr indent="-342900" lvl="0" marL="457200" rtl="0" algn="l">
              <a:lnSpc>
                <a:spcPct val="115000"/>
              </a:lnSpc>
              <a:spcBef>
                <a:spcPts val="0"/>
              </a:spcBef>
              <a:spcAft>
                <a:spcPts val="0"/>
              </a:spcAft>
              <a:buSzPts val="1800"/>
              <a:buAutoNum type="arabicPeriod"/>
            </a:pPr>
            <a:r>
              <a:rPr lang="zh-TW"/>
              <a:t>your python (or ipynb) files</a:t>
            </a:r>
            <a:endParaRPr/>
          </a:p>
          <a:p>
            <a:pPr indent="-342900" lvl="0" marL="457200" rtl="0" algn="l">
              <a:lnSpc>
                <a:spcPct val="115000"/>
              </a:lnSpc>
              <a:spcBef>
                <a:spcPts val="0"/>
              </a:spcBef>
              <a:spcAft>
                <a:spcPts val="0"/>
              </a:spcAft>
              <a:buSzPts val="1800"/>
              <a:buAutoNum type="arabicPeriod"/>
            </a:pPr>
            <a:r>
              <a:rPr lang="zh-TW"/>
              <a:t>請將</a:t>
            </a:r>
            <a:r>
              <a:rPr lang="zh-TW"/>
              <a:t>存下來的</a:t>
            </a:r>
            <a:r>
              <a:rPr lang="zh-TW"/>
              <a:t>model</a:t>
            </a:r>
            <a:r>
              <a:rPr lang="zh-TW"/>
              <a:t>雲端</a:t>
            </a:r>
            <a:r>
              <a:rPr lang="zh-TW"/>
              <a:t>連結附在report中(</a:t>
            </a:r>
            <a:r>
              <a:rPr lang="zh-TW"/>
              <a:t>沒交checkpoint的話，可以開放補交但乘0.8，未交則直接0分</a:t>
            </a:r>
            <a:r>
              <a:rPr lang="zh-TW"/>
              <a:t>)</a:t>
            </a:r>
            <a:endParaRPr/>
          </a:p>
          <a:p>
            <a:pPr indent="-342900" lvl="0" marL="457200" rtl="0" algn="l">
              <a:lnSpc>
                <a:spcPct val="115000"/>
              </a:lnSpc>
              <a:spcBef>
                <a:spcPts val="0"/>
              </a:spcBef>
              <a:spcAft>
                <a:spcPts val="0"/>
              </a:spcAft>
              <a:buSzPts val="1800"/>
              <a:buAutoNum type="arabicPeriod"/>
            </a:pPr>
            <a:r>
              <a:rPr lang="zh-TW"/>
              <a:t>將上述檔案壓縮成&lt;student id&gt;_hw4.zip</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8"/>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b="1" lang="zh-TW"/>
              <a:t>其他規定</a:t>
            </a:r>
            <a:r>
              <a:rPr lang="zh-TW"/>
              <a:t> Other Policy</a:t>
            </a:r>
            <a:endParaRPr/>
          </a:p>
        </p:txBody>
      </p:sp>
      <p:sp>
        <p:nvSpPr>
          <p:cNvPr id="223" name="Google Shape;223;p38"/>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Autofit/>
          </a:bodyPr>
          <a:lstStyle/>
          <a:p>
            <a:pPr indent="-355600" lvl="0" marL="457200" marR="0" rtl="0" algn="l">
              <a:lnSpc>
                <a:spcPct val="150000"/>
              </a:lnSpc>
              <a:spcBef>
                <a:spcPts val="0"/>
              </a:spcBef>
              <a:spcAft>
                <a:spcPts val="0"/>
              </a:spcAft>
              <a:buClr>
                <a:srgbClr val="000000"/>
              </a:buClr>
              <a:buSzPts val="2000"/>
              <a:buFont typeface="Source Code Pro"/>
              <a:buChar char="●"/>
            </a:pPr>
            <a:r>
              <a:rPr lang="zh-TW" sz="2000">
                <a:solidFill>
                  <a:srgbClr val="000000"/>
                </a:solidFill>
              </a:rPr>
              <a:t>Cheating</a:t>
            </a:r>
            <a:endParaRPr sz="2000">
              <a:solidFill>
                <a:srgbClr val="000000"/>
              </a:solidFill>
            </a:endParaRPr>
          </a:p>
          <a:p>
            <a:pPr indent="-330200" lvl="1" marL="914400" marR="0" rtl="0" algn="l">
              <a:lnSpc>
                <a:spcPct val="150000"/>
              </a:lnSpc>
              <a:spcBef>
                <a:spcPts val="0"/>
              </a:spcBef>
              <a:spcAft>
                <a:spcPts val="0"/>
              </a:spcAft>
              <a:buClr>
                <a:srgbClr val="000000"/>
              </a:buClr>
              <a:buSzPts val="1600"/>
              <a:buFont typeface="Microsoft JhengHei"/>
              <a:buChar char="○"/>
            </a:pPr>
            <a:r>
              <a:rPr lang="zh-TW" sz="1600">
                <a:solidFill>
                  <a:srgbClr val="000000"/>
                </a:solidFill>
                <a:latin typeface="Microsoft JhengHei"/>
                <a:ea typeface="Microsoft JhengHei"/>
                <a:cs typeface="Microsoft JhengHei"/>
                <a:sym typeface="Microsoft JhengHei"/>
              </a:rPr>
              <a:t>抄 code、抄 report（含之前修課同學）</a:t>
            </a:r>
            <a:endParaRPr sz="1600">
              <a:solidFill>
                <a:srgbClr val="000000"/>
              </a:solidFill>
              <a:latin typeface="Microsoft JhengHei"/>
              <a:ea typeface="Microsoft JhengHei"/>
              <a:cs typeface="Microsoft JhengHei"/>
              <a:sym typeface="Microsoft JhengHei"/>
            </a:endParaRPr>
          </a:p>
          <a:p>
            <a:pPr indent="-330200" lvl="1" marL="914400" marR="0" rtl="0" algn="l">
              <a:lnSpc>
                <a:spcPct val="150000"/>
              </a:lnSpc>
              <a:spcBef>
                <a:spcPts val="0"/>
              </a:spcBef>
              <a:spcAft>
                <a:spcPts val="0"/>
              </a:spcAft>
              <a:buClr>
                <a:srgbClr val="000000"/>
              </a:buClr>
              <a:buSzPts val="1600"/>
              <a:buFont typeface="Microsoft JhengHei"/>
              <a:buChar char="○"/>
            </a:pPr>
            <a:r>
              <a:rPr lang="zh-TW" sz="1600">
                <a:solidFill>
                  <a:srgbClr val="000000"/>
                </a:solidFill>
                <a:latin typeface="Microsoft JhengHei"/>
                <a:ea typeface="Microsoft JhengHei"/>
                <a:cs typeface="Microsoft JhengHei"/>
                <a:sym typeface="Microsoft JhengHei"/>
              </a:rPr>
              <a:t>開設 kaggle 多重分身帳號註冊 competition</a:t>
            </a:r>
            <a:endParaRPr sz="1600">
              <a:solidFill>
                <a:srgbClr val="000000"/>
              </a:solidFill>
              <a:latin typeface="Microsoft JhengHei"/>
              <a:ea typeface="Microsoft JhengHei"/>
              <a:cs typeface="Microsoft JhengHei"/>
              <a:sym typeface="Microsoft JhengHei"/>
            </a:endParaRPr>
          </a:p>
          <a:p>
            <a:pPr indent="-330200" lvl="1" marL="914400" marR="0" rtl="0" algn="l">
              <a:lnSpc>
                <a:spcPct val="150000"/>
              </a:lnSpc>
              <a:spcBef>
                <a:spcPts val="0"/>
              </a:spcBef>
              <a:spcAft>
                <a:spcPts val="0"/>
              </a:spcAft>
              <a:buClr>
                <a:srgbClr val="000000"/>
              </a:buClr>
              <a:buSzPts val="1600"/>
              <a:buFont typeface="Microsoft JhengHei"/>
              <a:buChar char="○"/>
            </a:pPr>
            <a:r>
              <a:rPr lang="zh-TW" sz="1600">
                <a:solidFill>
                  <a:srgbClr val="000000"/>
                </a:solidFill>
                <a:latin typeface="Microsoft JhengHei"/>
                <a:ea typeface="Microsoft JhengHei"/>
                <a:cs typeface="Microsoft JhengHei"/>
                <a:sym typeface="Microsoft JhengHei"/>
              </a:rPr>
              <a:t>於訓練過程以任何不限定形式接觸到 testing data 的正確答案</a:t>
            </a:r>
            <a:endParaRPr sz="1600">
              <a:solidFill>
                <a:srgbClr val="000000"/>
              </a:solidFill>
              <a:latin typeface="Microsoft JhengHei"/>
              <a:ea typeface="Microsoft JhengHei"/>
              <a:cs typeface="Microsoft JhengHei"/>
              <a:sym typeface="Microsoft JhengHei"/>
            </a:endParaRPr>
          </a:p>
          <a:p>
            <a:pPr indent="-330200" lvl="1" marL="914400" marR="0" rtl="0" algn="l">
              <a:lnSpc>
                <a:spcPct val="150000"/>
              </a:lnSpc>
              <a:spcBef>
                <a:spcPts val="0"/>
              </a:spcBef>
              <a:spcAft>
                <a:spcPts val="0"/>
              </a:spcAft>
              <a:buClr>
                <a:srgbClr val="000000"/>
              </a:buClr>
              <a:buSzPts val="1600"/>
              <a:buFont typeface="Microsoft JhengHei"/>
              <a:buChar char="○"/>
            </a:pPr>
            <a:r>
              <a:rPr lang="zh-TW" sz="1600">
                <a:solidFill>
                  <a:srgbClr val="000000"/>
                </a:solidFill>
                <a:latin typeface="Microsoft JhengHei"/>
                <a:ea typeface="Microsoft JhengHei"/>
                <a:cs typeface="Microsoft JhengHei"/>
                <a:sym typeface="Microsoft JhengHei"/>
              </a:rPr>
              <a:t>不得上傳之前的 kaggle 競賽</a:t>
            </a:r>
            <a:endParaRPr sz="1600">
              <a:solidFill>
                <a:srgbClr val="000000"/>
              </a:solidFill>
              <a:latin typeface="Microsoft JhengHei"/>
              <a:ea typeface="Microsoft JhengHei"/>
              <a:cs typeface="Microsoft JhengHei"/>
              <a:sym typeface="Microsoft JhengHei"/>
            </a:endParaRPr>
          </a:p>
          <a:p>
            <a:pPr indent="-330200" lvl="1" marL="914400" marR="0" rtl="0" algn="l">
              <a:lnSpc>
                <a:spcPct val="150000"/>
              </a:lnSpc>
              <a:spcBef>
                <a:spcPts val="0"/>
              </a:spcBef>
              <a:spcAft>
                <a:spcPts val="0"/>
              </a:spcAft>
              <a:buClr>
                <a:srgbClr val="FF0000"/>
              </a:buClr>
              <a:buSzPts val="1600"/>
              <a:buFont typeface="Microsoft JhengHei"/>
              <a:buChar char="○"/>
            </a:pPr>
            <a:r>
              <a:rPr lang="zh-TW" sz="1600">
                <a:solidFill>
                  <a:srgbClr val="FF0000"/>
                </a:solidFill>
                <a:latin typeface="Microsoft JhengHei"/>
                <a:ea typeface="Microsoft JhengHei"/>
                <a:cs typeface="Microsoft JhengHei"/>
                <a:sym typeface="Microsoft JhengHei"/>
              </a:rPr>
              <a:t>教授與助教群保留請同學到辦公室解釋coding作業的權利，請同學務必自愛</a:t>
            </a:r>
            <a:endParaRPr sz="1600">
              <a:solidFill>
                <a:srgbClr val="FF0000"/>
              </a:solidFill>
              <a:latin typeface="Microsoft JhengHei"/>
              <a:ea typeface="Microsoft JhengHei"/>
              <a:cs typeface="Microsoft JhengHei"/>
              <a:sym typeface="Microsoft JhengHei"/>
            </a:endParaRPr>
          </a:p>
          <a:p>
            <a:pPr indent="0" lvl="0" marL="0" marR="0" rtl="0" algn="l">
              <a:lnSpc>
                <a:spcPct val="150000"/>
              </a:lnSpc>
              <a:spcBef>
                <a:spcPts val="1600"/>
              </a:spcBef>
              <a:spcAft>
                <a:spcPts val="0"/>
              </a:spcAft>
              <a:buSzPts val="1800"/>
              <a:buNone/>
            </a:pPr>
            <a:r>
              <a:t/>
            </a:r>
            <a:endParaRPr sz="1600">
              <a:solidFill>
                <a:srgbClr val="000000"/>
              </a:solidFill>
            </a:endParaRPr>
          </a:p>
          <a:p>
            <a:pPr indent="0" lvl="0" marL="0" marR="0" rtl="0" algn="l">
              <a:lnSpc>
                <a:spcPct val="115000"/>
              </a:lnSpc>
              <a:spcBef>
                <a:spcPts val="1600"/>
              </a:spcBef>
              <a:spcAft>
                <a:spcPts val="1600"/>
              </a:spcAft>
              <a:buSzPts val="1800"/>
              <a:buNone/>
            </a:pPr>
            <a:r>
              <a:t/>
            </a:r>
            <a:endParaRPr sz="1600"/>
          </a:p>
        </p:txBody>
      </p:sp>
      <p:pic>
        <p:nvPicPr>
          <p:cNvPr id="224" name="Google Shape;224;p38"/>
          <p:cNvPicPr preferRelativeResize="0"/>
          <p:nvPr/>
        </p:nvPicPr>
        <p:blipFill rotWithShape="1">
          <a:blip r:embed="rId3">
            <a:alphaModFix/>
          </a:blip>
          <a:srcRect b="0" l="0" r="0" t="0"/>
          <a:stretch/>
        </p:blipFill>
        <p:spPr>
          <a:xfrm>
            <a:off x="5920225" y="465999"/>
            <a:ext cx="1848918" cy="10395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9"/>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00000"/>
              <a:buNone/>
            </a:pPr>
            <a:r>
              <a:rPr lang="zh-TW"/>
              <a:t>FAQ</a:t>
            </a:r>
            <a:endParaRPr/>
          </a:p>
        </p:txBody>
      </p:sp>
      <p:sp>
        <p:nvSpPr>
          <p:cNvPr id="230" name="Google Shape;230;p39"/>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zh-TW"/>
              <a:t>若有其他問題，請貼在 FB 社團裡或寄信至助教信箱，</a:t>
            </a:r>
            <a:r>
              <a:rPr b="1" lang="zh-TW">
                <a:solidFill>
                  <a:srgbClr val="FF0000"/>
                </a:solidFill>
              </a:rPr>
              <a:t>請勿直接私訊助教</a:t>
            </a:r>
            <a:r>
              <a:rPr lang="zh-TW"/>
              <a:t>。</a:t>
            </a:r>
            <a:endParaRPr/>
          </a:p>
          <a:p>
            <a:pPr indent="-342900" lvl="0" marL="457200" rtl="0" algn="l">
              <a:lnSpc>
                <a:spcPct val="115000"/>
              </a:lnSpc>
              <a:spcBef>
                <a:spcPts val="0"/>
              </a:spcBef>
              <a:spcAft>
                <a:spcPts val="0"/>
              </a:spcAft>
              <a:buSzPts val="1800"/>
              <a:buChar char="●"/>
            </a:pPr>
            <a:r>
              <a:rPr lang="zh-TW"/>
              <a:t>助教信箱：</a:t>
            </a:r>
            <a:r>
              <a:rPr lang="zh-TW" u="sng">
                <a:solidFill>
                  <a:schemeClr val="hlink"/>
                </a:solidFill>
                <a:hlinkClick r:id="rId3"/>
              </a:rPr>
              <a:t>ntueemlta2022@gmail.com</a:t>
            </a:r>
            <a:r>
              <a:rPr lang="zh-TW"/>
              <a:t> / </a:t>
            </a:r>
            <a:r>
              <a:rPr lang="zh-TW" u="sng">
                <a:solidFill>
                  <a:schemeClr val="hlink"/>
                </a:solidFill>
                <a:hlinkClick r:id="rId4"/>
              </a:rPr>
              <a:t>b08202033@ntu.edu.tw</a:t>
            </a:r>
            <a:r>
              <a:rPr lang="zh-TW"/>
              <a:t>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5"/>
          <p:cNvSpPr txBox="1"/>
          <p:nvPr>
            <p:ph type="title"/>
          </p:nvPr>
        </p:nvSpPr>
        <p:spPr>
          <a:xfrm>
            <a:off x="311700" y="814800"/>
            <a:ext cx="8571300" cy="9420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zh-TW"/>
              <a:t>Task introduction</a:t>
            </a:r>
            <a:endParaRPr/>
          </a:p>
          <a:p>
            <a:pPr indent="0" lvl="0" marL="0" rtl="0" algn="ctr">
              <a:spcBef>
                <a:spcPts val="0"/>
              </a:spcBef>
              <a:spcAft>
                <a:spcPts val="0"/>
              </a:spcAft>
              <a:buNone/>
            </a:pPr>
            <a:r>
              <a:rPr lang="zh-TW"/>
              <a:t>(Text Sentiment Classification)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00000"/>
              <a:buNone/>
            </a:pPr>
            <a:r>
              <a:rPr lang="zh-TW"/>
              <a:t>Task - Text Sentiment Classification</a:t>
            </a:r>
            <a:endParaRPr/>
          </a:p>
        </p:txBody>
      </p:sp>
      <p:pic>
        <p:nvPicPr>
          <p:cNvPr id="85" name="Google Shape;85;p16"/>
          <p:cNvPicPr preferRelativeResize="0"/>
          <p:nvPr/>
        </p:nvPicPr>
        <p:blipFill rotWithShape="1">
          <a:blip r:embed="rId3">
            <a:alphaModFix/>
          </a:blip>
          <a:srcRect b="0" l="0" r="48997" t="31276"/>
          <a:stretch/>
        </p:blipFill>
        <p:spPr>
          <a:xfrm>
            <a:off x="1334625" y="1300700"/>
            <a:ext cx="6283152" cy="342885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7"/>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00000"/>
              <a:buNone/>
            </a:pPr>
            <a:r>
              <a:rPr lang="zh-TW"/>
              <a:t>Text Sentiment Classification</a:t>
            </a:r>
            <a:endParaRPr/>
          </a:p>
        </p:txBody>
      </p:sp>
      <p:sp>
        <p:nvSpPr>
          <p:cNvPr id="91" name="Google Shape;91;p17"/>
          <p:cNvSpPr txBox="1"/>
          <p:nvPr>
            <p:ph idx="1" type="body"/>
          </p:nvPr>
        </p:nvSpPr>
        <p:spPr>
          <a:xfrm>
            <a:off x="311700" y="1152425"/>
            <a:ext cx="8520600" cy="37476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zh-TW"/>
              <a:t>本次作業為 Twitter 上收集到的推文，每則推文都會被標注為正面(1)或負面(0)</a:t>
            </a:r>
            <a:endParaRPr/>
          </a:p>
          <a:p>
            <a:pPr indent="0" lvl="0" marL="0" rtl="0" algn="l">
              <a:lnSpc>
                <a:spcPct val="115000"/>
              </a:lnSpc>
              <a:spcBef>
                <a:spcPts val="1600"/>
              </a:spcBef>
              <a:spcAft>
                <a:spcPts val="0"/>
              </a:spcAft>
              <a:buSzPts val="1800"/>
              <a:buNone/>
            </a:pPr>
            <a:r>
              <a:rPr lang="zh-TW"/>
              <a:t>除了 labeled data 以外，我們還額外提供了</a:t>
            </a:r>
            <a:r>
              <a:rPr lang="zh-TW"/>
              <a:t>大量</a:t>
            </a:r>
            <a:r>
              <a:rPr lang="zh-TW"/>
              <a:t>的 unlabeled data</a:t>
            </a:r>
            <a:endParaRPr/>
          </a:p>
          <a:p>
            <a:pPr indent="-342900" lvl="0" marL="457200" rtl="0" algn="l">
              <a:lnSpc>
                <a:spcPct val="115000"/>
              </a:lnSpc>
              <a:spcBef>
                <a:spcPts val="1600"/>
              </a:spcBef>
              <a:spcAft>
                <a:spcPts val="0"/>
              </a:spcAft>
              <a:buSzPts val="1800"/>
              <a:buChar char="●"/>
            </a:pPr>
            <a:r>
              <a:rPr lang="zh-TW"/>
              <a:t>labeled training data       ：17萬</a:t>
            </a:r>
            <a:endParaRPr/>
          </a:p>
          <a:p>
            <a:pPr indent="-342900" lvl="0" marL="457200" rtl="0" algn="l">
              <a:lnSpc>
                <a:spcPct val="115000"/>
              </a:lnSpc>
              <a:spcBef>
                <a:spcPts val="0"/>
              </a:spcBef>
              <a:spcAft>
                <a:spcPts val="0"/>
              </a:spcAft>
              <a:buSzPts val="1800"/>
              <a:buChar char="●"/>
            </a:pPr>
            <a:r>
              <a:rPr lang="zh-TW"/>
              <a:t>unlabeled training data  ：63萬</a:t>
            </a:r>
            <a:endParaRPr/>
          </a:p>
          <a:p>
            <a:pPr indent="-342900" lvl="0" marL="457200" rtl="0" algn="l">
              <a:lnSpc>
                <a:spcPct val="115000"/>
              </a:lnSpc>
              <a:spcBef>
                <a:spcPts val="0"/>
              </a:spcBef>
              <a:spcAft>
                <a:spcPts val="0"/>
              </a:spcAft>
              <a:buSzPts val="1800"/>
              <a:buChar char="●"/>
            </a:pPr>
            <a:r>
              <a:rPr lang="zh-TW"/>
              <a:t>testing data                       ：4萬（ 50% public，50% private）</a:t>
            </a:r>
            <a:endParaRPr/>
          </a:p>
          <a:p>
            <a:pPr indent="0" lvl="0" marL="0" rtl="0" algn="l">
              <a:lnSpc>
                <a:spcPct val="115000"/>
              </a:lnSpc>
              <a:spcBef>
                <a:spcPts val="1600"/>
              </a:spcBef>
              <a:spcAft>
                <a:spcPts val="1600"/>
              </a:spcAft>
              <a:buSzPts val="1800"/>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8"/>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00000"/>
              <a:buNone/>
            </a:pPr>
            <a:r>
              <a:rPr lang="zh-TW"/>
              <a:t>Preprocessing the sentences</a:t>
            </a:r>
            <a:endParaRPr/>
          </a:p>
        </p:txBody>
      </p:sp>
      <p:sp>
        <p:nvSpPr>
          <p:cNvPr id="97" name="Google Shape;97;p18"/>
          <p:cNvSpPr txBox="1"/>
          <p:nvPr>
            <p:ph idx="1" type="body"/>
          </p:nvPr>
        </p:nvSpPr>
        <p:spPr>
          <a:xfrm>
            <a:off x="689100" y="1152425"/>
            <a:ext cx="8520600" cy="3493500"/>
          </a:xfrm>
          <a:prstGeom prst="rect">
            <a:avLst/>
          </a:prstGeom>
          <a:noFill/>
          <a:ln>
            <a:noFill/>
          </a:ln>
        </p:spPr>
        <p:txBody>
          <a:bodyPr anchorCtr="0" anchor="ctr" bIns="91425" lIns="91425" spcFirstLastPara="1" rIns="91425" wrap="square" tIns="91425">
            <a:normAutofit/>
          </a:bodyPr>
          <a:lstStyle/>
          <a:p>
            <a:pPr indent="-355600" lvl="0" marL="457200" rtl="0" algn="l">
              <a:lnSpc>
                <a:spcPct val="100000"/>
              </a:lnSpc>
              <a:spcBef>
                <a:spcPts val="0"/>
              </a:spcBef>
              <a:spcAft>
                <a:spcPts val="0"/>
              </a:spcAft>
              <a:buSzPts val="2000"/>
              <a:buFont typeface="Microsoft JhengHei"/>
              <a:buChar char="●"/>
            </a:pPr>
            <a:r>
              <a:rPr lang="zh-TW" sz="2000">
                <a:latin typeface="Microsoft JhengHei"/>
                <a:ea typeface="Microsoft JhengHei"/>
                <a:cs typeface="Microsoft JhengHei"/>
                <a:sym typeface="Microsoft JhengHei"/>
              </a:rPr>
              <a:t>先建立字典，字典內含有每一個字所對應到的 </a:t>
            </a:r>
            <a:r>
              <a:rPr lang="zh-TW" sz="2000"/>
              <a:t>index</a:t>
            </a:r>
            <a:endParaRPr b="1" sz="2000">
              <a:solidFill>
                <a:srgbClr val="695D46"/>
              </a:solidFill>
            </a:endParaRPr>
          </a:p>
          <a:p>
            <a:pPr indent="457200" lvl="0" marL="0" rtl="0" algn="l">
              <a:lnSpc>
                <a:spcPct val="100000"/>
              </a:lnSpc>
              <a:spcBef>
                <a:spcPts val="0"/>
              </a:spcBef>
              <a:spcAft>
                <a:spcPts val="0"/>
              </a:spcAft>
              <a:buSzPts val="1800"/>
              <a:buNone/>
            </a:pPr>
            <a:r>
              <a:rPr lang="zh-TW" sz="2000"/>
              <a:t>example:</a:t>
            </a:r>
            <a:endParaRPr sz="2000"/>
          </a:p>
          <a:p>
            <a:pPr indent="457200" lvl="0" marL="457200" rtl="0" algn="l">
              <a:lnSpc>
                <a:spcPct val="100000"/>
              </a:lnSpc>
              <a:spcBef>
                <a:spcPts val="0"/>
              </a:spcBef>
              <a:spcAft>
                <a:spcPts val="0"/>
              </a:spcAft>
              <a:buSzPts val="1800"/>
              <a:buNone/>
            </a:pPr>
            <a:r>
              <a:rPr lang="zh-TW" sz="2000"/>
              <a:t>“I have a pen.” -&gt; [1, 2, 3, 4]</a:t>
            </a:r>
            <a:endParaRPr sz="2000"/>
          </a:p>
          <a:p>
            <a:pPr indent="457200" lvl="0" marL="457200" rtl="0" algn="l">
              <a:lnSpc>
                <a:spcPct val="100000"/>
              </a:lnSpc>
              <a:spcBef>
                <a:spcPts val="0"/>
              </a:spcBef>
              <a:spcAft>
                <a:spcPts val="0"/>
              </a:spcAft>
              <a:buSzPts val="1800"/>
              <a:buNone/>
            </a:pPr>
            <a:r>
              <a:rPr lang="zh-TW" sz="2000"/>
              <a:t>“I have an apple.” -&gt; [1, 2, 5, 6]</a:t>
            </a:r>
            <a:endParaRPr sz="2000"/>
          </a:p>
          <a:p>
            <a:pPr indent="457200" lvl="0" marL="457200" rtl="0" algn="l">
              <a:lnSpc>
                <a:spcPct val="100000"/>
              </a:lnSpc>
              <a:spcBef>
                <a:spcPts val="0"/>
              </a:spcBef>
              <a:spcAft>
                <a:spcPts val="0"/>
              </a:spcAft>
              <a:buSzPts val="1800"/>
              <a:buNone/>
            </a:pPr>
            <a:r>
              <a:t/>
            </a:r>
            <a:endParaRPr sz="2000"/>
          </a:p>
          <a:p>
            <a:pPr indent="-355600" lvl="0" marL="457200" rtl="0" algn="l">
              <a:lnSpc>
                <a:spcPct val="100000"/>
              </a:lnSpc>
              <a:spcBef>
                <a:spcPts val="0"/>
              </a:spcBef>
              <a:spcAft>
                <a:spcPts val="0"/>
              </a:spcAft>
              <a:buSzPts val="2000"/>
              <a:buChar char="●"/>
            </a:pPr>
            <a:r>
              <a:rPr lang="zh-TW" sz="2000">
                <a:latin typeface="Microsoft JhengHei"/>
                <a:ea typeface="Microsoft JhengHei"/>
                <a:cs typeface="Microsoft JhengHei"/>
                <a:sym typeface="Microsoft JhengHei"/>
              </a:rPr>
              <a:t>利用 </a:t>
            </a:r>
            <a:r>
              <a:rPr lang="zh-TW" sz="2000"/>
              <a:t>Word Embedding 來代表每一個</a:t>
            </a:r>
            <a:r>
              <a:rPr b="1" lang="zh-TW" sz="2000">
                <a:latin typeface="Microsoft JhengHei"/>
                <a:ea typeface="Microsoft JhengHei"/>
                <a:cs typeface="Microsoft JhengHei"/>
                <a:sym typeface="Microsoft JhengHei"/>
              </a:rPr>
              <a:t>單字</a:t>
            </a:r>
            <a:r>
              <a:rPr lang="zh-TW" sz="2000">
                <a:latin typeface="Microsoft JhengHei"/>
                <a:ea typeface="Microsoft JhengHei"/>
                <a:cs typeface="Microsoft JhengHei"/>
                <a:sym typeface="Microsoft JhengHei"/>
              </a:rPr>
              <a:t>，</a:t>
            </a:r>
            <a:br>
              <a:rPr lang="zh-TW" sz="2000">
                <a:latin typeface="Microsoft JhengHei"/>
                <a:ea typeface="Microsoft JhengHei"/>
                <a:cs typeface="Microsoft JhengHei"/>
                <a:sym typeface="Microsoft JhengHei"/>
              </a:rPr>
            </a:br>
            <a:r>
              <a:rPr lang="zh-TW" sz="2000">
                <a:solidFill>
                  <a:srgbClr val="695D46"/>
                </a:solidFill>
              </a:rPr>
              <a:t>並藉由 RNN model 得到一個代表該句的 vector</a:t>
            </a:r>
            <a:br>
              <a:rPr lang="zh-TW" sz="2000">
                <a:solidFill>
                  <a:srgbClr val="695D46"/>
                </a:solidFill>
              </a:rPr>
            </a:br>
            <a:br>
              <a:rPr lang="zh-TW" sz="2000">
                <a:solidFill>
                  <a:srgbClr val="695D46"/>
                </a:solidFill>
              </a:rPr>
            </a:br>
            <a:endParaRPr sz="2000">
              <a:solidFill>
                <a:srgbClr val="695D46"/>
              </a:solidFill>
            </a:endParaRPr>
          </a:p>
          <a:p>
            <a:pPr indent="457200" lvl="0" marL="0" marR="0" rtl="0" algn="l">
              <a:lnSpc>
                <a:spcPct val="100000"/>
              </a:lnSpc>
              <a:spcBef>
                <a:spcPts val="1600"/>
              </a:spcBef>
              <a:spcAft>
                <a:spcPts val="0"/>
              </a:spcAft>
              <a:buSzPts val="1800"/>
              <a:buNone/>
            </a:pPr>
            <a:r>
              <a:t/>
            </a:r>
            <a:endParaRPr sz="2000">
              <a:solidFill>
                <a:srgbClr val="695D46"/>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9"/>
          <p:cNvSpPr txBox="1"/>
          <p:nvPr>
            <p:ph type="title"/>
          </p:nvPr>
        </p:nvSpPr>
        <p:spPr>
          <a:xfrm>
            <a:off x="311700" y="260000"/>
            <a:ext cx="8520600" cy="707400"/>
          </a:xfrm>
          <a:prstGeom prst="rect">
            <a:avLst/>
          </a:prstGeom>
          <a:noFill/>
          <a:ln>
            <a:noFill/>
          </a:ln>
        </p:spPr>
        <p:txBody>
          <a:bodyPr anchorCtr="0" anchor="b" bIns="45700" lIns="91425" spcFirstLastPara="1" rIns="91425" wrap="square" tIns="45700">
            <a:normAutofit/>
          </a:bodyPr>
          <a:lstStyle/>
          <a:p>
            <a:pPr indent="0" lvl="0" marL="0" marR="0" rtl="0" algn="l">
              <a:lnSpc>
                <a:spcPct val="90000"/>
              </a:lnSpc>
              <a:spcBef>
                <a:spcPts val="0"/>
              </a:spcBef>
              <a:spcAft>
                <a:spcPts val="0"/>
              </a:spcAft>
              <a:buClr>
                <a:schemeClr val="dk1"/>
              </a:buClr>
              <a:buSzPts val="3600"/>
              <a:buFont typeface="Palatino Linotype"/>
              <a:buNone/>
            </a:pPr>
            <a:r>
              <a:rPr lang="zh-TW"/>
              <a:t>What is </a:t>
            </a:r>
            <a:r>
              <a:rPr i="0" lang="zh-TW" u="none" cap="none" strike="noStrike"/>
              <a:t>Word Embedding</a:t>
            </a:r>
            <a:endParaRPr i="0" u="none" cap="none" strike="noStrike"/>
          </a:p>
        </p:txBody>
      </p:sp>
      <p:sp>
        <p:nvSpPr>
          <p:cNvPr id="103" name="Google Shape;103;p19"/>
          <p:cNvSpPr txBox="1"/>
          <p:nvPr>
            <p:ph idx="1" type="body"/>
          </p:nvPr>
        </p:nvSpPr>
        <p:spPr>
          <a:xfrm>
            <a:off x="311700" y="1216838"/>
            <a:ext cx="8520600" cy="3302700"/>
          </a:xfrm>
          <a:prstGeom prst="rect">
            <a:avLst/>
          </a:prstGeom>
          <a:noFill/>
          <a:ln>
            <a:noFill/>
          </a:ln>
        </p:spPr>
        <p:txBody>
          <a:bodyPr anchorCtr="0" anchor="t" bIns="45700" lIns="91425" spcFirstLastPara="1" rIns="91425" wrap="square" tIns="45700">
            <a:normAutofit/>
          </a:bodyPr>
          <a:lstStyle/>
          <a:p>
            <a:pPr indent="-381000" lvl="0" marL="457200" marR="0" rtl="0" algn="l">
              <a:lnSpc>
                <a:spcPct val="120000"/>
              </a:lnSpc>
              <a:spcBef>
                <a:spcPts val="500"/>
              </a:spcBef>
              <a:spcAft>
                <a:spcPts val="0"/>
              </a:spcAft>
              <a:buClr>
                <a:srgbClr val="695D46"/>
              </a:buClr>
              <a:buSzPts val="2400"/>
              <a:buChar char="●"/>
            </a:pPr>
            <a:r>
              <a:rPr lang="zh-TW" sz="2400">
                <a:solidFill>
                  <a:srgbClr val="695D46"/>
                </a:solidFill>
              </a:rPr>
              <a:t>用一個向量 (vector) 表示字 (詞) 的意思</a:t>
            </a:r>
            <a:endParaRPr sz="2400">
              <a:solidFill>
                <a:srgbClr val="695D46"/>
              </a:solidFill>
            </a:endParaRPr>
          </a:p>
          <a:p>
            <a:pPr indent="0" lvl="0" marL="0" marR="0" rtl="0" algn="l">
              <a:lnSpc>
                <a:spcPct val="120000"/>
              </a:lnSpc>
              <a:spcBef>
                <a:spcPts val="500"/>
              </a:spcBef>
              <a:spcAft>
                <a:spcPts val="0"/>
              </a:spcAft>
              <a:buSzPts val="1800"/>
              <a:buNone/>
            </a:pPr>
            <a:r>
              <a:t/>
            </a:r>
            <a:endParaRPr sz="2400">
              <a:solidFill>
                <a:srgbClr val="695D46"/>
              </a:solidFill>
            </a:endParaRPr>
          </a:p>
        </p:txBody>
      </p:sp>
      <p:grpSp>
        <p:nvGrpSpPr>
          <p:cNvPr id="104" name="Google Shape;104;p19"/>
          <p:cNvGrpSpPr/>
          <p:nvPr/>
        </p:nvGrpSpPr>
        <p:grpSpPr>
          <a:xfrm>
            <a:off x="2426838" y="1774725"/>
            <a:ext cx="4126062" cy="3150826"/>
            <a:chOff x="2661738" y="1848875"/>
            <a:chExt cx="4126062" cy="3150826"/>
          </a:xfrm>
        </p:grpSpPr>
        <p:pic>
          <p:nvPicPr>
            <p:cNvPr id="105" name="Google Shape;105;p19"/>
            <p:cNvPicPr preferRelativeResize="0"/>
            <p:nvPr/>
          </p:nvPicPr>
          <p:blipFill rotWithShape="1">
            <a:blip r:embed="rId3">
              <a:alphaModFix/>
            </a:blip>
            <a:srcRect b="13203" l="17309" r="48751" t="37010"/>
            <a:stretch/>
          </p:blipFill>
          <p:spPr>
            <a:xfrm>
              <a:off x="2661738" y="1848875"/>
              <a:ext cx="3820524" cy="3150826"/>
            </a:xfrm>
            <a:prstGeom prst="rect">
              <a:avLst/>
            </a:prstGeom>
            <a:noFill/>
            <a:ln>
              <a:noFill/>
            </a:ln>
          </p:spPr>
        </p:pic>
        <p:sp>
          <p:nvSpPr>
            <p:cNvPr id="106" name="Google Shape;106;p19"/>
            <p:cNvSpPr/>
            <p:nvPr/>
          </p:nvSpPr>
          <p:spPr>
            <a:xfrm>
              <a:off x="6009000" y="2868500"/>
              <a:ext cx="778800" cy="7665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0"/>
          <p:cNvSpPr txBox="1"/>
          <p:nvPr>
            <p:ph type="title"/>
          </p:nvPr>
        </p:nvSpPr>
        <p:spPr>
          <a:xfrm>
            <a:off x="311700" y="260000"/>
            <a:ext cx="8520600" cy="707400"/>
          </a:xfrm>
          <a:prstGeom prst="rect">
            <a:avLst/>
          </a:prstGeom>
          <a:noFill/>
          <a:ln>
            <a:noFill/>
          </a:ln>
        </p:spPr>
        <p:txBody>
          <a:bodyPr anchorCtr="0" anchor="b" bIns="45700" lIns="91425" spcFirstLastPara="1" rIns="91425" wrap="square" tIns="45700">
            <a:normAutofit/>
          </a:bodyPr>
          <a:lstStyle/>
          <a:p>
            <a:pPr indent="0" lvl="0" marL="0" marR="0" rtl="0" algn="l">
              <a:lnSpc>
                <a:spcPct val="90000"/>
              </a:lnSpc>
              <a:spcBef>
                <a:spcPts val="0"/>
              </a:spcBef>
              <a:spcAft>
                <a:spcPts val="0"/>
              </a:spcAft>
              <a:buClr>
                <a:schemeClr val="dk1"/>
              </a:buClr>
              <a:buSzPts val="3600"/>
              <a:buFont typeface="Palatino Linotype"/>
              <a:buNone/>
            </a:pPr>
            <a:r>
              <a:rPr i="0" lang="zh-TW" u="none" cap="none" strike="noStrike"/>
              <a:t>1-of-N encoding</a:t>
            </a:r>
            <a:endParaRPr i="0" u="none" cap="none" strike="noStrike"/>
          </a:p>
        </p:txBody>
      </p:sp>
      <p:sp>
        <p:nvSpPr>
          <p:cNvPr id="112" name="Google Shape;112;p20"/>
          <p:cNvSpPr txBox="1"/>
          <p:nvPr>
            <p:ph idx="1" type="body"/>
          </p:nvPr>
        </p:nvSpPr>
        <p:spPr>
          <a:xfrm>
            <a:off x="311700" y="1086651"/>
            <a:ext cx="8520600" cy="3686400"/>
          </a:xfrm>
          <a:prstGeom prst="rect">
            <a:avLst/>
          </a:prstGeom>
          <a:noFill/>
          <a:ln>
            <a:noFill/>
          </a:ln>
        </p:spPr>
        <p:txBody>
          <a:bodyPr anchorCtr="0" anchor="t" bIns="45700" lIns="91425" spcFirstLastPara="1" rIns="91425" wrap="square" tIns="45700">
            <a:normAutofit fontScale="92500" lnSpcReduction="20000"/>
          </a:bodyPr>
          <a:lstStyle/>
          <a:p>
            <a:pPr indent="-346075" lvl="0" marL="457200" marR="0" rtl="0" algn="l">
              <a:lnSpc>
                <a:spcPct val="120000"/>
              </a:lnSpc>
              <a:spcBef>
                <a:spcPts val="0"/>
              </a:spcBef>
              <a:spcAft>
                <a:spcPts val="0"/>
              </a:spcAft>
              <a:buClr>
                <a:srgbClr val="695D46"/>
              </a:buClr>
              <a:buSzPct val="100000"/>
              <a:buChar char="●"/>
            </a:pPr>
            <a:r>
              <a:rPr lang="zh-TW" sz="2000">
                <a:solidFill>
                  <a:srgbClr val="695D46"/>
                </a:solidFill>
              </a:rPr>
              <a:t>假設有一個五個字的字典 [apple, bag, cat, dog, elephant]</a:t>
            </a:r>
            <a:endParaRPr sz="2000">
              <a:solidFill>
                <a:srgbClr val="695D46"/>
              </a:solidFill>
            </a:endParaRPr>
          </a:p>
          <a:p>
            <a:pPr indent="457200" lvl="0" marL="0" marR="0" rtl="0" algn="l">
              <a:lnSpc>
                <a:spcPct val="120000"/>
              </a:lnSpc>
              <a:spcBef>
                <a:spcPts val="0"/>
              </a:spcBef>
              <a:spcAft>
                <a:spcPts val="0"/>
              </a:spcAft>
              <a:buSzPct val="90000"/>
              <a:buNone/>
            </a:pPr>
            <a:r>
              <a:rPr lang="zh-TW" sz="2000">
                <a:solidFill>
                  <a:srgbClr val="695D46"/>
                </a:solidFill>
              </a:rPr>
              <a:t>我們可以用不同的 one-hot vector 來代表這個字</a:t>
            </a:r>
            <a:endParaRPr sz="2000">
              <a:solidFill>
                <a:srgbClr val="695D46"/>
              </a:solidFill>
            </a:endParaRPr>
          </a:p>
          <a:p>
            <a:pPr indent="0" lvl="0" marL="457200" marR="0" rtl="0" algn="l">
              <a:lnSpc>
                <a:spcPct val="120000"/>
              </a:lnSpc>
              <a:spcBef>
                <a:spcPts val="0"/>
              </a:spcBef>
              <a:spcAft>
                <a:spcPts val="0"/>
              </a:spcAft>
              <a:buSzPct val="90000"/>
              <a:buNone/>
            </a:pPr>
            <a:r>
              <a:rPr lang="zh-TW" sz="2000">
                <a:solidFill>
                  <a:srgbClr val="695D46"/>
                </a:solidFill>
              </a:rPr>
              <a:t>	</a:t>
            </a:r>
            <a:r>
              <a:rPr lang="zh-TW"/>
              <a:t>apple</a:t>
            </a:r>
            <a:r>
              <a:rPr lang="zh-TW">
                <a:solidFill>
                  <a:srgbClr val="695D46"/>
                </a:solidFill>
              </a:rPr>
              <a:t> -&gt; [1,0,0,0,0]</a:t>
            </a:r>
            <a:endParaRPr>
              <a:solidFill>
                <a:srgbClr val="695D46"/>
              </a:solidFill>
            </a:endParaRPr>
          </a:p>
          <a:p>
            <a:pPr indent="0" lvl="0" marL="457200" marR="0" rtl="0" algn="l">
              <a:lnSpc>
                <a:spcPct val="120000"/>
              </a:lnSpc>
              <a:spcBef>
                <a:spcPts val="0"/>
              </a:spcBef>
              <a:spcAft>
                <a:spcPts val="0"/>
              </a:spcAft>
              <a:buSzPct val="100000"/>
              <a:buNone/>
            </a:pPr>
            <a:r>
              <a:rPr lang="zh-TW">
                <a:solidFill>
                  <a:srgbClr val="695D46"/>
                </a:solidFill>
              </a:rPr>
              <a:t>	bag -&gt; [0,1,0,0,0]</a:t>
            </a:r>
            <a:endParaRPr>
              <a:solidFill>
                <a:srgbClr val="695D46"/>
              </a:solidFill>
            </a:endParaRPr>
          </a:p>
          <a:p>
            <a:pPr indent="0" lvl="0" marL="457200" marR="0" rtl="0" algn="l">
              <a:lnSpc>
                <a:spcPct val="120000"/>
              </a:lnSpc>
              <a:spcBef>
                <a:spcPts val="0"/>
              </a:spcBef>
              <a:spcAft>
                <a:spcPts val="0"/>
              </a:spcAft>
              <a:buSzPct val="100000"/>
              <a:buNone/>
            </a:pPr>
            <a:r>
              <a:rPr lang="zh-TW">
                <a:solidFill>
                  <a:srgbClr val="695D46"/>
                </a:solidFill>
              </a:rPr>
              <a:t>	cat -&gt; [0,0,1,0,0]</a:t>
            </a:r>
            <a:endParaRPr>
              <a:solidFill>
                <a:srgbClr val="695D46"/>
              </a:solidFill>
            </a:endParaRPr>
          </a:p>
          <a:p>
            <a:pPr indent="0" lvl="0" marL="457200" marR="0" rtl="0" algn="l">
              <a:lnSpc>
                <a:spcPct val="120000"/>
              </a:lnSpc>
              <a:spcBef>
                <a:spcPts val="0"/>
              </a:spcBef>
              <a:spcAft>
                <a:spcPts val="0"/>
              </a:spcAft>
              <a:buSzPct val="100000"/>
              <a:buNone/>
            </a:pPr>
            <a:r>
              <a:rPr lang="zh-TW">
                <a:solidFill>
                  <a:srgbClr val="695D46"/>
                </a:solidFill>
              </a:rPr>
              <a:t>	dog -&gt; [0,0,0,1,0]</a:t>
            </a:r>
            <a:endParaRPr>
              <a:solidFill>
                <a:srgbClr val="695D46"/>
              </a:solidFill>
            </a:endParaRPr>
          </a:p>
          <a:p>
            <a:pPr indent="0" lvl="0" marL="457200" marR="0" rtl="0" algn="l">
              <a:lnSpc>
                <a:spcPct val="120000"/>
              </a:lnSpc>
              <a:spcBef>
                <a:spcPts val="0"/>
              </a:spcBef>
              <a:spcAft>
                <a:spcPts val="0"/>
              </a:spcAft>
              <a:buSzPct val="100000"/>
              <a:buNone/>
            </a:pPr>
            <a:r>
              <a:rPr lang="zh-TW">
                <a:solidFill>
                  <a:srgbClr val="695D46"/>
                </a:solidFill>
              </a:rPr>
              <a:t>	elephant -&gt; [0,0,0,0,1]</a:t>
            </a:r>
            <a:endParaRPr>
              <a:solidFill>
                <a:srgbClr val="695D46"/>
              </a:solidFill>
            </a:endParaRPr>
          </a:p>
          <a:p>
            <a:pPr indent="-346075" lvl="0" marL="457200" rtl="0" algn="l">
              <a:lnSpc>
                <a:spcPct val="120000"/>
              </a:lnSpc>
              <a:spcBef>
                <a:spcPts val="0"/>
              </a:spcBef>
              <a:spcAft>
                <a:spcPts val="0"/>
              </a:spcAft>
              <a:buClr>
                <a:srgbClr val="695D46"/>
              </a:buClr>
              <a:buSzPct val="100000"/>
              <a:buChar char="●"/>
            </a:pPr>
            <a:r>
              <a:rPr lang="zh-TW" sz="2000">
                <a:solidFill>
                  <a:srgbClr val="695D46"/>
                </a:solidFill>
              </a:rPr>
              <a:t>Issue :</a:t>
            </a:r>
            <a:endParaRPr sz="2000">
              <a:solidFill>
                <a:srgbClr val="695D46"/>
              </a:solidFill>
            </a:endParaRPr>
          </a:p>
          <a:p>
            <a:pPr indent="-346075" lvl="1" marL="914400" rtl="0" algn="l">
              <a:lnSpc>
                <a:spcPct val="120000"/>
              </a:lnSpc>
              <a:spcBef>
                <a:spcPts val="0"/>
              </a:spcBef>
              <a:spcAft>
                <a:spcPts val="0"/>
              </a:spcAft>
              <a:buClr>
                <a:srgbClr val="695D46"/>
              </a:buClr>
              <a:buSzPct val="142857"/>
              <a:buChar char="○"/>
            </a:pPr>
            <a:r>
              <a:rPr lang="zh-TW">
                <a:latin typeface="Microsoft JhengHei"/>
                <a:ea typeface="Microsoft JhengHei"/>
                <a:cs typeface="Microsoft JhengHei"/>
                <a:sym typeface="Microsoft JhengHei"/>
              </a:rPr>
              <a:t>缺少字與字之間的關聯性 (當然你可以相信 </a:t>
            </a:r>
            <a:r>
              <a:rPr lang="zh-TW"/>
              <a:t>NN</a:t>
            </a:r>
            <a:r>
              <a:rPr lang="zh-TW">
                <a:latin typeface="Microsoft JhengHei"/>
                <a:ea typeface="Microsoft JhengHei"/>
                <a:cs typeface="Microsoft JhengHei"/>
                <a:sym typeface="Microsoft JhengHei"/>
              </a:rPr>
              <a:t> 很強大他會自己想辦法)</a:t>
            </a:r>
            <a:endParaRPr>
              <a:latin typeface="Microsoft JhengHei"/>
              <a:ea typeface="Microsoft JhengHei"/>
              <a:cs typeface="Microsoft JhengHei"/>
              <a:sym typeface="Microsoft JhengHei"/>
            </a:endParaRPr>
          </a:p>
          <a:p>
            <a:pPr indent="-346075" lvl="1" marL="914400" rtl="0" algn="l">
              <a:lnSpc>
                <a:spcPct val="120000"/>
              </a:lnSpc>
              <a:spcBef>
                <a:spcPts val="0"/>
              </a:spcBef>
              <a:spcAft>
                <a:spcPts val="0"/>
              </a:spcAft>
              <a:buClr>
                <a:srgbClr val="695D46"/>
              </a:buClr>
              <a:buSzPct val="142857"/>
              <a:buChar char="○"/>
            </a:pPr>
            <a:r>
              <a:rPr lang="zh-TW">
                <a:latin typeface="Microsoft JhengHei"/>
                <a:ea typeface="Microsoft JhengHei"/>
                <a:cs typeface="Microsoft JhengHei"/>
                <a:sym typeface="Microsoft JhengHei"/>
              </a:rPr>
              <a:t>很吃記憶體</a:t>
            </a:r>
            <a:endParaRPr>
              <a:solidFill>
                <a:srgbClr val="695D46"/>
              </a:solidFill>
              <a:latin typeface="Microsoft JhengHei"/>
              <a:ea typeface="Microsoft JhengHei"/>
              <a:cs typeface="Microsoft JhengHei"/>
              <a:sym typeface="Microsoft JhengHei"/>
            </a:endParaRPr>
          </a:p>
          <a:p>
            <a:pPr indent="0" lvl="0" marL="0" marR="0" rtl="0" algn="l">
              <a:lnSpc>
                <a:spcPct val="120000"/>
              </a:lnSpc>
              <a:spcBef>
                <a:spcPts val="0"/>
              </a:spcBef>
              <a:spcAft>
                <a:spcPts val="0"/>
              </a:spcAft>
              <a:buSzPct val="100000"/>
              <a:buNone/>
            </a:pPr>
            <a:r>
              <a:rPr lang="zh-TW">
                <a:solidFill>
                  <a:srgbClr val="695D46"/>
                </a:solidFill>
              </a:rPr>
              <a:t>200000(data)*30(length)*20000(vocab size) *4(Byte) = 4.8*10^11 = </a:t>
            </a:r>
            <a:r>
              <a:rPr b="1" lang="zh-TW">
                <a:solidFill>
                  <a:srgbClr val="695D46"/>
                </a:solidFill>
              </a:rPr>
              <a:t>480 GB</a:t>
            </a:r>
            <a:endParaRPr b="1" sz="1800">
              <a:solidFill>
                <a:srgbClr val="695D46"/>
              </a:solidFill>
            </a:endParaRPr>
          </a:p>
          <a:p>
            <a:pPr indent="0" lvl="0" marL="0" rtl="0" algn="l">
              <a:lnSpc>
                <a:spcPct val="120000"/>
              </a:lnSpc>
              <a:spcBef>
                <a:spcPts val="0"/>
              </a:spcBef>
              <a:spcAft>
                <a:spcPts val="0"/>
              </a:spcAft>
              <a:buSzPct val="100000"/>
              <a:buNone/>
            </a:pPr>
            <a:r>
              <a:t/>
            </a:r>
            <a:endParaRPr>
              <a:solidFill>
                <a:srgbClr val="695D46"/>
              </a:solidFill>
            </a:endParaRPr>
          </a:p>
          <a:p>
            <a:pPr indent="0" lvl="0" marL="457200" marR="0" rtl="0" algn="l">
              <a:lnSpc>
                <a:spcPct val="120000"/>
              </a:lnSpc>
              <a:spcBef>
                <a:spcPts val="500"/>
              </a:spcBef>
              <a:spcAft>
                <a:spcPts val="0"/>
              </a:spcAft>
              <a:buSzPct val="90000"/>
              <a:buNone/>
            </a:pPr>
            <a:r>
              <a:t/>
            </a:r>
            <a:endParaRPr i="0" sz="2000" u="none" cap="none" strike="noStrike">
              <a:solidFill>
                <a:srgbClr val="695D46"/>
              </a:solidFill>
            </a:endParaRPr>
          </a:p>
        </p:txBody>
      </p:sp>
      <p:sp>
        <p:nvSpPr>
          <p:cNvPr id="113" name="Google Shape;113;p20"/>
          <p:cNvSpPr txBox="1"/>
          <p:nvPr/>
        </p:nvSpPr>
        <p:spPr>
          <a:xfrm>
            <a:off x="4572000" y="2733375"/>
            <a:ext cx="4237800" cy="70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Open Sans"/>
              <a:ea typeface="Open Sans"/>
              <a:cs typeface="Open Sans"/>
              <a:sym typeface="Open San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1"/>
          <p:cNvSpPr txBox="1"/>
          <p:nvPr>
            <p:ph type="title"/>
          </p:nvPr>
        </p:nvSpPr>
        <p:spPr>
          <a:xfrm>
            <a:off x="311700" y="260000"/>
            <a:ext cx="8520600" cy="707400"/>
          </a:xfrm>
          <a:prstGeom prst="rect">
            <a:avLst/>
          </a:prstGeom>
          <a:noFill/>
          <a:ln>
            <a:noFill/>
          </a:ln>
        </p:spPr>
        <p:txBody>
          <a:bodyPr anchorCtr="0" anchor="b" bIns="45700" lIns="91425" spcFirstLastPara="1" rIns="91425" wrap="square" tIns="45700">
            <a:normAutofit/>
          </a:bodyPr>
          <a:lstStyle/>
          <a:p>
            <a:pPr indent="0" lvl="0" marL="0" marR="0" rtl="0" algn="l">
              <a:lnSpc>
                <a:spcPct val="90000"/>
              </a:lnSpc>
              <a:spcBef>
                <a:spcPts val="0"/>
              </a:spcBef>
              <a:spcAft>
                <a:spcPts val="0"/>
              </a:spcAft>
              <a:buClr>
                <a:schemeClr val="dk1"/>
              </a:buClr>
              <a:buSzPts val="3600"/>
              <a:buFont typeface="Palatino Linotype"/>
              <a:buNone/>
            </a:pPr>
            <a:r>
              <a:rPr i="0" lang="zh-TW" u="none" cap="none" strike="noStrike"/>
              <a:t>Word Embedding</a:t>
            </a:r>
            <a:endParaRPr i="0" u="none" cap="none" strike="noStrike"/>
          </a:p>
        </p:txBody>
      </p:sp>
      <p:sp>
        <p:nvSpPr>
          <p:cNvPr id="119" name="Google Shape;119;p21"/>
          <p:cNvSpPr txBox="1"/>
          <p:nvPr>
            <p:ph idx="1" type="body"/>
          </p:nvPr>
        </p:nvSpPr>
        <p:spPr>
          <a:xfrm>
            <a:off x="244850" y="1175425"/>
            <a:ext cx="9495600" cy="1724700"/>
          </a:xfrm>
          <a:prstGeom prst="rect">
            <a:avLst/>
          </a:prstGeom>
          <a:noFill/>
          <a:ln>
            <a:noFill/>
          </a:ln>
        </p:spPr>
        <p:txBody>
          <a:bodyPr anchorCtr="0" anchor="t" bIns="45700" lIns="91425" spcFirstLastPara="1" rIns="91425" wrap="square" tIns="45700">
            <a:normAutofit lnSpcReduction="20000"/>
          </a:bodyPr>
          <a:lstStyle/>
          <a:p>
            <a:pPr indent="-355600" lvl="0" marL="457200" marR="0" rtl="0" algn="l">
              <a:lnSpc>
                <a:spcPct val="120000"/>
              </a:lnSpc>
              <a:spcBef>
                <a:spcPts val="500"/>
              </a:spcBef>
              <a:spcAft>
                <a:spcPts val="0"/>
              </a:spcAft>
              <a:buClr>
                <a:srgbClr val="695D46"/>
              </a:buClr>
              <a:buSzPts val="2000"/>
              <a:buChar char="●"/>
            </a:pPr>
            <a:r>
              <a:rPr lang="zh-TW" sz="2000">
                <a:solidFill>
                  <a:srgbClr val="695D46"/>
                </a:solidFill>
              </a:rPr>
              <a:t>用一些方法 pretrain 出 word embedding (e.g., skip-gram, CBOW. )</a:t>
            </a:r>
            <a:endParaRPr sz="2000">
              <a:solidFill>
                <a:srgbClr val="695D46"/>
              </a:solidFill>
            </a:endParaRPr>
          </a:p>
          <a:p>
            <a:pPr indent="-355600" lvl="0" marL="457200" marR="0" rtl="0" algn="l">
              <a:lnSpc>
                <a:spcPct val="120000"/>
              </a:lnSpc>
              <a:spcBef>
                <a:spcPts val="500"/>
              </a:spcBef>
              <a:spcAft>
                <a:spcPts val="0"/>
              </a:spcAft>
              <a:buClr>
                <a:srgbClr val="695D46"/>
              </a:buClr>
              <a:buSzPts val="2000"/>
              <a:buChar char="●"/>
            </a:pPr>
            <a:r>
              <a:rPr lang="zh-TW" sz="2000" u="sng">
                <a:solidFill>
                  <a:schemeClr val="hlink"/>
                </a:solidFill>
                <a:hlinkClick r:id="rId3"/>
              </a:rPr>
              <a:t>Word2Vect 介紹</a:t>
            </a:r>
            <a:endParaRPr sz="2000">
              <a:solidFill>
                <a:srgbClr val="695D46"/>
              </a:solidFill>
            </a:endParaRPr>
          </a:p>
          <a:p>
            <a:pPr indent="0" lvl="0" marL="457200" marR="0" rtl="0" algn="l">
              <a:lnSpc>
                <a:spcPct val="120000"/>
              </a:lnSpc>
              <a:spcBef>
                <a:spcPts val="500"/>
              </a:spcBef>
              <a:spcAft>
                <a:spcPts val="0"/>
              </a:spcAft>
              <a:buSzPts val="1800"/>
              <a:buNone/>
            </a:pPr>
            <a:r>
              <a:rPr lang="zh-TW" sz="1500">
                <a:solidFill>
                  <a:srgbClr val="695D46"/>
                </a:solidFill>
              </a:rPr>
              <a:t>小提醒：實作這方法，pretrain 的 data 也要是作業提供的！</a:t>
            </a:r>
            <a:r>
              <a:rPr lang="zh-TW" sz="1500">
                <a:solidFill>
                  <a:srgbClr val="695D46"/>
                </a:solidFill>
              </a:rPr>
              <a:t>如果使用到額外data的話本份作業0分</a:t>
            </a:r>
            <a:endParaRPr sz="1500">
              <a:solidFill>
                <a:srgbClr val="695D46"/>
              </a:solidFill>
            </a:endParaRPr>
          </a:p>
          <a:p>
            <a:pPr indent="0" lvl="0" marL="457200" marR="0" rtl="0" algn="l">
              <a:lnSpc>
                <a:spcPct val="120000"/>
              </a:lnSpc>
              <a:spcBef>
                <a:spcPts val="500"/>
              </a:spcBef>
              <a:spcAft>
                <a:spcPts val="0"/>
              </a:spcAft>
              <a:buSzPts val="1800"/>
              <a:buNone/>
            </a:pPr>
            <a:r>
              <a:t/>
            </a:r>
            <a:endParaRPr sz="1500">
              <a:solidFill>
                <a:srgbClr val="695D46"/>
              </a:solidFill>
            </a:endParaRPr>
          </a:p>
          <a:p>
            <a:pPr indent="-355600" lvl="0" marL="457200" marR="0" rtl="0" algn="l">
              <a:lnSpc>
                <a:spcPct val="120000"/>
              </a:lnSpc>
              <a:spcBef>
                <a:spcPts val="500"/>
              </a:spcBef>
              <a:spcAft>
                <a:spcPts val="0"/>
              </a:spcAft>
              <a:buClr>
                <a:srgbClr val="695D46"/>
              </a:buClr>
              <a:buSzPts val="2000"/>
              <a:buChar char="●"/>
            </a:pPr>
            <a:r>
              <a:rPr lang="zh-TW" sz="2000">
                <a:solidFill>
                  <a:srgbClr val="695D46"/>
                </a:solidFill>
              </a:rPr>
              <a:t>然後跟 model 的其他部分一起 train </a:t>
            </a:r>
            <a:endParaRPr sz="2000">
              <a:solidFill>
                <a:srgbClr val="695D46"/>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