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Black Han Sans" panose="02020500000000000000" charset="-127"/>
      <p:regular r:id="rId27"/>
    </p:embeddedFont>
    <p:embeddedFont>
      <p:font typeface="Barlow SemiBold" panose="02020500000000000000" charset="0"/>
      <p:regular r:id="rId28"/>
      <p:bold r:id="rId29"/>
      <p:italic r:id="rId30"/>
      <p:boldItalic r:id="rId31"/>
    </p:embeddedFont>
    <p:embeddedFont>
      <p:font typeface="Commissioner" panose="02020500000000000000" charset="0"/>
      <p:regular r:id="rId32"/>
      <p:bold r:id="rId33"/>
    </p:embeddedFont>
    <p:embeddedFont>
      <p:font typeface="Commissioner ExtraBold" charset="0"/>
      <p:bold r:id="rId34"/>
    </p:embeddedFont>
    <p:embeddedFont>
      <p:font typeface="Francois One" panose="02020500000000000000" charset="0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ed Hat Display" panose="02020500000000000000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Syne" panose="02020500000000000000" charset="0"/>
      <p:regular r:id="rId48"/>
      <p:bold r:id="rId49"/>
    </p:embeddedFont>
    <p:embeddedFont>
      <p:font typeface="Syne SemiBold" panose="02020500000000000000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2E720C-B0FB-49F3-A50F-A98C67C5D574}">
  <a:tblStyle styleId="{AD2E720C-B0FB-49F3-A50F-A98C67C5D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8f8b9593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8f8b9593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15ccb264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15ccb264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140fe5d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140fe5d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140fe5d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140fe5d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140fe5d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140fe5d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process是自己畫的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c140fe5d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c140fe5d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15ccb264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15ccb264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1558710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1558710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這個方法主要是把malware的byte code切好幾段，並且計算每段的entropy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論文的作者發現到說，把計算完之後的entropy畫成entropy time series，被歸類在相同種類的malware的entropy time series會長得很像，例如上半部兩支程式和下半部兩支程式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那因為malimg的形式是png，且是用灰階形式儲存，很像是我們剛剛提到的byte code，所以我們想說是否可以將pixel的值讀入並做相同的處理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1558710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1558710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這邊是把mailimg直接丟進去model裏訓練的結果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經過30個epochs之後，validation的成功率最多大約只有77%，loss也是接近1.0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可能是因為原本的圖片是二維的，而我們這裡則是把他用一維的方式讀入和處理，所以可能這樣遺失了一些資訊和特性，導致訓練的成果沒有預期中的好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c15ccb264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c15ccb264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15ccb264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15ccb264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f5e5eae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f5e5eae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研究及分析目的 (malware的type，以及預期分析出的內容) : 預期分類準確率?每個class的分類準確率?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資料來源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使用的工具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分析過程與結果說明(模型結構?)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結論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15ccb2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c15ccb2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15ccb2646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15ccb2646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15ccb264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15ccb264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8f8b95933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78f8b95933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8f8b95933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8f8b95933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8f8b95933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78f8b95933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8f8b95933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78f8b95933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8f8b95933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8f8b95933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c15ccb26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c15ccb26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066e01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c066e019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8f8b95933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8f8b95933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353872" y="-169303"/>
            <a:ext cx="7887674" cy="1068798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-1234475" y="4471600"/>
            <a:ext cx="3451957" cy="747486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312624" y="-89900"/>
            <a:ext cx="3002097" cy="80151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6902721" y="-533225"/>
            <a:ext cx="3477765" cy="2240359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6552475" y="-3407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2794625" y="4306375"/>
            <a:ext cx="4747219" cy="887388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/>
          <p:nvPr/>
        </p:nvSpPr>
        <p:spPr>
          <a:xfrm rot="5400000">
            <a:off x="-471136" y="3834293"/>
            <a:ext cx="2246179" cy="1460600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3"/>
          <p:cNvSpPr/>
          <p:nvPr/>
        </p:nvSpPr>
        <p:spPr>
          <a:xfrm flipH="1">
            <a:off x="-30975" y="-39975"/>
            <a:ext cx="3514322" cy="226390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6772625" y="39003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hasCustomPrompt="1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10800000">
            <a:off x="7126268" y="-29887"/>
            <a:ext cx="2117712" cy="1377063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/>
          <p:nvPr/>
        </p:nvSpPr>
        <p:spPr>
          <a:xfrm rot="10800000">
            <a:off x="-3093192" y="2632759"/>
            <a:ext cx="4684127" cy="301749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/>
          <p:nvPr/>
        </p:nvSpPr>
        <p:spPr>
          <a:xfrm rot="10800000">
            <a:off x="-3346390" y="1967594"/>
            <a:ext cx="5871840" cy="3682656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 b="1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-21275" y="-60700"/>
            <a:ext cx="2635657" cy="113680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 rot="10800000">
            <a:off x="6034253" y="4475810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2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3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4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5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6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7749100" y="350502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576600" y="3109350"/>
            <a:ext cx="4460258" cy="22796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3918840" y="4487355"/>
            <a:ext cx="946605" cy="720462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/>
          <p:nvPr/>
        </p:nvSpPr>
        <p:spPr>
          <a:xfrm rot="-10445712">
            <a:off x="82197" y="-539280"/>
            <a:ext cx="3641534" cy="3508483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1966325" y="1334050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3929675" y="4535527"/>
            <a:ext cx="4002127" cy="74811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7615100" y="3954513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/>
          <p:nvPr/>
        </p:nvSpPr>
        <p:spPr>
          <a:xfrm rot="10800000" flipH="1">
            <a:off x="-79600" y="-109724"/>
            <a:ext cx="2755853" cy="596752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2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3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-804300" y="4317374"/>
            <a:ext cx="2023768" cy="13159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3180931">
            <a:off x="6093995" y="-214534"/>
            <a:ext cx="38979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2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3" hasCustomPrompt="1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4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5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6" hasCustomPrompt="1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7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8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 idx="9" hasCustomPrompt="1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 rot="10800000" flipH="1">
            <a:off x="7837877" y="2932289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/>
          <p:nvPr/>
        </p:nvSpPr>
        <p:spPr>
          <a:xfrm rot="10800000">
            <a:off x="-1316617" y="-131060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/>
          <p:nvPr/>
        </p:nvSpPr>
        <p:spPr>
          <a:xfrm rot="10800000">
            <a:off x="-1339675" y="4064989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-112000" y="-8083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6107775" y="-1417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-138925" y="467890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/>
          <p:nvPr/>
        </p:nvSpPr>
        <p:spPr>
          <a:xfrm rot="10800000">
            <a:off x="6981453" y="459903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 flipH="1">
            <a:off x="8110630" y="-4636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 flipH="1">
            <a:off x="-2205846" y="-379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 flipH="1">
            <a:off x="6875929" y="48373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/>
          <p:nvPr/>
        </p:nvSpPr>
        <p:spPr>
          <a:xfrm rot="10800000" flipH="1">
            <a:off x="-1878175" y="444848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-66075" y="-105750"/>
            <a:ext cx="2992011" cy="129050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-828325" y="-294825"/>
            <a:ext cx="1730425" cy="1563650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-478150" y="4396125"/>
            <a:ext cx="1569328" cy="802086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8999926">
            <a:off x="7710879" y="3997770"/>
            <a:ext cx="2034125" cy="147015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10800000">
            <a:off x="8047508" y="-25560"/>
            <a:ext cx="1178967" cy="76663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 idx="2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3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4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title" idx="5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6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-36275" y="-110175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7"/>
          <p:cNvSpPr/>
          <p:nvPr/>
        </p:nvSpPr>
        <p:spPr>
          <a:xfrm rot="10800000">
            <a:off x="5840450" y="3807400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6993300" y="473725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/>
          <p:nvPr/>
        </p:nvSpPr>
        <p:spPr>
          <a:xfrm rot="10800000">
            <a:off x="-194050" y="-1101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title" idx="2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3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7050425" y="-69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6565175" y="-5228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715375">
            <a:off x="82814" y="-123614"/>
            <a:ext cx="2550299" cy="103669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8035125" y="4066175"/>
            <a:ext cx="1744004" cy="1327363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8"/>
          <p:cNvSpPr/>
          <p:nvPr/>
        </p:nvSpPr>
        <p:spPr>
          <a:xfrm rot="7605318">
            <a:off x="-713630" y="3173473"/>
            <a:ext cx="1917229" cy="1847179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 idx="2" hasCustomPrompt="1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4" hasCustomPrompt="1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>
            <a:off x="680325" y="-66800"/>
            <a:ext cx="725515" cy="673834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2063815" y="303848"/>
            <a:ext cx="793045" cy="291696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1007861" y="-66800"/>
            <a:ext cx="2673587" cy="668063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7602374" y="3763375"/>
            <a:ext cx="2751085" cy="19883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7758925" y="378760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-1125150" y="-2428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0"/>
          <p:cNvSpPr/>
          <p:nvPr/>
        </p:nvSpPr>
        <p:spPr>
          <a:xfrm rot="10800000">
            <a:off x="5840518" y="-39891"/>
            <a:ext cx="3099547" cy="57939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0"/>
          <p:cNvSpPr/>
          <p:nvPr/>
        </p:nvSpPr>
        <p:spPr>
          <a:xfrm rot="10800000" flipH="1">
            <a:off x="-615684" y="-337073"/>
            <a:ext cx="3275626" cy="709303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>
            <a:off x="80725" y="-1252900"/>
            <a:ext cx="3222108" cy="2328758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1"/>
          <p:cNvSpPr/>
          <p:nvPr/>
        </p:nvSpPr>
        <p:spPr>
          <a:xfrm flipH="1">
            <a:off x="3975925" y="4354225"/>
            <a:ext cx="5193507" cy="97081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1"/>
          <p:cNvSpPr/>
          <p:nvPr/>
        </p:nvSpPr>
        <p:spPr>
          <a:xfrm rot="9900048">
            <a:off x="-185655" y="66977"/>
            <a:ext cx="2914762" cy="508641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2" name="Google Shape;292;p41"/>
          <p:cNvSpPr/>
          <p:nvPr/>
        </p:nvSpPr>
        <p:spPr>
          <a:xfrm>
            <a:off x="8217375" y="3969600"/>
            <a:ext cx="701350" cy="689700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/>
        </p:nvSpPr>
        <p:spPr>
          <a:xfrm>
            <a:off x="6027075" y="3051700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-660780" y="2610576"/>
            <a:ext cx="1397159" cy="1373951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419132" y="2682990"/>
            <a:ext cx="5042005" cy="257668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hasCustomPrompt="1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 idx="2" hasCustomPrompt="1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0" name="Google Shape;300;p42"/>
          <p:cNvSpPr txBox="1">
            <a:spLocks noGrp="1"/>
          </p:cNvSpPr>
          <p:nvPr>
            <p:ph type="subTitle" idx="3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title" idx="4" hasCustomPrompt="1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2" name="Google Shape;302;p42"/>
          <p:cNvSpPr txBox="1">
            <a:spLocks noGrp="1"/>
          </p:cNvSpPr>
          <p:nvPr>
            <p:ph type="subTitle" idx="5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-824250" y="-1263175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1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2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3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ubTitle" idx="4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/>
          <p:nvPr/>
        </p:nvSpPr>
        <p:spPr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4"/>
          <p:cNvSpPr/>
          <p:nvPr/>
        </p:nvSpPr>
        <p:spPr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4"/>
          <p:cNvSpPr/>
          <p:nvPr/>
        </p:nvSpPr>
        <p:spPr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4"/>
          <p:cNvSpPr/>
          <p:nvPr/>
        </p:nvSpPr>
        <p:spPr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4"/>
          <p:cNvSpPr/>
          <p:nvPr/>
        </p:nvSpPr>
        <p:spPr>
          <a:xfrm rot="7254111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zh-TW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zh-TW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zh-TW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lware-classification-using-convolutional-neural-networks-step-by-step-tutorial-a3e8d97122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antivirus/malware-statistics-fac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eet.bnext.com.tw/blog/view/8178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1013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aperswithcode.com/paper/novel-feature-extraction-selection-and-fus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69852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Malware Classification using CNN and other methods comparison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1597000" y="3596150"/>
            <a:ext cx="4996800" cy="36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ubTitle" idx="1"/>
          </p:nvPr>
        </p:nvSpPr>
        <p:spPr>
          <a:xfrm>
            <a:off x="1751650" y="3683800"/>
            <a:ext cx="48420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R11921A16何秉學、R11921094劉宗翰、R11725007陳廷威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title"/>
          </p:nvPr>
        </p:nvSpPr>
        <p:spPr>
          <a:xfrm>
            <a:off x="711600" y="1051075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Using convolutional neural networks for classification of malware represented as images</a:t>
            </a:r>
            <a:endParaRPr sz="30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91018A6-C8C3-44E7-84EC-F7045FEAEC61}"/>
              </a:ext>
            </a:extLst>
          </p:cNvPr>
          <p:cNvGrpSpPr/>
          <p:nvPr/>
        </p:nvGrpSpPr>
        <p:grpSpPr>
          <a:xfrm>
            <a:off x="972000" y="2632364"/>
            <a:ext cx="7200001" cy="1337499"/>
            <a:chOff x="972000" y="2632364"/>
            <a:chExt cx="7200001" cy="1337499"/>
          </a:xfrm>
        </p:grpSpPr>
        <p:pic>
          <p:nvPicPr>
            <p:cNvPr id="420" name="Google Shape;420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0" y="3230800"/>
              <a:ext cx="7200001" cy="739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FA0E3441-E37D-41AD-A10D-1290DD04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5454" y="2632364"/>
              <a:ext cx="2407664" cy="598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CNN-Model Configuration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26" name="Google Shape;426;p57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Split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Training : 7564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Validation : 935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Test : 840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Batch size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32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Epochs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20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Input img size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150x150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CNN-Model Configuration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32" name="Google Shape;432;p58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8"/>
          <p:cNvPicPr preferRelativeResize="0"/>
          <p:nvPr/>
        </p:nvPicPr>
        <p:blipFill rotWithShape="1">
          <a:blip r:embed="rId3">
            <a:alphaModFix/>
          </a:blip>
          <a:srcRect t="57101"/>
          <a:stretch/>
        </p:blipFill>
        <p:spPr>
          <a:xfrm>
            <a:off x="1346525" y="1141000"/>
            <a:ext cx="2565175" cy="37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47531"/>
          <a:stretch/>
        </p:blipFill>
        <p:spPr>
          <a:xfrm>
            <a:off x="4800600" y="1083675"/>
            <a:ext cx="2097250" cy="378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58"/>
          <p:cNvCxnSpPr>
            <a:stCxn id="434" idx="2"/>
            <a:endCxn id="433" idx="0"/>
          </p:cNvCxnSpPr>
          <p:nvPr/>
        </p:nvCxnSpPr>
        <p:spPr>
          <a:xfrm rot="5400000" flipH="1">
            <a:off x="2373275" y="1396774"/>
            <a:ext cx="3731700" cy="3220200"/>
          </a:xfrm>
          <a:prstGeom prst="bentConnector5">
            <a:avLst>
              <a:gd name="adj1" fmla="val -3801"/>
              <a:gd name="adj2" fmla="val 46366"/>
              <a:gd name="adj3" fmla="val 1044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CNN-Training Process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41" name="Google Shape;441;p59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0" y="1097584"/>
            <a:ext cx="3969151" cy="29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50" y="1097575"/>
            <a:ext cx="3812125" cy="29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 txBox="1"/>
          <p:nvPr/>
        </p:nvSpPr>
        <p:spPr>
          <a:xfrm>
            <a:off x="1780825" y="4067675"/>
            <a:ext cx="183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Accuracy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5963263" y="4067675"/>
            <a:ext cx="183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Loss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CNN-Results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451" name="Google Shape;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86" y="923400"/>
            <a:ext cx="5374465" cy="42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713250" y="1604650"/>
            <a:ext cx="229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Test on 832 malware images</a:t>
            </a:r>
            <a:endParaRPr sz="2000">
              <a:latin typeface="Syne"/>
              <a:ea typeface="Syne"/>
              <a:cs typeface="Syne"/>
              <a:sym typeface="Sy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Accuracy: 95.31%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>
            <a:spLocks noGrp="1"/>
          </p:cNvSpPr>
          <p:nvPr>
            <p:ph type="title"/>
          </p:nvPr>
        </p:nvSpPr>
        <p:spPr>
          <a:xfrm>
            <a:off x="703050" y="1038525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Classification of malware by using structural entropy on convolutional neural networks</a:t>
            </a:r>
            <a:endParaRPr sz="30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010BC30-80D3-429D-9FA6-AED4C6A7649A}"/>
              </a:ext>
            </a:extLst>
          </p:cNvPr>
          <p:cNvGrpSpPr/>
          <p:nvPr/>
        </p:nvGrpSpPr>
        <p:grpSpPr>
          <a:xfrm>
            <a:off x="972000" y="2673736"/>
            <a:ext cx="7200000" cy="1305414"/>
            <a:chOff x="972000" y="2673736"/>
            <a:chExt cx="7200000" cy="1305414"/>
          </a:xfrm>
        </p:grpSpPr>
        <p:pic>
          <p:nvPicPr>
            <p:cNvPr id="458" name="Google Shape;458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0" y="3295150"/>
              <a:ext cx="7200000" cy="68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1CFC250-340C-4C22-93F0-9456626D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600" y="2673736"/>
              <a:ext cx="2500109" cy="621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Structural Entropy on CNN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64" name="Google Shape;464;p62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0" y="1209525"/>
            <a:ext cx="49149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Structural Entropy on CNN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471" name="Google Shape;4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467538"/>
            <a:ext cx="4735174" cy="2890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24" y="1472800"/>
            <a:ext cx="3977551" cy="288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 txBox="1"/>
          <p:nvPr/>
        </p:nvSpPr>
        <p:spPr>
          <a:xfrm>
            <a:off x="1041763" y="4500650"/>
            <a:ext cx="290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missioner"/>
                <a:ea typeface="Commissioner"/>
                <a:cs typeface="Commissioner"/>
                <a:sym typeface="Commissioner"/>
              </a:rPr>
              <a:t>Accuracy</a:t>
            </a:r>
            <a:endParaRPr sz="16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74" name="Google Shape;474;p63"/>
          <p:cNvSpPr txBox="1"/>
          <p:nvPr/>
        </p:nvSpPr>
        <p:spPr>
          <a:xfrm>
            <a:off x="5649850" y="4432550"/>
            <a:ext cx="265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missioner"/>
                <a:ea typeface="Commissioner"/>
                <a:cs typeface="Commissioner"/>
                <a:sym typeface="Commissioner"/>
              </a:rPr>
              <a:t>Loss</a:t>
            </a:r>
            <a:endParaRPr sz="1600"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Confusion Matrix</a:t>
            </a: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989875"/>
            <a:ext cx="7430474" cy="40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>
            <a:spLocks noGrp="1"/>
          </p:cNvSpPr>
          <p:nvPr>
            <p:ph type="title"/>
          </p:nvPr>
        </p:nvSpPr>
        <p:spPr>
          <a:xfrm>
            <a:off x="711600" y="898675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Deep learning at the shallow end: Malware classification for non-domain experts</a:t>
            </a:r>
            <a:endParaRPr sz="30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2CF91D-8D0E-4CB5-8A44-842484D0BCDC}"/>
              </a:ext>
            </a:extLst>
          </p:cNvPr>
          <p:cNvGrpSpPr/>
          <p:nvPr/>
        </p:nvGrpSpPr>
        <p:grpSpPr>
          <a:xfrm>
            <a:off x="972000" y="2669625"/>
            <a:ext cx="7200000" cy="1296000"/>
            <a:chOff x="972000" y="2669625"/>
            <a:chExt cx="7200000" cy="1296000"/>
          </a:xfrm>
        </p:grpSpPr>
        <p:pic>
          <p:nvPicPr>
            <p:cNvPr id="486" name="Google Shape;486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0" y="3317625"/>
              <a:ext cx="7200000" cy="64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7657E2C-B299-44D7-9029-5A4B08A29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636" y="2669625"/>
              <a:ext cx="2607071" cy="64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1562625" y="2051714"/>
            <a:ext cx="2789400" cy="539400"/>
          </a:xfrm>
          <a:prstGeom prst="roundRect">
            <a:avLst>
              <a:gd name="adj" fmla="val 50000"/>
            </a:avLst>
          </a:pr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/>
          <p:cNvSpPr/>
          <p:nvPr/>
        </p:nvSpPr>
        <p:spPr>
          <a:xfrm>
            <a:off x="637052" y="1903514"/>
            <a:ext cx="835800" cy="835800"/>
          </a:xfrm>
          <a:prstGeom prst="ellipse">
            <a:avLst/>
          </a:prstGeom>
          <a:solidFill>
            <a:srgbClr val="3F4853"/>
          </a:solidFill>
          <a:ln w="9525" cap="flat" cmpd="sng">
            <a:solidFill>
              <a:srgbClr val="16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1925775" y="2051713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研究及分析目的</a:t>
            </a:r>
            <a:endParaRPr sz="2000" b="1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703833" y="1971614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1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49" name="Google Shape;349;p48"/>
          <p:cNvSpPr/>
          <p:nvPr/>
        </p:nvSpPr>
        <p:spPr>
          <a:xfrm>
            <a:off x="1562625" y="3410439"/>
            <a:ext cx="2789400" cy="539400"/>
          </a:xfrm>
          <a:prstGeom prst="roundRect">
            <a:avLst>
              <a:gd name="adj" fmla="val 50000"/>
            </a:avLst>
          </a:pr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8"/>
          <p:cNvSpPr/>
          <p:nvPr/>
        </p:nvSpPr>
        <p:spPr>
          <a:xfrm>
            <a:off x="637052" y="3262239"/>
            <a:ext cx="835800" cy="835800"/>
          </a:xfrm>
          <a:prstGeom prst="ellipse">
            <a:avLst/>
          </a:prstGeom>
          <a:solidFill>
            <a:srgbClr val="3F4853"/>
          </a:solidFill>
          <a:ln w="9525" cap="flat" cmpd="sng">
            <a:solidFill>
              <a:srgbClr val="16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1925775" y="34104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資料來源</a:t>
            </a:r>
            <a:endParaRPr sz="2000" b="1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703833" y="33303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2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5821750" y="1378339"/>
            <a:ext cx="2789400" cy="539400"/>
          </a:xfrm>
          <a:prstGeom prst="roundRect">
            <a:avLst>
              <a:gd name="adj" fmla="val 50000"/>
            </a:avLst>
          </a:pr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8"/>
          <p:cNvSpPr/>
          <p:nvPr/>
        </p:nvSpPr>
        <p:spPr>
          <a:xfrm>
            <a:off x="4896177" y="1230139"/>
            <a:ext cx="835800" cy="835800"/>
          </a:xfrm>
          <a:prstGeom prst="ellipse">
            <a:avLst/>
          </a:prstGeom>
          <a:solidFill>
            <a:srgbClr val="3F4853"/>
          </a:solidFill>
          <a:ln w="9525" cap="flat" cmpd="sng">
            <a:solidFill>
              <a:srgbClr val="16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6184900" y="13783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使用的工具</a:t>
            </a:r>
            <a:endParaRPr sz="2000" b="1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962958" y="12982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3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5821750" y="2683039"/>
            <a:ext cx="2789400" cy="539400"/>
          </a:xfrm>
          <a:prstGeom prst="roundRect">
            <a:avLst>
              <a:gd name="adj" fmla="val 50000"/>
            </a:avLst>
          </a:pr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8"/>
          <p:cNvSpPr/>
          <p:nvPr/>
        </p:nvSpPr>
        <p:spPr>
          <a:xfrm>
            <a:off x="4896177" y="2534839"/>
            <a:ext cx="835800" cy="835800"/>
          </a:xfrm>
          <a:prstGeom prst="ellipse">
            <a:avLst/>
          </a:prstGeom>
          <a:solidFill>
            <a:srgbClr val="3F4853"/>
          </a:solidFill>
          <a:ln w="9525" cap="flat" cmpd="sng">
            <a:solidFill>
              <a:srgbClr val="16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6184900" y="26830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分析過程與結果</a:t>
            </a:r>
            <a:endParaRPr sz="2000" b="1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4962958" y="26029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4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5821750" y="4046314"/>
            <a:ext cx="2789400" cy="539400"/>
          </a:xfrm>
          <a:prstGeom prst="roundRect">
            <a:avLst>
              <a:gd name="adj" fmla="val 50000"/>
            </a:avLst>
          </a:pr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4896177" y="3898114"/>
            <a:ext cx="835800" cy="835800"/>
          </a:xfrm>
          <a:prstGeom prst="ellipse">
            <a:avLst/>
          </a:prstGeom>
          <a:solidFill>
            <a:srgbClr val="3F4853"/>
          </a:solidFill>
          <a:ln w="9525" cap="flat" cmpd="sng">
            <a:solidFill>
              <a:srgbClr val="164A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6184900" y="4046313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結論</a:t>
            </a:r>
            <a:endParaRPr sz="2000" b="1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4962958" y="3966214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5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at the shallow end: Malware classification for non-domain experts</a:t>
            </a:r>
            <a:endParaRPr/>
          </a:p>
        </p:txBody>
      </p:sp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50" y="1467600"/>
            <a:ext cx="5888701" cy="36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Confusion Matrix</a:t>
            </a:r>
            <a:endParaRPr/>
          </a:p>
        </p:txBody>
      </p:sp>
      <p:sp>
        <p:nvSpPr>
          <p:cNvPr id="498" name="Google Shape;498;p67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63" y="1143088"/>
            <a:ext cx="3933376" cy="39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7"/>
          <p:cNvSpPr txBox="1"/>
          <p:nvPr/>
        </p:nvSpPr>
        <p:spPr>
          <a:xfrm>
            <a:off x="2942200" y="4694525"/>
            <a:ext cx="46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Accuracy:0.8941176470588236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506" name="Google Shape;506;p68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missioner"/>
              <a:buChar char="●"/>
            </a:pP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Malware stored in image helps us analyzing malware</a:t>
            </a:r>
            <a:endParaRPr sz="2000">
              <a:latin typeface="Commissioner"/>
              <a:ea typeface="Commissioner"/>
              <a:cs typeface="Commissioner"/>
              <a:sym typeface="Commissione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mmissioner"/>
              <a:buChar char="●"/>
            </a:pP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Based on the result of classifying malware with dataset Malimg, first paper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 performs the best, while second paper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 performs the worst</a:t>
            </a:r>
            <a:endParaRPr sz="20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07" name="Google Shape;507;p68"/>
          <p:cNvSpPr txBox="1"/>
          <p:nvPr/>
        </p:nvSpPr>
        <p:spPr>
          <a:xfrm>
            <a:off x="713250" y="39556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(2019). Using convolutional neural networks for classification of malware represented as images. Journal of Computer Virology and Hacking Techniques, 15(1), 15-28.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(2018, April). Classification of malware by using structural entropy on convolutional neural networks. In Proceedings of the AAAI Conference on Artificial Intelligence (Vol. 32, No. 1).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513" name="Google Shape;513;p69"/>
          <p:cNvSpPr txBox="1">
            <a:spLocks noGrp="1"/>
          </p:cNvSpPr>
          <p:nvPr>
            <p:ph type="subTitle" idx="1"/>
          </p:nvPr>
        </p:nvSpPr>
        <p:spPr>
          <a:xfrm>
            <a:off x="713250" y="12098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Malware Classification using Deep Learning - Tutorial | Towards Data Science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T. Moore, and M. Hahsler, “Polymorphic malware detection using sequence classification methods,” in Security and Privacy Workshops. IEEE, 2016, pp. 81–87.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M. Hahsler, and T. Moore, “Polymorphic malware detection using sequence classification methods and ensembles,” EURASIP Journal on Information Security, vol. 2017, no. 1, p. 2, 2017.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Gibert Llaurad´o, “Convolutional neural networks for malware classification,” Master’s thesis, Universitat Polit`ecnica de Catalunya,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Ahmadi, D. Ulyanov, S. Semenov, M. Trofimov, and G. Giacinto,“Novel feature extraction, selection and fusion for effective malwarefamily classification,” in Proceedings of the Sixth ACM Conference onData and Application Security and Privacy. ACM, 2016, pp. 183–194.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winners’ interview: 1st place, no to overfitting!”https://github.com/xiaozhouwang/kaggle Microsoft Malware/blob/master/Saynotooverfitting.pdf, 2017, accessed: 2017-04-22.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classification challenge (big 2015) first placeteam: Say no to overfitting,” http://blog.kaggle.com/2015/05/26/microsoft-malware-winners-interview-1st-place-no-to-overfitting/,2017, accessed: 2017-04-22.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80409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 number of malware attacks is rising again in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Over 270,000 new </a:t>
            </a:r>
            <a:r>
              <a:rPr lang="zh-TW" sz="2000" b="1">
                <a:latin typeface="Arial"/>
                <a:ea typeface="Arial"/>
                <a:cs typeface="Arial"/>
                <a:sym typeface="Arial"/>
              </a:rPr>
              <a:t>malware variants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were detected in H1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Among them, the number of ransomware accounts for a large proportion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How to detect the new variants and correctly classify their families have become an important issue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Understanding the families of variants help us to know the purpose of them and thus implement proper precautions to our devices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584250" y="45421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Malware Statistics in 2022: Frequency, impact, cost &amp; more (comparitech.com)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Fortinet 公布《2022 上半年全球資安威脅報告》 變種勒索病毒翻倍、端點設備仍是重點攻擊目標 | Meet創業小聚 (bnext.com.tw)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In 2015, Microsoft Malware Classification Challenge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 challenge held by Microsoft to compete with the performance of classifying Malware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Extract features from two views and classify them with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ML classification models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hex、assembly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DL approach has become popular recently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CNN based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Represent malware samples as images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584250" y="46945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[1802.10135] Microsoft Malware Classification Challenge (arxiv.org)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Novel Feature Extraction, Selection and Fusion for Effective Malware Family Classification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There are already lots of research concerning Microsoft Malware Classification Challenge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We want to find out whether those models still perform well on different malware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 b="1"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zh-TW" sz="2000" b="1">
                <a:latin typeface="Arial"/>
                <a:ea typeface="Arial"/>
                <a:cs typeface="Arial"/>
                <a:sym typeface="Arial"/>
              </a:rPr>
            </a:br>
            <a:r>
              <a:rPr lang="zh-TW" sz="2000" b="1">
                <a:latin typeface="Arial"/>
                <a:ea typeface="Arial"/>
                <a:cs typeface="Arial"/>
                <a:sym typeface="Arial"/>
              </a:rPr>
              <a:t>Select 3 kinds of models concerning Microsoft Malware dataset and test them with Malimg dataset. Then we compare the classification results with the research results concerning Malimg dataset.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27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 b="1">
                <a:latin typeface="Arial"/>
                <a:ea typeface="Arial"/>
                <a:cs typeface="Arial"/>
                <a:sym typeface="Arial"/>
              </a:rPr>
              <a:t>Malimg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719999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9339 malware images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19999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25 malware families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1" name="Google Shape;391;p52"/>
          <p:cNvGraphicFramePr/>
          <p:nvPr/>
        </p:nvGraphicFramePr>
        <p:xfrm>
          <a:off x="3492638" y="19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{AD2E720C-B0FB-49F3-A50F-A98C67C5D574}</a:tableStyleId>
              </a:tblPr>
              <a:tblGrid>
                <a:gridCol w="278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Type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Family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4A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Worm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Allaple.A、Allaple.L、Alueron.gen!J、Autorun.K、VB.AT、Yuner.A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 Downloader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Dontovo.A、Obfuscator.AD、Swizzor.gen!E、Swizzor.gen!l、Wintrim.BX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C2LOP.P、C2LOP.gen!g、Malex.gen!J、Skintrim.N、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PWS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Lolyda.AA1、Lolyda.AA2、Lolyda.AA3、Lolyda.AT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Dialer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Adialer.C、Dialplatform.B、Instantaccess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Backdoor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F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Agent.FYI、Rbot!gen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F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Rogue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Fakerean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64A4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DB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Malimg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27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1228700"/>
            <a:ext cx="58007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使用的工具</a:t>
            </a:r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Python、Tensorflow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分析過程與結果</a:t>
            </a:r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subTitle" idx="1"/>
          </p:nvPr>
        </p:nvSpPr>
        <p:spPr>
          <a:xfrm>
            <a:off x="713200" y="1220225"/>
            <a:ext cx="7717500" cy="137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Reproduce models in papers</a:t>
            </a:r>
            <a:r>
              <a:rPr lang="zh-TW" sz="1600">
                <a:solidFill>
                  <a:srgbClr val="164A4A"/>
                </a:solidFill>
                <a:latin typeface="Arial"/>
                <a:ea typeface="Arial"/>
                <a:cs typeface="Arial"/>
                <a:sym typeface="Arial"/>
              </a:rPr>
              <a:t>[2-4].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Retrain those three models based on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new malware dataset - Malimg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, see the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performance of each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411" name="Google Shape;411;p55"/>
          <p:cNvGrpSpPr/>
          <p:nvPr/>
        </p:nvGrpSpPr>
        <p:grpSpPr>
          <a:xfrm>
            <a:off x="6329156" y="1873374"/>
            <a:ext cx="2814832" cy="1711165"/>
            <a:chOff x="3028950" y="1833563"/>
            <a:chExt cx="3086100" cy="1926988"/>
          </a:xfrm>
        </p:grpSpPr>
        <p:pic>
          <p:nvPicPr>
            <p:cNvPr id="412" name="Google Shape;412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8950" y="1833563"/>
              <a:ext cx="3086100" cy="147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5"/>
            <p:cNvSpPr txBox="1"/>
            <p:nvPr/>
          </p:nvSpPr>
          <p:spPr>
            <a:xfrm>
              <a:off x="3980700" y="3309950"/>
              <a:ext cx="11826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164A4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▲From[1]</a:t>
              </a:r>
              <a:endParaRPr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4" name="Google Shape;414;p55"/>
          <p:cNvSpPr txBox="1"/>
          <p:nvPr/>
        </p:nvSpPr>
        <p:spPr>
          <a:xfrm>
            <a:off x="641550" y="3592600"/>
            <a:ext cx="7717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(2018, April). Classification of malware by using structural entropy on convolutional neural networks. In Proceedings of the AAAI Conference on Artificial Intelligence (Vol. 32, No. 1).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(2019). Using convolutional neural networks for classification of malware represented as images. Journal of Computer Virology and Hacking Techniques, 15(1), 15-28.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Quan Le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Oisín Boydell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Brian Mac Namee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Mark Scanlon (2018). Deep learning at the shallow end: Malware classification for non-domain experts. DFRWS2018 USA - Proceedings of the Eighteenth Annual DFRWS USA</a:t>
            </a:r>
            <a:endParaRPr sz="900">
              <a:solidFill>
                <a:srgbClr val="16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Microsoft Office PowerPoint</Application>
  <PresentationFormat>如螢幕大小 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Commissioner ExtraBold</vt:lpstr>
      <vt:lpstr>Open Sans</vt:lpstr>
      <vt:lpstr>Times New Roman</vt:lpstr>
      <vt:lpstr>Red Hat Display</vt:lpstr>
      <vt:lpstr>Syne</vt:lpstr>
      <vt:lpstr>Roboto</vt:lpstr>
      <vt:lpstr>Commissioner</vt:lpstr>
      <vt:lpstr>Archivo Narrow</vt:lpstr>
      <vt:lpstr>Black Han Sans</vt:lpstr>
      <vt:lpstr>Arial</vt:lpstr>
      <vt:lpstr>Francois One</vt:lpstr>
      <vt:lpstr>Bebas Neue</vt:lpstr>
      <vt:lpstr>Barlow SemiBold</vt:lpstr>
      <vt:lpstr>Syne SemiBold</vt:lpstr>
      <vt:lpstr>Simple Light</vt:lpstr>
      <vt:lpstr>Wind Energy Supplier Pitch Deck by Slidesgo</vt:lpstr>
      <vt:lpstr>Malware Classification using CNN and other methods comparison</vt:lpstr>
      <vt:lpstr>CONTENTS</vt:lpstr>
      <vt:lpstr>研究及分析目的</vt:lpstr>
      <vt:lpstr>研究及分析目的 </vt:lpstr>
      <vt:lpstr>研究及分析目的 </vt:lpstr>
      <vt:lpstr>資料來源</vt:lpstr>
      <vt:lpstr>Malimg</vt:lpstr>
      <vt:lpstr>使用的工具</vt:lpstr>
      <vt:lpstr>分析過程與結果</vt:lpstr>
      <vt:lpstr>Using convolutional neural networks for classification of malware represented as images</vt:lpstr>
      <vt:lpstr>CNN-Model Configuration</vt:lpstr>
      <vt:lpstr>CNN-Model Configuration</vt:lpstr>
      <vt:lpstr>CNN-Training Process</vt:lpstr>
      <vt:lpstr>CNN-Results</vt:lpstr>
      <vt:lpstr>Classification of malware by using structural entropy on convolutional neural networks</vt:lpstr>
      <vt:lpstr>Structural Entropy on CNN</vt:lpstr>
      <vt:lpstr>Structural Entropy on CNN</vt:lpstr>
      <vt:lpstr>Confusion Matrix</vt:lpstr>
      <vt:lpstr>Deep learning at the shallow end: Malware classification for non-domain experts</vt:lpstr>
      <vt:lpstr>Deep learning at the shallow end: Malware classification for non-domain experts</vt:lpstr>
      <vt:lpstr>Confusion Matrix</vt:lpstr>
      <vt:lpstr>結論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 using CNN and other methods comparison</dc:title>
  <cp:lastModifiedBy>秉學 何</cp:lastModifiedBy>
  <cp:revision>1</cp:revision>
  <dcterms:modified xsi:type="dcterms:W3CDTF">2022-12-27T06:34:30Z</dcterms:modified>
</cp:coreProperties>
</file>