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ed Hat Display"/>
      <p:regular r:id="rId20"/>
      <p:bold r:id="rId21"/>
      <p:italic r:id="rId22"/>
      <p:boldItalic r:id="rId23"/>
    </p:embeddedFont>
    <p:embeddedFont>
      <p:font typeface="Syne"/>
      <p:regular r:id="rId24"/>
      <p:bold r:id="rId25"/>
    </p:embeddedFont>
    <p:embeddedFont>
      <p:font typeface="Black Han Sans"/>
      <p:regular r:id="rId26"/>
    </p:embeddedFont>
    <p:embeddedFont>
      <p:font typeface="Francois One"/>
      <p:regular r:id="rId27"/>
    </p:embeddedFont>
    <p:embeddedFont>
      <p:font typeface="Syne SemiBold"/>
      <p:regular r:id="rId28"/>
      <p:bold r:id="rId29"/>
    </p:embeddedFont>
    <p:embeddedFont>
      <p:font typeface="Barlow SemiBold"/>
      <p:regular r:id="rId30"/>
      <p:bold r:id="rId31"/>
      <p:italic r:id="rId32"/>
      <p:boldItalic r:id="rId33"/>
    </p:embeddedFont>
    <p:embeddedFont>
      <p:font typeface="Commissioner ExtraBold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6C7F19-A551-41BD-89B2-04D7529FD745}">
  <a:tblStyle styleId="{2A6C7F19-A551-41BD-89B2-04D7529FD7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-regular.fntdata"/><Relationship Id="rId22" Type="http://schemas.openxmlformats.org/officeDocument/2006/relationships/font" Target="fonts/RedHatDisplay-italic.fntdata"/><Relationship Id="rId21" Type="http://schemas.openxmlformats.org/officeDocument/2006/relationships/font" Target="fonts/RedHatDisplay-bold.fntdata"/><Relationship Id="rId24" Type="http://schemas.openxmlformats.org/officeDocument/2006/relationships/font" Target="fonts/Syne-regular.fntdata"/><Relationship Id="rId23" Type="http://schemas.openxmlformats.org/officeDocument/2006/relationships/font" Target="fonts/RedHatDispl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BlackHanSans-regular.fntdata"/><Relationship Id="rId25" Type="http://schemas.openxmlformats.org/officeDocument/2006/relationships/font" Target="fonts/Syne-bold.fntdata"/><Relationship Id="rId28" Type="http://schemas.openxmlformats.org/officeDocument/2006/relationships/font" Target="fonts/SyneSemiBold-regular.fntdata"/><Relationship Id="rId27" Type="http://schemas.openxmlformats.org/officeDocument/2006/relationships/font" Target="fonts/FrancoisOn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yneSemi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arlowSemiBold-bold.fntdata"/><Relationship Id="rId30" Type="http://schemas.openxmlformats.org/officeDocument/2006/relationships/font" Target="fonts/BarlowSemiBold-regular.fntdata"/><Relationship Id="rId11" Type="http://schemas.openxmlformats.org/officeDocument/2006/relationships/slide" Target="slides/slide4.xml"/><Relationship Id="rId33" Type="http://schemas.openxmlformats.org/officeDocument/2006/relationships/font" Target="fonts/BarlowSemiBold-boldItalic.fntdata"/><Relationship Id="rId10" Type="http://schemas.openxmlformats.org/officeDocument/2006/relationships/slide" Target="slides/slide3.xml"/><Relationship Id="rId32" Type="http://schemas.openxmlformats.org/officeDocument/2006/relationships/font" Target="fonts/BarlowSemiBold-italic.fntdata"/><Relationship Id="rId13" Type="http://schemas.openxmlformats.org/officeDocument/2006/relationships/slide" Target="slides/slide6.xml"/><Relationship Id="rId35" Type="http://schemas.openxmlformats.org/officeDocument/2006/relationships/font" Target="fonts/OpenSans-regular.fntdata"/><Relationship Id="rId12" Type="http://schemas.openxmlformats.org/officeDocument/2006/relationships/slide" Target="slides/slide5.xml"/><Relationship Id="rId34" Type="http://schemas.openxmlformats.org/officeDocument/2006/relationships/font" Target="fonts/CommissionerExtraBold-bold.fntdata"/><Relationship Id="rId15" Type="http://schemas.openxmlformats.org/officeDocument/2006/relationships/slide" Target="slides/slide8.xml"/><Relationship Id="rId37" Type="http://schemas.openxmlformats.org/officeDocument/2006/relationships/font" Target="fonts/OpenSans-italic.fntdata"/><Relationship Id="rId14" Type="http://schemas.openxmlformats.org/officeDocument/2006/relationships/slide" Target="slides/slide7.xml"/><Relationship Id="rId36" Type="http://schemas.openxmlformats.org/officeDocument/2006/relationships/font" Target="fonts/OpenSans-bold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38" Type="http://schemas.openxmlformats.org/officeDocument/2006/relationships/font" Target="fonts/OpenSans-boldItalic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8f8b9593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8f8b9593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8f8b9593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8f8b9593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78f8b95933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78f8b95933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78f8b95933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78f8b95933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microsoft data: 9</a:t>
            </a:r>
            <a:r>
              <a:rPr lang="zh-TW"/>
              <a:t>種malware families, 近2w筆資料</a:t>
            </a:r>
            <a:br>
              <a:rPr lang="zh-TW"/>
            </a:br>
            <a:r>
              <a:rPr lang="zh-TW"/>
              <a:t>利用malware的十六進位制的binary files、assembly code當作是features，配合ML模型分類得到不錯的分類準確率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8f8b95933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78f8b95933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microsoft data: 9種malware families, 近2w筆資料</a:t>
            </a:r>
            <a:br>
              <a:rPr lang="zh-TW"/>
            </a:br>
            <a:r>
              <a:rPr lang="zh-TW"/>
              <a:t>利用malware的十六進位制的binary files、assembly code當作是features，配合ML模型分類得到不錯的分類準確率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8f8b95933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8f8b95933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8f8b95933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78f8b95933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78f8b95933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78f8b95933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730625" y="4473225"/>
            <a:ext cx="4115987" cy="769394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6965275" y="-156625"/>
            <a:ext cx="2453450" cy="158050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6836925" y="-5398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3995726">
            <a:off x="-130622" y="3655115"/>
            <a:ext cx="2199510" cy="1987525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-644234">
            <a:off x="6088289" y="3622766"/>
            <a:ext cx="3520410" cy="1799358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798250" y="-738525"/>
            <a:ext cx="3075543" cy="22228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430479">
            <a:off x="48915" y="-222860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098900" y="3115900"/>
            <a:ext cx="2290125" cy="220645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 flipH="1">
            <a:off x="-2339200" y="-202835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7277150" y="260195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7158125" y="-793875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6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5"/>
          <p:cNvSpPr txBox="1"/>
          <p:nvPr>
            <p:ph hasCustomPrompt="1"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 rot="10800000">
            <a:off x="6583825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-706900" y="-25977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1353872" y="-169303"/>
            <a:ext cx="7887674" cy="10687980"/>
          </a:xfrm>
          <a:custGeom>
            <a:rect b="b" l="l" r="r" t="t"/>
            <a:pathLst>
              <a:path extrusionOk="0" h="31753" w="2373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-1234475" y="4471600"/>
            <a:ext cx="3451957" cy="747486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6312624" y="-89900"/>
            <a:ext cx="3002097" cy="801511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1505914" y="2913163"/>
            <a:ext cx="2898600" cy="39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4739486" y="1909223"/>
            <a:ext cx="2898600" cy="10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7"/>
          <p:cNvSpPr txBox="1"/>
          <p:nvPr>
            <p:ph idx="3" type="subTitle"/>
          </p:nvPr>
        </p:nvSpPr>
        <p:spPr>
          <a:xfrm>
            <a:off x="4739486" y="1412563"/>
            <a:ext cx="28986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 rot="10800000">
            <a:off x="6888750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-758875" y="-493000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6902721" y="-533225"/>
            <a:ext cx="3477765" cy="2240359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6552475" y="-3407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843000" y="1436150"/>
            <a:ext cx="4844400" cy="22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713250" y="469500"/>
            <a:ext cx="5784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69949" y="3913766"/>
            <a:ext cx="6732640" cy="125851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 rot="10800000">
            <a:off x="-626096" y="-193028"/>
            <a:ext cx="3369906" cy="172236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6098039" y="3457193"/>
            <a:ext cx="3402170" cy="173865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509300" y="-193031"/>
            <a:ext cx="2657853" cy="709603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 flipH="1" rot="-5400000">
            <a:off x="-534003" y="-410922"/>
            <a:ext cx="2365353" cy="254074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>
            <a:off x="-2149526" y="3143152"/>
            <a:ext cx="4858076" cy="312954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519300" y="339255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 rot="-1037058">
            <a:off x="-168127" y="-141641"/>
            <a:ext cx="1977187" cy="527877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61875" y="933675"/>
            <a:ext cx="4095000" cy="12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2794625" y="4306375"/>
            <a:ext cx="4747219" cy="887388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/>
          <p:nvPr/>
        </p:nvSpPr>
        <p:spPr>
          <a:xfrm rot="5400000">
            <a:off x="-471136" y="3834293"/>
            <a:ext cx="2246179" cy="1460600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/>
          <p:nvPr/>
        </p:nvSpPr>
        <p:spPr>
          <a:xfrm flipH="1">
            <a:off x="-30975" y="-39975"/>
            <a:ext cx="3514322" cy="226390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6772625" y="39003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3925525" y="1406850"/>
            <a:ext cx="45519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3927157" y="3342625"/>
            <a:ext cx="45486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>
            <a:off x="7916175" y="4193400"/>
            <a:ext cx="1538510" cy="1000431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213009" y="3380700"/>
            <a:ext cx="1000431" cy="2971193"/>
          </a:xfrm>
          <a:custGeom>
            <a:rect b="b" l="l" r="r" t="t"/>
            <a:pathLst>
              <a:path extrusionOk="0" h="26554" w="8941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-681475" y="-849132"/>
            <a:ext cx="2789405" cy="2016024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7377925" y="3965475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2" type="title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25"/>
          <p:cNvSpPr txBox="1"/>
          <p:nvPr>
            <p:ph hasCustomPrompt="1" idx="3" type="title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4" type="title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25"/>
          <p:cNvSpPr txBox="1"/>
          <p:nvPr>
            <p:ph hasCustomPrompt="1" idx="6" type="title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7" type="title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marR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9" type="title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idx="13" type="title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marR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5"/>
          <p:cNvSpPr txBox="1"/>
          <p:nvPr>
            <p:ph hasCustomPrompt="1" idx="15" type="title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 rot="10800000">
            <a:off x="7126268" y="-29887"/>
            <a:ext cx="2117712" cy="1377063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 rot="10800000">
            <a:off x="-3093192" y="2632759"/>
            <a:ext cx="4684127" cy="3017491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 rot="10800000">
            <a:off x="-3346390" y="1967594"/>
            <a:ext cx="5871840" cy="3682656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1595700" y="3157300"/>
            <a:ext cx="59526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1595700" y="1611800"/>
            <a:ext cx="59514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 flipH="1" rot="10800000">
            <a:off x="6726600" y="-233325"/>
            <a:ext cx="2947210" cy="1506323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 flipH="1" rot="10800000">
            <a:off x="-798250" y="3199269"/>
            <a:ext cx="3075543" cy="22228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 flipH="1" rot="10369521">
            <a:off x="-177835" y="3407852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 flipH="1" rot="10800000">
            <a:off x="7318425" y="-149877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-21275" y="-60700"/>
            <a:ext cx="2635657" cy="1136802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 rot="10800000">
            <a:off x="6034253" y="4475810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776299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778249" y="3718907"/>
            <a:ext cx="23094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28"/>
          <p:cNvSpPr txBox="1"/>
          <p:nvPr>
            <p:ph idx="2" type="title"/>
          </p:nvPr>
        </p:nvSpPr>
        <p:spPr>
          <a:xfrm>
            <a:off x="3415350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3" type="subTitle"/>
          </p:nvPr>
        </p:nvSpPr>
        <p:spPr>
          <a:xfrm>
            <a:off x="3415350" y="3718907"/>
            <a:ext cx="23133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28"/>
          <p:cNvSpPr txBox="1"/>
          <p:nvPr>
            <p:ph idx="4" type="title"/>
          </p:nvPr>
        </p:nvSpPr>
        <p:spPr>
          <a:xfrm>
            <a:off x="6031851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5" type="subTitle"/>
          </p:nvPr>
        </p:nvSpPr>
        <p:spPr>
          <a:xfrm>
            <a:off x="6031851" y="3718907"/>
            <a:ext cx="23133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1" name="Google Shape;161;p28"/>
          <p:cNvSpPr txBox="1"/>
          <p:nvPr>
            <p:ph idx="6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8"/>
          <p:cNvSpPr/>
          <p:nvPr/>
        </p:nvSpPr>
        <p:spPr>
          <a:xfrm>
            <a:off x="7749100" y="3505025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 flipH="1">
            <a:off x="5818606" y="-1008971"/>
            <a:ext cx="3641723" cy="3911762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 flipH="1">
            <a:off x="6437789" y="909179"/>
            <a:ext cx="1080149" cy="1062207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 rot="10800000">
            <a:off x="5526361" y="3306202"/>
            <a:ext cx="3897993" cy="1992042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-19325" y="-87300"/>
            <a:ext cx="3138011" cy="1353475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576600" y="3109350"/>
            <a:ext cx="4460258" cy="227964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3918840" y="4487355"/>
            <a:ext cx="946605" cy="720462"/>
          </a:xfrm>
          <a:custGeom>
            <a:rect b="b" l="l" r="r" t="t"/>
            <a:pathLst>
              <a:path extrusionOk="0" h="14244" w="18715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 rot="-10445712">
            <a:off x="82197" y="-539280"/>
            <a:ext cx="3641534" cy="3508483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1966325" y="1334050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4942838" y="1440719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4942388" y="1936372"/>
            <a:ext cx="3265200" cy="17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3929675" y="4535527"/>
            <a:ext cx="4002127" cy="748110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-40125" y="-49167"/>
            <a:ext cx="2605145" cy="65096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7615100" y="3954513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 flipH="1" rot="10800000">
            <a:off x="-79600" y="-109724"/>
            <a:ext cx="2755853" cy="596752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905375" y="2156701"/>
            <a:ext cx="2094000" cy="41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907862" y="2737725"/>
            <a:ext cx="2093100" cy="10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title"/>
          </p:nvPr>
        </p:nvSpPr>
        <p:spPr>
          <a:xfrm>
            <a:off x="6144625" y="2015125"/>
            <a:ext cx="2094000" cy="41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3" type="subTitle"/>
          </p:nvPr>
        </p:nvSpPr>
        <p:spPr>
          <a:xfrm>
            <a:off x="6144637" y="2589995"/>
            <a:ext cx="2094000" cy="102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31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/>
          <p:nvPr/>
        </p:nvSpPr>
        <p:spPr>
          <a:xfrm>
            <a:off x="-804300" y="4317374"/>
            <a:ext cx="2023768" cy="1315931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 flipH="1">
            <a:off x="5818606" y="-1008971"/>
            <a:ext cx="3641723" cy="3911762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 rot="3180931">
            <a:off x="6093995" y="-214534"/>
            <a:ext cx="3897900" cy="199199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2" type="title"/>
          </p:nvPr>
        </p:nvSpPr>
        <p:spPr>
          <a:xfrm>
            <a:off x="130760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130565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32"/>
          <p:cNvSpPr txBox="1"/>
          <p:nvPr>
            <p:ph hasCustomPrompt="1" idx="3" type="title"/>
          </p:nvPr>
        </p:nvSpPr>
        <p:spPr>
          <a:xfrm>
            <a:off x="1831550" y="1558700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5" name="Google Shape;195;p32"/>
          <p:cNvSpPr txBox="1"/>
          <p:nvPr>
            <p:ph idx="4" type="title"/>
          </p:nvPr>
        </p:nvSpPr>
        <p:spPr>
          <a:xfrm>
            <a:off x="363015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5" type="subTitle"/>
          </p:nvPr>
        </p:nvSpPr>
        <p:spPr>
          <a:xfrm>
            <a:off x="362820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7" name="Google Shape;197;p32"/>
          <p:cNvSpPr txBox="1"/>
          <p:nvPr>
            <p:ph hasCustomPrompt="1" idx="6" type="title"/>
          </p:nvPr>
        </p:nvSpPr>
        <p:spPr>
          <a:xfrm>
            <a:off x="4154100" y="1571491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8" name="Google Shape;198;p32"/>
          <p:cNvSpPr txBox="1"/>
          <p:nvPr>
            <p:ph idx="7" type="title"/>
          </p:nvPr>
        </p:nvSpPr>
        <p:spPr>
          <a:xfrm>
            <a:off x="595270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8" type="subTitle"/>
          </p:nvPr>
        </p:nvSpPr>
        <p:spPr>
          <a:xfrm>
            <a:off x="595075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0" name="Google Shape;200;p32"/>
          <p:cNvSpPr txBox="1"/>
          <p:nvPr>
            <p:ph hasCustomPrompt="1" idx="9" type="title"/>
          </p:nvPr>
        </p:nvSpPr>
        <p:spPr>
          <a:xfrm>
            <a:off x="6476650" y="1558700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 flipH="1" rot="10800000">
            <a:off x="7837877" y="2932289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 rot="10800000">
            <a:off x="-1316617" y="-131060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 rot="10800000">
            <a:off x="-1339675" y="4064989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206" name="Google Shape;206;p33"/>
          <p:cNvSpPr txBox="1"/>
          <p:nvPr>
            <p:ph idx="1" type="subTitle"/>
          </p:nvPr>
        </p:nvSpPr>
        <p:spPr>
          <a:xfrm>
            <a:off x="1203750" y="2252577"/>
            <a:ext cx="3265200" cy="11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-112000" y="-808350"/>
            <a:ext cx="2045324" cy="219698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6107775" y="-14177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-138925" y="4678900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34"/>
          <p:cNvSpPr/>
          <p:nvPr/>
        </p:nvSpPr>
        <p:spPr>
          <a:xfrm rot="10800000">
            <a:off x="6981453" y="4599035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/>
          <p:nvPr/>
        </p:nvSpPr>
        <p:spPr>
          <a:xfrm flipH="1">
            <a:off x="8110630" y="-463650"/>
            <a:ext cx="2045324" cy="219698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 flipH="1">
            <a:off x="-2205846" y="-3797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 flipH="1">
            <a:off x="6875929" y="4837375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35"/>
          <p:cNvSpPr/>
          <p:nvPr/>
        </p:nvSpPr>
        <p:spPr>
          <a:xfrm flipH="1" rot="10800000">
            <a:off x="-1878175" y="4448485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/>
          <p:nvPr/>
        </p:nvSpPr>
        <p:spPr>
          <a:xfrm>
            <a:off x="-66075" y="-105750"/>
            <a:ext cx="2992011" cy="129050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-828325" y="-294825"/>
            <a:ext cx="1730425" cy="1563650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-478150" y="4396125"/>
            <a:ext cx="1569328" cy="802086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 rot="8999926">
            <a:off x="7710879" y="3997770"/>
            <a:ext cx="2034125" cy="1470151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/>
          <p:nvPr/>
        </p:nvSpPr>
        <p:spPr>
          <a:xfrm rot="10800000">
            <a:off x="8047508" y="-25560"/>
            <a:ext cx="1178967" cy="766635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>
            <p:ph idx="2" type="title"/>
          </p:nvPr>
        </p:nvSpPr>
        <p:spPr>
          <a:xfrm>
            <a:off x="960788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6"/>
          <p:cNvSpPr txBox="1"/>
          <p:nvPr>
            <p:ph idx="1" type="subTitle"/>
          </p:nvPr>
        </p:nvSpPr>
        <p:spPr>
          <a:xfrm>
            <a:off x="961388" y="3151350"/>
            <a:ext cx="2266500" cy="7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8" name="Google Shape;228;p36"/>
          <p:cNvSpPr txBox="1"/>
          <p:nvPr>
            <p:ph idx="3" type="title"/>
          </p:nvPr>
        </p:nvSpPr>
        <p:spPr>
          <a:xfrm>
            <a:off x="3438150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4" type="subTitle"/>
          </p:nvPr>
        </p:nvSpPr>
        <p:spPr>
          <a:xfrm>
            <a:off x="3438150" y="1605575"/>
            <a:ext cx="2267700" cy="7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0" name="Google Shape;230;p36"/>
          <p:cNvSpPr txBox="1"/>
          <p:nvPr>
            <p:ph idx="5" type="title"/>
          </p:nvPr>
        </p:nvSpPr>
        <p:spPr>
          <a:xfrm>
            <a:off x="5866850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6" type="subTitle"/>
          </p:nvPr>
        </p:nvSpPr>
        <p:spPr>
          <a:xfrm>
            <a:off x="5864900" y="3151350"/>
            <a:ext cx="2267700" cy="7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/>
          <p:nvPr/>
        </p:nvSpPr>
        <p:spPr>
          <a:xfrm>
            <a:off x="-36275" y="-110175"/>
            <a:ext cx="3335727" cy="143875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 rot="10800000">
            <a:off x="5840450" y="3807400"/>
            <a:ext cx="3335727" cy="143875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6993300" y="4737250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/>
          <p:nvPr/>
        </p:nvSpPr>
        <p:spPr>
          <a:xfrm rot="10800000">
            <a:off x="-194050" y="-110175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1244419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37"/>
          <p:cNvSpPr txBox="1"/>
          <p:nvPr>
            <p:ph idx="1" type="subTitle"/>
          </p:nvPr>
        </p:nvSpPr>
        <p:spPr>
          <a:xfrm>
            <a:off x="1242319" y="1948625"/>
            <a:ext cx="2994300" cy="10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37"/>
          <p:cNvSpPr txBox="1"/>
          <p:nvPr>
            <p:ph idx="2" type="title"/>
          </p:nvPr>
        </p:nvSpPr>
        <p:spPr>
          <a:xfrm>
            <a:off x="4911581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3" type="subTitle"/>
          </p:nvPr>
        </p:nvSpPr>
        <p:spPr>
          <a:xfrm>
            <a:off x="4911581" y="1947672"/>
            <a:ext cx="2990100" cy="10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37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/>
          <p:nvPr/>
        </p:nvSpPr>
        <p:spPr>
          <a:xfrm>
            <a:off x="7050425" y="-69625"/>
            <a:ext cx="2453450" cy="158050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6565175" y="-5228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/>
          <p:nvPr/>
        </p:nvSpPr>
        <p:spPr>
          <a:xfrm rot="10715375">
            <a:off x="82814" y="-123614"/>
            <a:ext cx="2550299" cy="103669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8035125" y="4066175"/>
            <a:ext cx="1744004" cy="1327363"/>
          </a:xfrm>
          <a:custGeom>
            <a:rect b="b" l="l" r="r" t="t"/>
            <a:pathLst>
              <a:path extrusionOk="0" h="14244" w="18715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/>
          <p:nvPr/>
        </p:nvSpPr>
        <p:spPr>
          <a:xfrm rot="7605318">
            <a:off x="-713630" y="3173473"/>
            <a:ext cx="1917229" cy="1847179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38"/>
          <p:cNvSpPr txBox="1"/>
          <p:nvPr>
            <p:ph idx="1" type="subTitle"/>
          </p:nvPr>
        </p:nvSpPr>
        <p:spPr>
          <a:xfrm>
            <a:off x="1426900" y="3058175"/>
            <a:ext cx="2031000" cy="10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0" name="Google Shape;250;p38"/>
          <p:cNvSpPr txBox="1"/>
          <p:nvPr>
            <p:ph hasCustomPrompt="1" idx="2" type="title"/>
          </p:nvPr>
        </p:nvSpPr>
        <p:spPr>
          <a:xfrm>
            <a:off x="1427350" y="26225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1" name="Google Shape;251;p38"/>
          <p:cNvSpPr txBox="1"/>
          <p:nvPr>
            <p:ph idx="3" type="subTitle"/>
          </p:nvPr>
        </p:nvSpPr>
        <p:spPr>
          <a:xfrm>
            <a:off x="5686100" y="3058175"/>
            <a:ext cx="2031000" cy="10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" name="Google Shape;252;p38"/>
          <p:cNvSpPr txBox="1"/>
          <p:nvPr>
            <p:ph hasCustomPrompt="1" idx="4" type="title"/>
          </p:nvPr>
        </p:nvSpPr>
        <p:spPr>
          <a:xfrm>
            <a:off x="5686550" y="26225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/>
          <p:nvPr/>
        </p:nvSpPr>
        <p:spPr>
          <a:xfrm>
            <a:off x="680325" y="-66800"/>
            <a:ext cx="725515" cy="673834"/>
          </a:xfrm>
          <a:custGeom>
            <a:rect b="b" l="l" r="r" t="t"/>
            <a:pathLst>
              <a:path extrusionOk="0" h="15646" w="16846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9"/>
          <p:cNvSpPr/>
          <p:nvPr/>
        </p:nvSpPr>
        <p:spPr>
          <a:xfrm>
            <a:off x="2063815" y="303848"/>
            <a:ext cx="793045" cy="291696"/>
          </a:xfrm>
          <a:custGeom>
            <a:rect b="b" l="l" r="r" t="t"/>
            <a:pathLst>
              <a:path extrusionOk="0" h="6773" w="18414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1007861" y="-66800"/>
            <a:ext cx="2673587" cy="668063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/>
          <p:nvPr/>
        </p:nvSpPr>
        <p:spPr>
          <a:xfrm>
            <a:off x="7602374" y="3763375"/>
            <a:ext cx="2751085" cy="19883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7758925" y="378760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-1125150" y="-2428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"/>
          <p:cNvSpPr txBox="1"/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39"/>
          <p:cNvSpPr txBox="1"/>
          <p:nvPr>
            <p:ph idx="1" type="subTitle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2" name="Google Shape;262;p39"/>
          <p:cNvSpPr txBox="1"/>
          <p:nvPr>
            <p:ph idx="2" type="title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39"/>
          <p:cNvSpPr txBox="1"/>
          <p:nvPr>
            <p:ph idx="3" type="subTitle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39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39"/>
          <p:cNvSpPr txBox="1"/>
          <p:nvPr>
            <p:ph idx="5" type="title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39"/>
          <p:cNvSpPr txBox="1"/>
          <p:nvPr>
            <p:ph idx="6" type="subTitle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7" name="Google Shape;267;p39"/>
          <p:cNvSpPr txBox="1"/>
          <p:nvPr>
            <p:ph idx="7" type="title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39"/>
          <p:cNvSpPr txBox="1"/>
          <p:nvPr>
            <p:ph idx="8" type="subTitle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/>
          <p:nvPr/>
        </p:nvSpPr>
        <p:spPr>
          <a:xfrm>
            <a:off x="-40125" y="-49167"/>
            <a:ext cx="2605145" cy="65096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"/>
          <p:cNvSpPr/>
          <p:nvPr/>
        </p:nvSpPr>
        <p:spPr>
          <a:xfrm rot="10800000">
            <a:off x="5840518" y="-39891"/>
            <a:ext cx="3099547" cy="579392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/>
          <p:nvPr/>
        </p:nvSpPr>
        <p:spPr>
          <a:xfrm flipH="1" rot="10800000">
            <a:off x="-615684" y="-337073"/>
            <a:ext cx="3275626" cy="709303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40"/>
          <p:cNvSpPr txBox="1"/>
          <p:nvPr>
            <p:ph idx="1" type="subTitle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5" name="Google Shape;275;p40"/>
          <p:cNvSpPr txBox="1"/>
          <p:nvPr>
            <p:ph idx="2" type="subTitle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6" name="Google Shape;276;p40"/>
          <p:cNvSpPr txBox="1"/>
          <p:nvPr>
            <p:ph idx="3" type="subTitle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40"/>
          <p:cNvSpPr txBox="1"/>
          <p:nvPr>
            <p:ph idx="4" type="subTitle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8" name="Google Shape;278;p40"/>
          <p:cNvSpPr txBox="1"/>
          <p:nvPr>
            <p:ph idx="5" type="subTitle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9" name="Google Shape;279;p40"/>
          <p:cNvSpPr txBox="1"/>
          <p:nvPr>
            <p:ph idx="6" type="subTitle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40"/>
          <p:cNvSpPr txBox="1"/>
          <p:nvPr>
            <p:ph idx="7" type="subTitle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1" name="Google Shape;281;p40"/>
          <p:cNvSpPr txBox="1"/>
          <p:nvPr>
            <p:ph idx="8" type="subTitle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2" name="Google Shape;282;p40"/>
          <p:cNvSpPr txBox="1"/>
          <p:nvPr>
            <p:ph idx="9" type="subTitle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40"/>
          <p:cNvSpPr txBox="1"/>
          <p:nvPr>
            <p:ph idx="13" type="subTitle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40"/>
          <p:cNvSpPr txBox="1"/>
          <p:nvPr>
            <p:ph idx="14" type="subTitle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5" name="Google Shape;285;p40"/>
          <p:cNvSpPr txBox="1"/>
          <p:nvPr>
            <p:ph idx="15" type="subTitle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5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/>
          <p:nvPr/>
        </p:nvSpPr>
        <p:spPr>
          <a:xfrm>
            <a:off x="80725" y="-1252900"/>
            <a:ext cx="3222108" cy="2328758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/>
          <p:nvPr/>
        </p:nvSpPr>
        <p:spPr>
          <a:xfrm flipH="1">
            <a:off x="3975925" y="4354225"/>
            <a:ext cx="5193507" cy="970812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1"/>
          <p:cNvSpPr/>
          <p:nvPr/>
        </p:nvSpPr>
        <p:spPr>
          <a:xfrm rot="9900048">
            <a:off x="-185655" y="66977"/>
            <a:ext cx="2914762" cy="508641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 txBox="1"/>
          <p:nvPr>
            <p:ph type="title"/>
          </p:nvPr>
        </p:nvSpPr>
        <p:spPr>
          <a:xfrm>
            <a:off x="1839288" y="2952375"/>
            <a:ext cx="5415000" cy="8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291" name="Google Shape;291;p41"/>
          <p:cNvSpPr txBox="1"/>
          <p:nvPr>
            <p:ph idx="1" type="subTitle"/>
          </p:nvPr>
        </p:nvSpPr>
        <p:spPr>
          <a:xfrm>
            <a:off x="2374938" y="3885002"/>
            <a:ext cx="4343700" cy="7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41"/>
          <p:cNvSpPr/>
          <p:nvPr/>
        </p:nvSpPr>
        <p:spPr>
          <a:xfrm>
            <a:off x="8217375" y="3969600"/>
            <a:ext cx="701350" cy="689700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/>
          <p:nvPr/>
        </p:nvSpPr>
        <p:spPr>
          <a:xfrm>
            <a:off x="6027075" y="3051700"/>
            <a:ext cx="3718119" cy="2687246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-660780" y="2610576"/>
            <a:ext cx="1397159" cy="1373951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5419132" y="2682990"/>
            <a:ext cx="5042005" cy="2576682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 txBox="1"/>
          <p:nvPr>
            <p:ph hasCustomPrompt="1" type="title"/>
          </p:nvPr>
        </p:nvSpPr>
        <p:spPr>
          <a:xfrm>
            <a:off x="2642550" y="748351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8" name="Google Shape;298;p42"/>
          <p:cNvSpPr txBox="1"/>
          <p:nvPr>
            <p:ph idx="1" type="subTitle"/>
          </p:nvPr>
        </p:nvSpPr>
        <p:spPr>
          <a:xfrm>
            <a:off x="2642550" y="1379456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9" name="Google Shape;299;p42"/>
          <p:cNvSpPr txBox="1"/>
          <p:nvPr>
            <p:ph hasCustomPrompt="1" idx="2" type="title"/>
          </p:nvPr>
        </p:nvSpPr>
        <p:spPr>
          <a:xfrm>
            <a:off x="2642550" y="2121388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0" name="Google Shape;300;p42"/>
          <p:cNvSpPr txBox="1"/>
          <p:nvPr>
            <p:ph idx="3" type="subTitle"/>
          </p:nvPr>
        </p:nvSpPr>
        <p:spPr>
          <a:xfrm>
            <a:off x="2642550" y="2751702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1" name="Google Shape;301;p42"/>
          <p:cNvSpPr txBox="1"/>
          <p:nvPr>
            <p:ph hasCustomPrompt="1" idx="4" type="title"/>
          </p:nvPr>
        </p:nvSpPr>
        <p:spPr>
          <a:xfrm>
            <a:off x="2642550" y="3494425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2" name="Google Shape;302;p42"/>
          <p:cNvSpPr txBox="1"/>
          <p:nvPr>
            <p:ph idx="5" type="subTitle"/>
          </p:nvPr>
        </p:nvSpPr>
        <p:spPr>
          <a:xfrm>
            <a:off x="2642550" y="4123949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42"/>
          <p:cNvSpPr/>
          <p:nvPr/>
        </p:nvSpPr>
        <p:spPr>
          <a:xfrm>
            <a:off x="-824250" y="-1263175"/>
            <a:ext cx="3718119" cy="2687246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43"/>
          <p:cNvSpPr txBox="1"/>
          <p:nvPr>
            <p:ph idx="1" type="subTitle"/>
          </p:nvPr>
        </p:nvSpPr>
        <p:spPr>
          <a:xfrm>
            <a:off x="813825" y="2184800"/>
            <a:ext cx="36576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7" name="Google Shape;307;p43"/>
          <p:cNvSpPr txBox="1"/>
          <p:nvPr>
            <p:ph idx="2" type="subTitle"/>
          </p:nvPr>
        </p:nvSpPr>
        <p:spPr>
          <a:xfrm>
            <a:off x="813818" y="1740201"/>
            <a:ext cx="3657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b="1" sz="21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308" name="Google Shape;308;p43"/>
          <p:cNvSpPr txBox="1"/>
          <p:nvPr>
            <p:ph idx="3" type="subTitle"/>
          </p:nvPr>
        </p:nvSpPr>
        <p:spPr>
          <a:xfrm>
            <a:off x="4672575" y="2183000"/>
            <a:ext cx="36576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9" name="Google Shape;309;p43"/>
          <p:cNvSpPr txBox="1"/>
          <p:nvPr>
            <p:ph idx="4" type="subTitle"/>
          </p:nvPr>
        </p:nvSpPr>
        <p:spPr>
          <a:xfrm>
            <a:off x="4672582" y="1740200"/>
            <a:ext cx="3657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b="1" sz="21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310" name="Google Shape;310;p43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3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3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/>
          <p:nvPr/>
        </p:nvSpPr>
        <p:spPr>
          <a:xfrm>
            <a:off x="8021050" y="-1193075"/>
            <a:ext cx="1649771" cy="4899744"/>
          </a:xfrm>
          <a:custGeom>
            <a:rect b="b" l="l" r="r" t="t"/>
            <a:pathLst>
              <a:path extrusionOk="0" h="26554" w="8941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4"/>
          <p:cNvSpPr/>
          <p:nvPr/>
        </p:nvSpPr>
        <p:spPr>
          <a:xfrm>
            <a:off x="7431550" y="3039525"/>
            <a:ext cx="1103463" cy="1065506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4"/>
          <p:cNvSpPr/>
          <p:nvPr/>
        </p:nvSpPr>
        <p:spPr>
          <a:xfrm>
            <a:off x="5887000" y="3518888"/>
            <a:ext cx="4050309" cy="2070118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4"/>
          <p:cNvSpPr/>
          <p:nvPr/>
        </p:nvSpPr>
        <p:spPr>
          <a:xfrm>
            <a:off x="7079633" y="2940075"/>
            <a:ext cx="2547800" cy="245471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4"/>
          <p:cNvSpPr/>
          <p:nvPr/>
        </p:nvSpPr>
        <p:spPr>
          <a:xfrm rot="5400000">
            <a:off x="-2408215" y="1095176"/>
            <a:ext cx="5950091" cy="111223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4"/>
          <p:cNvSpPr/>
          <p:nvPr/>
        </p:nvSpPr>
        <p:spPr>
          <a:xfrm rot="10035811">
            <a:off x="-956817" y="-1268"/>
            <a:ext cx="2478412" cy="2387858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/>
          <p:nvPr/>
        </p:nvSpPr>
        <p:spPr>
          <a:xfrm rot="7254111">
            <a:off x="317774" y="1904531"/>
            <a:ext cx="701392" cy="689742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322" name="Google Shape;322;p44"/>
          <p:cNvSpPr txBox="1"/>
          <p:nvPr>
            <p:ph idx="1" type="subTitle"/>
          </p:nvPr>
        </p:nvSpPr>
        <p:spPr>
          <a:xfrm>
            <a:off x="2642550" y="1771376"/>
            <a:ext cx="38589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44"/>
          <p:cNvSpPr txBox="1"/>
          <p:nvPr>
            <p:ph idx="2" type="subTitle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4" name="Google Shape;324;p44"/>
          <p:cNvSpPr txBox="1"/>
          <p:nvPr/>
        </p:nvSpPr>
        <p:spPr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b="1" lang="zh-TW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b="1" lang="zh-TW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b="1" lang="zh-TW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/>
          <p:nvPr/>
        </p:nvSpPr>
        <p:spPr>
          <a:xfrm>
            <a:off x="6430655" y="1855978"/>
            <a:ext cx="6884659" cy="4975843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"/>
          <p:cNvSpPr/>
          <p:nvPr/>
        </p:nvSpPr>
        <p:spPr>
          <a:xfrm>
            <a:off x="-362825" y="-320375"/>
            <a:ext cx="5841347" cy="2519468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5"/>
          <p:cNvSpPr/>
          <p:nvPr/>
        </p:nvSpPr>
        <p:spPr>
          <a:xfrm>
            <a:off x="6705700" y="2199100"/>
            <a:ext cx="3543224" cy="3413764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/>
          <p:nvPr/>
        </p:nvSpPr>
        <p:spPr>
          <a:xfrm>
            <a:off x="-2872720" y="3172028"/>
            <a:ext cx="6884659" cy="4975843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6"/>
          <p:cNvSpPr/>
          <p:nvPr/>
        </p:nvSpPr>
        <p:spPr>
          <a:xfrm flipH="1">
            <a:off x="4764725" y="-224775"/>
            <a:ext cx="5841347" cy="2519468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6"/>
          <p:cNvSpPr/>
          <p:nvPr/>
        </p:nvSpPr>
        <p:spPr>
          <a:xfrm rot="4500029">
            <a:off x="93659" y="2718207"/>
            <a:ext cx="3543161" cy="3413704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mparitech.com/antivirus/malware-statistics-facts/" TargetMode="External"/><Relationship Id="rId4" Type="http://schemas.openxmlformats.org/officeDocument/2006/relationships/hyperlink" Target="https://meet.bnext.com.tw/blog/view/8178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802.10135" TargetMode="External"/><Relationship Id="rId4" Type="http://schemas.openxmlformats.org/officeDocument/2006/relationships/hyperlink" Target="https://paperswithcode.com/paper/novel-feature-extraction-selection-and-fus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wardsdatascience.com/malware-classification-using-convolutional-neural-networks-step-by-step-tutorial-a3e8d9712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ctrTitle"/>
          </p:nvPr>
        </p:nvSpPr>
        <p:spPr>
          <a:xfrm>
            <a:off x="1597000" y="1369050"/>
            <a:ext cx="6985200" cy="19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Malware Classification using CNN and other methods comparison</a:t>
            </a:r>
            <a:endParaRPr/>
          </a:p>
        </p:txBody>
      </p:sp>
      <p:sp>
        <p:nvSpPr>
          <p:cNvPr id="338" name="Google Shape;338;p47"/>
          <p:cNvSpPr/>
          <p:nvPr/>
        </p:nvSpPr>
        <p:spPr>
          <a:xfrm>
            <a:off x="1597000" y="3596150"/>
            <a:ext cx="4996800" cy="364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7"/>
          <p:cNvSpPr txBox="1"/>
          <p:nvPr>
            <p:ph idx="1" type="subTitle"/>
          </p:nvPr>
        </p:nvSpPr>
        <p:spPr>
          <a:xfrm>
            <a:off x="1751650" y="3683800"/>
            <a:ext cx="48420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R11921A16何秉學、R11921094劉宗翰、R11725007陳廷威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/>
          <p:nvPr/>
        </p:nvSpPr>
        <p:spPr>
          <a:xfrm>
            <a:off x="3510263" y="4140713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8"/>
          <p:cNvSpPr/>
          <p:nvPr/>
        </p:nvSpPr>
        <p:spPr>
          <a:xfrm>
            <a:off x="3510263" y="2860525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8"/>
          <p:cNvSpPr/>
          <p:nvPr/>
        </p:nvSpPr>
        <p:spPr>
          <a:xfrm>
            <a:off x="3546363" y="1583650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8"/>
          <p:cNvSpPr/>
          <p:nvPr/>
        </p:nvSpPr>
        <p:spPr>
          <a:xfrm>
            <a:off x="2620788" y="4006045"/>
            <a:ext cx="8334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8"/>
          <p:cNvSpPr/>
          <p:nvPr/>
        </p:nvSpPr>
        <p:spPr>
          <a:xfrm>
            <a:off x="2620788" y="2708450"/>
            <a:ext cx="8334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8"/>
          <p:cNvSpPr/>
          <p:nvPr/>
        </p:nvSpPr>
        <p:spPr>
          <a:xfrm>
            <a:off x="2620790" y="1450464"/>
            <a:ext cx="8358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CONTENTS</a:t>
            </a:r>
            <a:endParaRPr/>
          </a:p>
        </p:txBody>
      </p:sp>
      <p:sp>
        <p:nvSpPr>
          <p:cNvPr id="351" name="Google Shape;351;p48"/>
          <p:cNvSpPr txBox="1"/>
          <p:nvPr>
            <p:ph idx="2" type="title"/>
          </p:nvPr>
        </p:nvSpPr>
        <p:spPr>
          <a:xfrm>
            <a:off x="3570213" y="15836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題目趨勢與動機</a:t>
            </a:r>
            <a:endParaRPr/>
          </a:p>
        </p:txBody>
      </p:sp>
      <p:sp>
        <p:nvSpPr>
          <p:cNvPr id="352" name="Google Shape;352;p48"/>
          <p:cNvSpPr txBox="1"/>
          <p:nvPr>
            <p:ph idx="3" type="title"/>
          </p:nvPr>
        </p:nvSpPr>
        <p:spPr>
          <a:xfrm>
            <a:off x="2687571" y="15470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353" name="Google Shape;353;p48"/>
          <p:cNvSpPr txBox="1"/>
          <p:nvPr>
            <p:ph idx="7" type="title"/>
          </p:nvPr>
        </p:nvSpPr>
        <p:spPr>
          <a:xfrm>
            <a:off x="3249900" y="2860525"/>
            <a:ext cx="33798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實驗流程與預期成果</a:t>
            </a:r>
            <a:endParaRPr/>
          </a:p>
        </p:txBody>
      </p:sp>
      <p:sp>
        <p:nvSpPr>
          <p:cNvPr id="354" name="Google Shape;354;p48"/>
          <p:cNvSpPr txBox="1"/>
          <p:nvPr>
            <p:ph idx="9" type="title"/>
          </p:nvPr>
        </p:nvSpPr>
        <p:spPr>
          <a:xfrm>
            <a:off x="2699030" y="2805036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02</a:t>
            </a:r>
            <a:endParaRPr/>
          </a:p>
        </p:txBody>
      </p:sp>
      <p:sp>
        <p:nvSpPr>
          <p:cNvPr id="355" name="Google Shape;355;p48"/>
          <p:cNvSpPr txBox="1"/>
          <p:nvPr>
            <p:ph idx="13" type="title"/>
          </p:nvPr>
        </p:nvSpPr>
        <p:spPr>
          <a:xfrm>
            <a:off x="3554713" y="4159625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</a:t>
            </a:r>
            <a:endParaRPr/>
          </a:p>
        </p:txBody>
      </p:sp>
      <p:sp>
        <p:nvSpPr>
          <p:cNvPr id="356" name="Google Shape;356;p48"/>
          <p:cNvSpPr txBox="1"/>
          <p:nvPr>
            <p:ph idx="15" type="title"/>
          </p:nvPr>
        </p:nvSpPr>
        <p:spPr>
          <a:xfrm>
            <a:off x="2699030" y="4104131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題目趨勢與動機</a:t>
            </a:r>
            <a:endParaRPr/>
          </a:p>
        </p:txBody>
      </p:sp>
      <p:sp>
        <p:nvSpPr>
          <p:cNvPr id="362" name="Google Shape;362;p49"/>
          <p:cNvSpPr txBox="1"/>
          <p:nvPr>
            <p:ph idx="1" type="subTitle"/>
          </p:nvPr>
        </p:nvSpPr>
        <p:spPr>
          <a:xfrm>
            <a:off x="713200" y="1525025"/>
            <a:ext cx="80409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The n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umber of malware attacks is rising again in 2022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[1]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Over 270,000 new </a:t>
            </a: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malware variants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were detected in H1 2022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[1]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Among them, the number of ransomware accounts for a large proportion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[2]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How to detect the new variants and correctly classify their families have become an important issue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Understanding the 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families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 of variants help us to know the purpose of them and thus implement proper precautions to our devices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584250" y="4542125"/>
            <a:ext cx="841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Malware Statistics in 2022: Frequency, impact, cost &amp; more (comparitech.com)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Fortinet 公布《2022 上半年全球資安威脅報告》 變種勒索病毒翻倍、端點設備仍是重點攻擊目標 | Meet創業小聚 (bnext.com.tw)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題目趨勢與動機</a:t>
            </a:r>
            <a:endParaRPr/>
          </a:p>
        </p:txBody>
      </p:sp>
      <p:sp>
        <p:nvSpPr>
          <p:cNvPr id="369" name="Google Shape;369;p50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In 2015, 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Microsoft Malware Classification Challenge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[1]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A challenge held by Microsoft to compete with the performance of classifying Malware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Extract features from two views and classify them with</a:t>
            </a:r>
            <a:br>
              <a:rPr lang="zh-TW" sz="2000">
                <a:latin typeface="Arial"/>
                <a:ea typeface="Arial"/>
                <a:cs typeface="Arial"/>
                <a:sym typeface="Arial"/>
              </a:rPr>
            </a:br>
            <a:r>
              <a:rPr lang="zh-TW" sz="2000">
                <a:latin typeface="Arial"/>
                <a:ea typeface="Arial"/>
                <a:cs typeface="Arial"/>
                <a:sym typeface="Arial"/>
              </a:rPr>
              <a:t>ML classification models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[2]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hex、assembly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DL approach has become popular recently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CNN based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Represent malware samples as images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0"/>
          <p:cNvSpPr txBox="1"/>
          <p:nvPr/>
        </p:nvSpPr>
        <p:spPr>
          <a:xfrm>
            <a:off x="584250" y="4694525"/>
            <a:ext cx="841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[1802.10135] Microsoft Malware Classification Challenge (arxiv.org)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Novel Feature Extraction, Selection and Fusion for Effective Malware Family Classification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題目趨勢與動機</a:t>
            </a:r>
            <a:endParaRPr/>
          </a:p>
        </p:txBody>
      </p:sp>
      <p:sp>
        <p:nvSpPr>
          <p:cNvPr id="376" name="Google Shape;376;p51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There are already lots of research concerning Microsoft Malware Classification Challenge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We want to find out whether those models still perform well on different malware dataset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b="1" lang="zh-TW" sz="2000">
                <a:latin typeface="Arial"/>
                <a:ea typeface="Arial"/>
                <a:cs typeface="Arial"/>
                <a:sym typeface="Arial"/>
              </a:rPr>
            </a:b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Select 3 kinds of models concerning Microsoft Malware dataset and test them with Malimg dataset. Then we compare the classification results with the research results concerning Malimg dataset.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實驗流程與預期成果</a:t>
            </a:r>
            <a:endParaRPr/>
          </a:p>
        </p:txBody>
      </p:sp>
      <p:sp>
        <p:nvSpPr>
          <p:cNvPr id="382" name="Google Shape;382;p52"/>
          <p:cNvSpPr txBox="1"/>
          <p:nvPr>
            <p:ph idx="1" type="subTitle"/>
          </p:nvPr>
        </p:nvSpPr>
        <p:spPr>
          <a:xfrm>
            <a:off x="713200" y="1220225"/>
            <a:ext cx="7717500" cy="13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Try to reproduce models in papers</a:t>
            </a:r>
            <a:r>
              <a:rPr lang="zh-TW" sz="1600">
                <a:solidFill>
                  <a:srgbClr val="164A4A"/>
                </a:solidFill>
                <a:latin typeface="Arial"/>
                <a:ea typeface="Arial"/>
                <a:cs typeface="Arial"/>
                <a:sym typeface="Arial"/>
              </a:rPr>
              <a:t>[2-4].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Want to reach the results shown in papers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Retrain those three models based on</a:t>
            </a:r>
            <a:br>
              <a:rPr lang="zh-TW" sz="2000">
                <a:latin typeface="Arial"/>
                <a:ea typeface="Arial"/>
                <a:cs typeface="Arial"/>
                <a:sym typeface="Arial"/>
              </a:rPr>
            </a:br>
            <a:r>
              <a:rPr lang="zh-TW" sz="2000">
                <a:latin typeface="Arial"/>
                <a:ea typeface="Arial"/>
                <a:cs typeface="Arial"/>
                <a:sym typeface="Arial"/>
              </a:rPr>
              <a:t>new malware dataset - Malimg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Retest malimg with the same criteria </a:t>
            </a:r>
            <a:br>
              <a:rPr lang="zh-TW" sz="2000">
                <a:latin typeface="Arial"/>
                <a:ea typeface="Arial"/>
                <a:cs typeface="Arial"/>
                <a:sym typeface="Arial"/>
              </a:rPr>
            </a:br>
            <a:r>
              <a:rPr lang="zh-TW" sz="2000">
                <a:latin typeface="Arial"/>
                <a:ea typeface="Arial"/>
                <a:cs typeface="Arial"/>
                <a:sym typeface="Arial"/>
              </a:rPr>
              <a:t>shown as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Compare all paper in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[1-5]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383" name="Google Shape;383;p52"/>
          <p:cNvGrpSpPr/>
          <p:nvPr/>
        </p:nvGrpSpPr>
        <p:grpSpPr>
          <a:xfrm>
            <a:off x="6329156" y="1873374"/>
            <a:ext cx="2814832" cy="1711165"/>
            <a:chOff x="3028950" y="1833563"/>
            <a:chExt cx="3086100" cy="1926988"/>
          </a:xfrm>
        </p:grpSpPr>
        <p:pic>
          <p:nvPicPr>
            <p:cNvPr id="384" name="Google Shape;384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28950" y="1833563"/>
              <a:ext cx="3086100" cy="147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52"/>
            <p:cNvSpPr txBox="1"/>
            <p:nvPr/>
          </p:nvSpPr>
          <p:spPr>
            <a:xfrm>
              <a:off x="3980700" y="3309950"/>
              <a:ext cx="11826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164A4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▲From[1]</a:t>
              </a:r>
              <a:endParaRPr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6" name="Google Shape;386;p52"/>
          <p:cNvSpPr txBox="1"/>
          <p:nvPr/>
        </p:nvSpPr>
        <p:spPr>
          <a:xfrm>
            <a:off x="641550" y="3592600"/>
            <a:ext cx="7717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Kalash, M., Rochan, M., Mohammed, N., Bruce, N. D., Wang, Y., &amp; Iqbal, F. (2018, February). Malware classification with deep convolutional neural networks. In 2018 9th IFIP international conference on new technologies, mobility and security (NTMS) (pp. 1-5). IEEE.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Gibert, D., Mateu, C., Planes, J., &amp; Vicens, R. (2018, April). Classification of malware by using structural entropy on convolutional neural networks. In Proceedings of the AAAI Conference on Artificial Intelligence (Vol. 32, No. 1).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Gibert, D., Mateu, C., Planes, J., &amp; Vicens, R. (2019). Using convolutional neural networks for classification of malware represented as images. Journal of Computer Virology and Hacking Techniques, 15(1), 15-28.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Agarap, A. F. (2017). Towards building an intelligent anti-malware system: a deep learning approach using support vector machine (SVM) for malware classification. arXiv preprint arXiv:1801.00318.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L. Nataraj, S. Karthikeyan, G. Jacob, and B. Manjunath, “Malware images: visualization and automatic classification,” in Proceedings of the 8th international symposium on visualization for cyber security. ACM, 2011, p. 4.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</a:t>
            </a:r>
            <a:endParaRPr/>
          </a:p>
        </p:txBody>
      </p:sp>
      <p:sp>
        <p:nvSpPr>
          <p:cNvPr id="392" name="Google Shape;392;p53"/>
          <p:cNvSpPr txBox="1"/>
          <p:nvPr>
            <p:ph idx="1" type="subTitle"/>
          </p:nvPr>
        </p:nvSpPr>
        <p:spPr>
          <a:xfrm>
            <a:off x="713200" y="1525025"/>
            <a:ext cx="7717500" cy="327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Malimg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9339 malware images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25 malware families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Microsoft malware: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Ramnit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Lollipop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Kelihos_ver3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Vundo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Simda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Tracur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Kelihos_ver1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Obfuscator.ACY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Gatak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3" name="Google Shape;393;p53"/>
          <p:cNvGraphicFramePr/>
          <p:nvPr/>
        </p:nvGraphicFramePr>
        <p:xfrm>
          <a:off x="3492638" y="19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{2A6C7F19-A551-41BD-89B2-04D7529FD745}</a:tableStyleId>
              </a:tblPr>
              <a:tblGrid>
                <a:gridCol w="2780725"/>
                <a:gridCol w="1316450"/>
                <a:gridCol w="13409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6EFDC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Type</a:t>
                      </a:r>
                      <a:endParaRPr b="1">
                        <a:solidFill>
                          <a:srgbClr val="F6EFDC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4A4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6EFDC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Family</a:t>
                      </a:r>
                      <a:endParaRPr b="1">
                        <a:solidFill>
                          <a:srgbClr val="F6EFDC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4A4A"/>
                    </a:solidFill>
                  </a:tcPr>
                </a:tc>
                <a:tc hMerge="1"/>
              </a:tr>
              <a:tr h="84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Worm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Allaple.A、Allaple.L、Alueron.gen!J、Autorun.K、VB.AT、Yuner.A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hMerge="1"/>
              </a:tr>
              <a:tr h="76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Trojan Downloader</a:t>
                      </a:r>
                      <a:endParaRPr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Dontovo.A、Obfuscator.AD、Swizzor.gen!E、Swizzor.gen!l、Wintrim.BX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Trojan</a:t>
                      </a:r>
                      <a:endParaRPr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C2LOP.P、C2LOP.gen!g、Malex.gen!J、Skintrim.N、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PWS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Lolyda.AA1、Lolyda.AA2、Lolyda.AA3、Lolyda.AT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Dialer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Adialer.C、Dialplatform.B、Instantaccess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Backdoor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D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Agent.FYI、Rbot!gen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DC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Rogue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Fakerean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399" name="Google Shape;399;p54"/>
          <p:cNvSpPr txBox="1"/>
          <p:nvPr>
            <p:ph idx="1" type="subTitle"/>
          </p:nvPr>
        </p:nvSpPr>
        <p:spPr>
          <a:xfrm>
            <a:off x="713250" y="12098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Malware Classification using Deep Learning - Tutorial | Towards Data Science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Kalash, M., Rochan, M., Mohammed, N., Bruce, N. D., Wang, Y., &amp; Iqbal, F. (2018, February). Malware classification with deep convolutional neural networks. In 2018 9th IFIP international conference on new technologies, mobility and security (NTMS) (pp. 1-5). IEEE.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Nataraj, S. Karthikeyan, G. Jacob, and B. Manjunath, “Malware images: visualization and automatic classification,” in Proceedings of the 8th international symposium on visualization for cyber security. ACM, 2011, p. 4.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Drew, T. Moore, and M. Hahsler, “Polymorphic malware detection using sequence classification methods,” in Security and Privacy Workshops. IEEE, 2016, pp. 81–87.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Drew, M. Hahsler, and T. Moore, “Polymorphic malware detection using sequence classification methods and ensembles,” EURASIP Journal on Information Security, vol. 2017, no. 1, p. 2, 2017.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Gibert Llaurad´o, “Convolutional neural networks for malware classification,” Master’s thesis, Universitat Polit`ecnica de Catalunya,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Ahmadi, D. Ulyanov, S. Semenov, M. Trofimov, and G. Giacinto,“Novel feature extraction, selection and fusion for effective malwarefamily classification,” in Proceedings of the Sixth ACM Conference onData and Application Security and Privacy. ACM, 2016, pp. 183–194.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“Microsoft malware winners’ interview: 1st place, no to overfitting!”https://github.com/xiaozhouwang/kaggle Microsoft Malware/blob/master/Saynotooverfitting.pdf, 2017, accessed: 2017-04-22.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“Microsoft malware classification challenge (big 2015) first placeteam: Say no to overfitting,” http://blog.kaggle.com/2015/05/26/microsoft-malware-winners-interview-1st-place-no-to-overfitting/,2017, accessed: 2017-04-22.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