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5" d="100"/>
          <a:sy n="45" d="100"/>
        </p:scale>
        <p:origin x="48" y="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aei.org/housing/land-price-indicators/" TargetMode="External"/><Relationship Id="rId2" Type="http://schemas.openxmlformats.org/officeDocument/2006/relationships/hyperlink" Target="https://data.census.gov/cedsci/table?q=median%20income&amp;g=0100000US.860000&amp;tid=ACSST5Y2019.S1901&amp;hidePreview=tru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latin typeface="Arial" panose="020B0604020202020204" pitchFamily="34" charset="0"/>
                <a:cs typeface="Arial" panose="020B0604020202020204" pitchFamily="34" charset="0"/>
              </a:rPr>
              <a:t>Country Club Location Evaluation</a:t>
            </a:r>
            <a:endParaRPr lang="en-US" sz="8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Bernard Beck </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rmAutofit/>
          </a:bodyPr>
          <a:lstStyle/>
          <a:p>
            <a:pPr algn="ctr"/>
            <a:r>
              <a:rPr lang="en-US" sz="4400" b="1" dirty="0">
                <a:latin typeface="Arial" panose="020B0604020202020204" pitchFamily="34" charset="0"/>
                <a:cs typeface="Arial" panose="020B0604020202020204" pitchFamily="34" charset="0"/>
              </a:rPr>
              <a:t>Illinois is Our Top Priority</a:t>
            </a:r>
          </a:p>
        </p:txBody>
      </p:sp>
      <p:sp>
        <p:nvSpPr>
          <p:cNvPr id="6" name="TextBox 5">
            <a:extLst>
              <a:ext uri="{FF2B5EF4-FFF2-40B4-BE49-F238E27FC236}">
                <a16:creationId xmlns:a16="http://schemas.microsoft.com/office/drawing/2014/main" id="{3A47D0FC-90D4-47F3-9637-56F47B4EC239}"/>
              </a:ext>
            </a:extLst>
          </p:cNvPr>
          <p:cNvSpPr txBox="1"/>
          <p:nvPr/>
        </p:nvSpPr>
        <p:spPr>
          <a:xfrm>
            <a:off x="6095999" y="1415240"/>
            <a:ext cx="5062449" cy="3477875"/>
          </a:xfrm>
          <a:prstGeom prst="rect">
            <a:avLst/>
          </a:prstGeom>
          <a:noFill/>
        </p:spPr>
        <p:txBody>
          <a:bodyPr wrap="square" rtlCol="0">
            <a:spAutoFit/>
          </a:bodyPr>
          <a:lstStyle/>
          <a:p>
            <a:pPr algn="l"/>
            <a:r>
              <a:rPr lang="en-US" sz="3200" i="0" dirty="0">
                <a:solidFill>
                  <a:srgbClr val="000000"/>
                </a:solidFill>
                <a:effectLst/>
                <a:latin typeface="Arial" panose="020B0604020202020204" pitchFamily="34" charset="0"/>
                <a:cs typeface="Arial" panose="020B0604020202020204" pitchFamily="34" charset="0"/>
              </a:rPr>
              <a:t>Focusing upon the to 10 values across the country, 3 can be found within Illinois.  </a:t>
            </a:r>
            <a:endParaRPr lang="en-US" sz="3200" dirty="0">
              <a:solidFill>
                <a:srgbClr val="000000"/>
              </a:solidFill>
              <a:latin typeface="Arial" panose="020B0604020202020204" pitchFamily="34" charset="0"/>
              <a:cs typeface="Arial" panose="020B0604020202020204" pitchFamily="34" charset="0"/>
            </a:endParaRPr>
          </a:p>
          <a:p>
            <a:pPr algn="l"/>
            <a:endParaRPr lang="en-US" sz="3200" dirty="0">
              <a:solidFill>
                <a:srgbClr val="000000"/>
              </a:solidFill>
              <a:latin typeface="Arial" panose="020B0604020202020204" pitchFamily="34" charset="0"/>
              <a:cs typeface="Arial" panose="020B0604020202020204" pitchFamily="34" charset="0"/>
            </a:endParaRPr>
          </a:p>
          <a:p>
            <a:pPr algn="l"/>
            <a:endParaRPr lang="en-US" sz="2400" i="0" dirty="0">
              <a:solidFill>
                <a:srgbClr val="000000"/>
              </a:solidFill>
              <a:effectLst/>
              <a:latin typeface="Arial" panose="020B0604020202020204" pitchFamily="34" charset="0"/>
              <a:cs typeface="Arial" panose="020B0604020202020204" pitchFamily="34" charset="0"/>
            </a:endParaRP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pic>
        <p:nvPicPr>
          <p:cNvPr id="4" name="Picture 3" descr="Table&#10;&#10;Description automatically generated">
            <a:extLst>
              <a:ext uri="{FF2B5EF4-FFF2-40B4-BE49-F238E27FC236}">
                <a16:creationId xmlns:a16="http://schemas.microsoft.com/office/drawing/2014/main" id="{31B62C2C-1E54-4C9F-AE00-FF239183A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21" y="1540280"/>
            <a:ext cx="5697365" cy="2558240"/>
          </a:xfrm>
          <a:prstGeom prst="rect">
            <a:avLst/>
          </a:prstGeom>
        </p:spPr>
      </p:pic>
    </p:spTree>
    <p:extLst>
      <p:ext uri="{BB962C8B-B14F-4D97-AF65-F5344CB8AC3E}">
        <p14:creationId xmlns:p14="http://schemas.microsoft.com/office/powerpoint/2010/main" val="207510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chemeClr val="bg1"/>
                </a:solidFill>
                <a:latin typeface="Arial" panose="020B0604020202020204" pitchFamily="34" charset="0"/>
                <a:cs typeface="Arial" panose="020B0604020202020204" pitchFamily="34" charset="0"/>
              </a:rPr>
              <a:t>Our next facility should show up in this tri-city area.  </a:t>
            </a:r>
            <a:endParaRPr lang="en-US" sz="2400" dirty="0">
              <a:solidFill>
                <a:schemeClr val="bg1"/>
              </a:solidFill>
              <a:latin typeface="Arial" panose="020B0604020202020204" pitchFamily="34" charset="0"/>
              <a:cs typeface="Arial" panose="020B0604020202020204" pitchFamily="34" charset="0"/>
            </a:endParaRPr>
          </a:p>
          <a:p>
            <a:endParaRPr lang="en-US" dirty="0">
              <a:solidFill>
                <a:srgbClr val="FFFFFF"/>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rmAutofit/>
          </a:bodyPr>
          <a:lstStyle/>
          <a:p>
            <a:pPr algn="ctr"/>
            <a:r>
              <a:rPr lang="en-US" sz="4400" b="1" dirty="0">
                <a:latin typeface="Arial" panose="020B0604020202020204" pitchFamily="34" charset="0"/>
                <a:cs typeface="Arial" panose="020B0604020202020204" pitchFamily="34" charset="0"/>
              </a:rPr>
              <a:t>Bloomington, Peoria, Springfield</a:t>
            </a:r>
          </a:p>
        </p:txBody>
      </p:sp>
      <p:sp>
        <p:nvSpPr>
          <p:cNvPr id="6" name="TextBox 5">
            <a:extLst>
              <a:ext uri="{FF2B5EF4-FFF2-40B4-BE49-F238E27FC236}">
                <a16:creationId xmlns:a16="http://schemas.microsoft.com/office/drawing/2014/main" id="{3A47D0FC-90D4-47F3-9637-56F47B4EC239}"/>
              </a:ext>
            </a:extLst>
          </p:cNvPr>
          <p:cNvSpPr txBox="1"/>
          <p:nvPr/>
        </p:nvSpPr>
        <p:spPr>
          <a:xfrm>
            <a:off x="5357813" y="1415240"/>
            <a:ext cx="5800636" cy="3477875"/>
          </a:xfrm>
          <a:prstGeom prst="rect">
            <a:avLst/>
          </a:prstGeom>
          <a:noFill/>
        </p:spPr>
        <p:txBody>
          <a:bodyPr wrap="square" rtlCol="0">
            <a:spAutoFit/>
          </a:bodyPr>
          <a:lstStyle/>
          <a:p>
            <a:pPr algn="l"/>
            <a:r>
              <a:rPr lang="en-US" sz="3200" dirty="0">
                <a:solidFill>
                  <a:srgbClr val="000000"/>
                </a:solidFill>
                <a:latin typeface="Arial" panose="020B0604020202020204" pitchFamily="34" charset="0"/>
                <a:cs typeface="Arial" panose="020B0604020202020204" pitchFamily="34" charset="0"/>
              </a:rPr>
              <a:t>A 400 square-mile area surrounding Bloomington, Peoria, and Springfield Illinois contains 8 top 50 ratings. </a:t>
            </a:r>
          </a:p>
          <a:p>
            <a:pPr algn="l"/>
            <a:endParaRPr lang="en-US" sz="3200" dirty="0">
              <a:solidFill>
                <a:srgbClr val="000000"/>
              </a:solidFill>
              <a:latin typeface="Arial" panose="020B0604020202020204" pitchFamily="34" charset="0"/>
              <a:cs typeface="Arial" panose="020B0604020202020204" pitchFamily="34" charset="0"/>
            </a:endParaRPr>
          </a:p>
          <a:p>
            <a:pPr algn="l"/>
            <a:endParaRPr lang="en-US" sz="2400" i="0" dirty="0">
              <a:solidFill>
                <a:srgbClr val="000000"/>
              </a:solidFill>
              <a:effectLst/>
              <a:latin typeface="Arial" panose="020B0604020202020204" pitchFamily="34" charset="0"/>
              <a:cs typeface="Arial" panose="020B0604020202020204" pitchFamily="34" charset="0"/>
            </a:endParaRP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pic>
        <p:nvPicPr>
          <p:cNvPr id="11" name="Picture 10" descr="Chart&#10;&#10;Description automatically generated with medium confidence">
            <a:extLst>
              <a:ext uri="{FF2B5EF4-FFF2-40B4-BE49-F238E27FC236}">
                <a16:creationId xmlns:a16="http://schemas.microsoft.com/office/drawing/2014/main" id="{F5642C50-3D57-4F60-9487-6B34B6D26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551" y="1454787"/>
            <a:ext cx="3758931" cy="3438889"/>
          </a:xfrm>
          <a:prstGeom prst="rect">
            <a:avLst/>
          </a:prstGeom>
        </p:spPr>
      </p:pic>
    </p:spTree>
    <p:extLst>
      <p:ext uri="{BB962C8B-B14F-4D97-AF65-F5344CB8AC3E}">
        <p14:creationId xmlns:p14="http://schemas.microsoft.com/office/powerpoint/2010/main" val="244860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i="0" dirty="0">
                <a:solidFill>
                  <a:schemeClr val="bg1"/>
                </a:solidFill>
                <a:effectLst/>
                <a:latin typeface="Arial" panose="020B0604020202020204" pitchFamily="34" charset="0"/>
                <a:cs typeface="Arial" panose="020B0604020202020204" pitchFamily="34" charset="0"/>
              </a:rPr>
              <a:t>Focus should be spent evaluating locations offering the lowest land values in conjunction with above average household incomes.</a:t>
            </a:r>
          </a:p>
          <a:p>
            <a:endParaRPr lang="en-US" dirty="0">
              <a:solidFill>
                <a:srgbClr val="FFFFFF"/>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Autofit/>
          </a:bodyPr>
          <a:lstStyle/>
          <a:p>
            <a:pPr algn="ctr"/>
            <a:r>
              <a:rPr lang="en-US" sz="3600" b="1" dirty="0">
                <a:latin typeface="Arial" panose="020B0604020202020204" pitchFamily="34" charset="0"/>
                <a:cs typeface="Arial" panose="020B0604020202020204" pitchFamily="34" charset="0"/>
              </a:rPr>
              <a:t>Problem to be Solved</a:t>
            </a:r>
          </a:p>
        </p:txBody>
      </p:sp>
      <p:sp>
        <p:nvSpPr>
          <p:cNvPr id="6" name="TextBox 5">
            <a:extLst>
              <a:ext uri="{FF2B5EF4-FFF2-40B4-BE49-F238E27FC236}">
                <a16:creationId xmlns:a16="http://schemas.microsoft.com/office/drawing/2014/main" id="{3A47D0FC-90D4-47F3-9637-56F47B4EC239}"/>
              </a:ext>
            </a:extLst>
          </p:cNvPr>
          <p:cNvSpPr txBox="1"/>
          <p:nvPr/>
        </p:nvSpPr>
        <p:spPr>
          <a:xfrm>
            <a:off x="1100050" y="1415240"/>
            <a:ext cx="10058399" cy="3631763"/>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Determining Our Club’s Next Club Location</a:t>
            </a:r>
          </a:p>
          <a:p>
            <a:endParaRPr lang="en-US" dirty="0"/>
          </a:p>
          <a:p>
            <a:pPr algn="l"/>
            <a:r>
              <a:rPr lang="en-US" sz="2000" i="0" dirty="0">
                <a:solidFill>
                  <a:srgbClr val="000000"/>
                </a:solidFill>
                <a:effectLst/>
                <a:latin typeface="Arial" panose="020B0604020202020204" pitchFamily="34" charset="0"/>
                <a:cs typeface="Arial" panose="020B0604020202020204" pitchFamily="34" charset="0"/>
              </a:rPr>
              <a:t>You work for a country club development firm and have been tasked to determine where within the United States the next destination should be placed. The next facility will include a golf course, clubhouse, tennis facilities, swimming, gym, dining, as well as other operational infrastructure. The development area will be substantial. Care should be taken to locate areas within the United States offering the most reasonable land investment costs in coordination with a local customer base with discretionary income for country club membership.</a:t>
            </a: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latin typeface="Arial" panose="020B0604020202020204" pitchFamily="34" charset="0"/>
                <a:cs typeface="Arial" panose="020B0604020202020204" pitchFamily="34" charset="0"/>
              </a:rPr>
              <a:t>Numerous parties could be affected by this decision.  </a:t>
            </a:r>
          </a:p>
        </p:txBody>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rmAutofit/>
          </a:bodyPr>
          <a:lstStyle/>
          <a:p>
            <a:pPr algn="ctr"/>
            <a:r>
              <a:rPr lang="en-US" sz="4400" b="1" dirty="0">
                <a:latin typeface="Arial" panose="020B0604020202020204" pitchFamily="34" charset="0"/>
                <a:cs typeface="Arial" panose="020B0604020202020204" pitchFamily="34" charset="0"/>
              </a:rPr>
              <a:t>Interested Parties</a:t>
            </a:r>
          </a:p>
        </p:txBody>
      </p:sp>
      <p:sp>
        <p:nvSpPr>
          <p:cNvPr id="6" name="TextBox 5">
            <a:extLst>
              <a:ext uri="{FF2B5EF4-FFF2-40B4-BE49-F238E27FC236}">
                <a16:creationId xmlns:a16="http://schemas.microsoft.com/office/drawing/2014/main" id="{3A47D0FC-90D4-47F3-9637-56F47B4EC239}"/>
              </a:ext>
            </a:extLst>
          </p:cNvPr>
          <p:cNvSpPr txBox="1"/>
          <p:nvPr/>
        </p:nvSpPr>
        <p:spPr>
          <a:xfrm>
            <a:off x="1100050" y="1415240"/>
            <a:ext cx="10058399" cy="3231654"/>
          </a:xfrm>
          <a:prstGeom prst="rect">
            <a:avLst/>
          </a:prstGeom>
          <a:noFill/>
        </p:spPr>
        <p:txBody>
          <a:bodyPr wrap="square" rtlCol="0">
            <a:spAutoFit/>
          </a:bodyPr>
          <a:lstStyle/>
          <a:p>
            <a:pPr algn="l"/>
            <a:r>
              <a:rPr lang="en-US" sz="2400" i="0" dirty="0">
                <a:solidFill>
                  <a:srgbClr val="000000"/>
                </a:solidFill>
                <a:effectLst/>
                <a:latin typeface="Arial" panose="020B0604020202020204" pitchFamily="34" charset="0"/>
                <a:cs typeface="Arial" panose="020B0604020202020204" pitchFamily="34" charset="0"/>
              </a:rPr>
              <a:t>Thos</a:t>
            </a:r>
            <a:r>
              <a:rPr lang="en-US" sz="2400" dirty="0">
                <a:solidFill>
                  <a:srgbClr val="000000"/>
                </a:solidFill>
                <a:latin typeface="Arial" panose="020B0604020202020204" pitchFamily="34" charset="0"/>
                <a:cs typeface="Arial" panose="020B0604020202020204" pitchFamily="34" charset="0"/>
              </a:rPr>
              <a:t>e with vested interest in these search parameters would include:</a:t>
            </a:r>
          </a:p>
          <a:p>
            <a:pPr algn="l"/>
            <a:endParaRPr lang="en-US" sz="2400" dirty="0">
              <a:solidFill>
                <a:srgbClr val="000000"/>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i="0" dirty="0">
                <a:solidFill>
                  <a:srgbClr val="000000"/>
                </a:solidFill>
                <a:effectLst/>
                <a:latin typeface="Arial" panose="020B0604020202020204" pitchFamily="34" charset="0"/>
                <a:cs typeface="Arial" panose="020B0604020202020204" pitchFamily="34" charset="0"/>
              </a:rPr>
              <a:t>Company Stakeholders</a:t>
            </a:r>
          </a:p>
          <a:p>
            <a:pPr marL="342900" indent="-342900" algn="l">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Prospective Employees</a:t>
            </a:r>
          </a:p>
          <a:p>
            <a:pPr marL="342900" indent="-342900" algn="l">
              <a:buFont typeface="Arial" panose="020B0604020202020204" pitchFamily="34" charset="0"/>
              <a:buChar char="•"/>
            </a:pPr>
            <a:r>
              <a:rPr lang="en-US" sz="2400" i="0" dirty="0">
                <a:solidFill>
                  <a:srgbClr val="000000"/>
                </a:solidFill>
                <a:effectLst/>
                <a:latin typeface="Arial" panose="020B0604020202020204" pitchFamily="34" charset="0"/>
                <a:cs typeface="Arial" panose="020B0604020202020204" pitchFamily="34" charset="0"/>
              </a:rPr>
              <a:t>Prospective Members</a:t>
            </a:r>
          </a:p>
          <a:p>
            <a:pPr marL="342900" indent="-342900" algn="l">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Possible Subcontractors</a:t>
            </a:r>
          </a:p>
          <a:p>
            <a:pPr algn="l"/>
            <a:endParaRPr lang="en-US" sz="2400" i="0" dirty="0">
              <a:solidFill>
                <a:srgbClr val="000000"/>
              </a:solidFill>
              <a:effectLst/>
              <a:latin typeface="Arial" panose="020B0604020202020204" pitchFamily="34" charset="0"/>
              <a:cs typeface="Arial" panose="020B0604020202020204" pitchFamily="34" charset="0"/>
            </a:endParaRP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0737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rmAutofit/>
          </a:bodyPr>
          <a:lstStyle/>
          <a:p>
            <a:pPr algn="ctr"/>
            <a:r>
              <a:rPr lang="en-US" sz="4400" b="1" dirty="0">
                <a:latin typeface="Arial" panose="020B0604020202020204" pitchFamily="34" charset="0"/>
                <a:cs typeface="Arial" panose="020B0604020202020204" pitchFamily="34" charset="0"/>
              </a:rPr>
              <a:t>Data Acquisition</a:t>
            </a:r>
          </a:p>
        </p:txBody>
      </p:sp>
      <p:sp>
        <p:nvSpPr>
          <p:cNvPr id="6" name="TextBox 5">
            <a:extLst>
              <a:ext uri="{FF2B5EF4-FFF2-40B4-BE49-F238E27FC236}">
                <a16:creationId xmlns:a16="http://schemas.microsoft.com/office/drawing/2014/main" id="{3A47D0FC-90D4-47F3-9637-56F47B4EC239}"/>
              </a:ext>
            </a:extLst>
          </p:cNvPr>
          <p:cNvSpPr txBox="1"/>
          <p:nvPr/>
        </p:nvSpPr>
        <p:spPr>
          <a:xfrm>
            <a:off x="1100050" y="1415240"/>
            <a:ext cx="10058399" cy="5324535"/>
          </a:xfrm>
          <a:prstGeom prst="rect">
            <a:avLst/>
          </a:prstGeom>
          <a:noFill/>
        </p:spPr>
        <p:txBody>
          <a:bodyPr wrap="square" rtlCol="0">
            <a:spAutoFit/>
          </a:bodyPr>
          <a:lstStyle/>
          <a:p>
            <a:pPr algn="l"/>
            <a:r>
              <a:rPr lang="en-US" sz="2000" i="0" dirty="0">
                <a:solidFill>
                  <a:srgbClr val="000000"/>
                </a:solidFill>
                <a:effectLst/>
                <a:latin typeface="Arial" panose="020B0604020202020204" pitchFamily="34" charset="0"/>
                <a:cs typeface="Arial" panose="020B0604020202020204" pitchFamily="34" charset="0"/>
              </a:rPr>
              <a:t>Data was obtained from the US Census Bureau and the American Enterprise Institute was utilized to evaluate our problem. The US Census data provided household incomes based on location while the AEI information narrowed down property values.</a:t>
            </a:r>
          </a:p>
          <a:p>
            <a:pPr algn="l"/>
            <a:endParaRPr lang="en-US" sz="2000" dirty="0">
              <a:solidFill>
                <a:srgbClr val="000000"/>
              </a:solidFill>
              <a:latin typeface="Arial" panose="020B0604020202020204" pitchFamily="34" charset="0"/>
              <a:cs typeface="Arial" panose="020B0604020202020204" pitchFamily="34" charset="0"/>
            </a:endParaRPr>
          </a:p>
          <a:p>
            <a:r>
              <a:rPr lang="en-US" sz="2000" b="1" dirty="0">
                <a:solidFill>
                  <a:srgbClr val="000000"/>
                </a:solidFill>
                <a:latin typeface="Arial" panose="020B0604020202020204" pitchFamily="34" charset="0"/>
                <a:cs typeface="Arial" panose="020B0604020202020204" pitchFamily="34" charset="0"/>
              </a:rPr>
              <a:t>Income Data:</a:t>
            </a:r>
          </a:p>
          <a:p>
            <a:r>
              <a:rPr lang="en-US" sz="2000" i="0" dirty="0">
                <a:solidFill>
                  <a:srgbClr val="000000"/>
                </a:solidFill>
                <a:effectLst/>
                <a:latin typeface="Arial" panose="020B0604020202020204" pitchFamily="34" charset="0"/>
                <a:cs typeface="Arial" panose="020B0604020202020204" pitchFamily="34" charset="0"/>
              </a:rPr>
              <a:t>US Census Bureau: </a:t>
            </a:r>
            <a:r>
              <a:rPr lang="en-US" sz="2000" i="0" u="sng" dirty="0">
                <a:solidFill>
                  <a:schemeClr val="bg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https://data.census.gov/cedsci/table?q=median%20income&amp;g=0100000US.860000&amp;tid=ACSST5Y2019.S1901&amp;hidePreview=true</a:t>
            </a:r>
            <a:endParaRPr lang="en-US" sz="2000" i="0" dirty="0">
              <a:solidFill>
                <a:schemeClr val="bg1"/>
              </a:solidFill>
              <a:effectLst/>
              <a:latin typeface="Arial" panose="020B0604020202020204" pitchFamily="34" charset="0"/>
              <a:cs typeface="Arial" panose="020B0604020202020204" pitchFamily="34" charset="0"/>
            </a:endParaRPr>
          </a:p>
          <a:p>
            <a:pPr algn="l"/>
            <a:endParaRPr lang="en-US" sz="2000" dirty="0">
              <a:solidFill>
                <a:srgbClr val="000000"/>
              </a:solidFill>
              <a:latin typeface="Arial" panose="020B0604020202020204" pitchFamily="34" charset="0"/>
              <a:cs typeface="Arial" panose="020B0604020202020204" pitchFamily="34" charset="0"/>
            </a:endParaRPr>
          </a:p>
          <a:p>
            <a:pPr algn="l"/>
            <a:r>
              <a:rPr lang="en-US" sz="2000" b="1" i="0" dirty="0">
                <a:solidFill>
                  <a:srgbClr val="000000"/>
                </a:solidFill>
                <a:effectLst/>
                <a:latin typeface="Arial" panose="020B0604020202020204" pitchFamily="34" charset="0"/>
                <a:cs typeface="Arial" panose="020B0604020202020204" pitchFamily="34" charset="0"/>
              </a:rPr>
              <a:t>Land Value Data: </a:t>
            </a:r>
          </a:p>
          <a:p>
            <a:pPr algn="l"/>
            <a:r>
              <a:rPr lang="en-US" sz="2000" i="0" dirty="0">
                <a:solidFill>
                  <a:srgbClr val="000000"/>
                </a:solidFill>
                <a:effectLst/>
                <a:latin typeface="Arial" panose="020B0604020202020204" pitchFamily="34" charset="0"/>
                <a:cs typeface="Arial" panose="020B0604020202020204" pitchFamily="34" charset="0"/>
              </a:rPr>
              <a:t>American Enterprise Institute: </a:t>
            </a:r>
            <a:r>
              <a:rPr lang="en-US" sz="2000" i="0" u="sng" dirty="0">
                <a:solidFill>
                  <a:schemeClr val="bg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https://www.aei.org/housing/land-price-indicators/</a:t>
            </a:r>
            <a:endParaRPr lang="en-US" sz="2000" i="0" u="sng" dirty="0">
              <a:solidFill>
                <a:schemeClr val="bg1"/>
              </a:solidFill>
              <a:effectLst/>
              <a:latin typeface="Arial" panose="020B0604020202020204" pitchFamily="34" charset="0"/>
              <a:cs typeface="Arial" panose="020B0604020202020204" pitchFamily="34" charset="0"/>
            </a:endParaRPr>
          </a:p>
          <a:p>
            <a:pPr algn="l"/>
            <a:endParaRPr lang="en-US" sz="2000" u="sng" dirty="0">
              <a:solidFill>
                <a:schemeClr val="bg1"/>
              </a:solidFill>
              <a:latin typeface="Arial" panose="020B0604020202020204" pitchFamily="34" charset="0"/>
              <a:cs typeface="Arial" panose="020B0604020202020204" pitchFamily="34" charset="0"/>
            </a:endParaRPr>
          </a:p>
          <a:p>
            <a:pPr algn="l"/>
            <a:r>
              <a:rPr lang="en-US" sz="2000" b="1" i="0" dirty="0">
                <a:solidFill>
                  <a:schemeClr val="bg1"/>
                </a:solidFill>
                <a:effectLst/>
                <a:latin typeface="Arial" panose="020B0604020202020204" pitchFamily="34" charset="0"/>
                <a:cs typeface="Arial" panose="020B0604020202020204" pitchFamily="34" charset="0"/>
              </a:rPr>
              <a:t>Nationwide Zip Code Data: </a:t>
            </a:r>
          </a:p>
          <a:p>
            <a:pPr algn="l"/>
            <a:r>
              <a:rPr lang="en-US" sz="2000" i="0" u="sng" dirty="0">
                <a:solidFill>
                  <a:schemeClr val="bg1"/>
                </a:solidFill>
                <a:effectLst/>
                <a:latin typeface="Arial" panose="020B0604020202020204" pitchFamily="34" charset="0"/>
                <a:cs typeface="Arial" panose="020B0604020202020204" pitchFamily="34" charset="0"/>
              </a:rPr>
              <a:t>http://federalgovernmentzipcodes.us/download.html</a:t>
            </a:r>
            <a:endParaRPr lang="en-US" sz="2000" i="0" dirty="0">
              <a:solidFill>
                <a:schemeClr val="bg1"/>
              </a:solidFill>
              <a:effectLst/>
              <a:latin typeface="Arial" panose="020B0604020202020204" pitchFamily="34" charset="0"/>
              <a:cs typeface="Arial" panose="020B0604020202020204" pitchFamily="34" charset="0"/>
            </a:endParaRPr>
          </a:p>
          <a:p>
            <a:pPr algn="l"/>
            <a:endParaRPr lang="en-US" sz="2400" i="0" dirty="0">
              <a:solidFill>
                <a:srgbClr val="000000"/>
              </a:solidFill>
              <a:effectLst/>
              <a:latin typeface="Arial" panose="020B0604020202020204" pitchFamily="34" charset="0"/>
              <a:cs typeface="Arial" panose="020B0604020202020204" pitchFamily="34" charset="0"/>
            </a:endParaRP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36989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latin typeface="Arial" panose="020B0604020202020204" pitchFamily="34" charset="0"/>
                <a:cs typeface="Arial" panose="020B0604020202020204" pitchFamily="34" charset="0"/>
              </a:rPr>
              <a:t>Numerous parties could be affected by this decision.  </a:t>
            </a:r>
          </a:p>
        </p:txBody>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rmAutofit/>
          </a:bodyPr>
          <a:lstStyle/>
          <a:p>
            <a:pPr algn="ctr"/>
            <a:r>
              <a:rPr lang="en-US" sz="4400" b="1" dirty="0">
                <a:latin typeface="Arial" panose="020B0604020202020204" pitchFamily="34" charset="0"/>
                <a:cs typeface="Arial" panose="020B0604020202020204" pitchFamily="34" charset="0"/>
              </a:rPr>
              <a:t>Interested Parties</a:t>
            </a:r>
          </a:p>
        </p:txBody>
      </p:sp>
      <p:sp>
        <p:nvSpPr>
          <p:cNvPr id="6" name="TextBox 5">
            <a:extLst>
              <a:ext uri="{FF2B5EF4-FFF2-40B4-BE49-F238E27FC236}">
                <a16:creationId xmlns:a16="http://schemas.microsoft.com/office/drawing/2014/main" id="{3A47D0FC-90D4-47F3-9637-56F47B4EC239}"/>
              </a:ext>
            </a:extLst>
          </p:cNvPr>
          <p:cNvSpPr txBox="1"/>
          <p:nvPr/>
        </p:nvSpPr>
        <p:spPr>
          <a:xfrm>
            <a:off x="1100050" y="1415240"/>
            <a:ext cx="10058399" cy="3231654"/>
          </a:xfrm>
          <a:prstGeom prst="rect">
            <a:avLst/>
          </a:prstGeom>
          <a:noFill/>
        </p:spPr>
        <p:txBody>
          <a:bodyPr wrap="square" rtlCol="0">
            <a:spAutoFit/>
          </a:bodyPr>
          <a:lstStyle/>
          <a:p>
            <a:pPr algn="l"/>
            <a:r>
              <a:rPr lang="en-US" sz="2400" i="0" dirty="0">
                <a:solidFill>
                  <a:srgbClr val="000000"/>
                </a:solidFill>
                <a:effectLst/>
                <a:latin typeface="Arial" panose="020B0604020202020204" pitchFamily="34" charset="0"/>
                <a:cs typeface="Arial" panose="020B0604020202020204" pitchFamily="34" charset="0"/>
              </a:rPr>
              <a:t>Thos</a:t>
            </a:r>
            <a:r>
              <a:rPr lang="en-US" sz="2400" dirty="0">
                <a:solidFill>
                  <a:srgbClr val="000000"/>
                </a:solidFill>
                <a:latin typeface="Arial" panose="020B0604020202020204" pitchFamily="34" charset="0"/>
                <a:cs typeface="Arial" panose="020B0604020202020204" pitchFamily="34" charset="0"/>
              </a:rPr>
              <a:t>e with vested interest in these search parameters would include:</a:t>
            </a:r>
          </a:p>
          <a:p>
            <a:pPr algn="l"/>
            <a:endParaRPr lang="en-US" sz="2400" dirty="0">
              <a:solidFill>
                <a:srgbClr val="000000"/>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i="0" dirty="0">
                <a:solidFill>
                  <a:srgbClr val="000000"/>
                </a:solidFill>
                <a:effectLst/>
                <a:latin typeface="Arial" panose="020B0604020202020204" pitchFamily="34" charset="0"/>
                <a:cs typeface="Arial" panose="020B0604020202020204" pitchFamily="34" charset="0"/>
              </a:rPr>
              <a:t>Company Stakeholders</a:t>
            </a:r>
          </a:p>
          <a:p>
            <a:pPr marL="342900" indent="-342900" algn="l">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Prospective Employees</a:t>
            </a:r>
          </a:p>
          <a:p>
            <a:pPr marL="342900" indent="-342900" algn="l">
              <a:buFont typeface="Arial" panose="020B0604020202020204" pitchFamily="34" charset="0"/>
              <a:buChar char="•"/>
            </a:pPr>
            <a:r>
              <a:rPr lang="en-US" sz="2400" i="0" dirty="0">
                <a:solidFill>
                  <a:srgbClr val="000000"/>
                </a:solidFill>
                <a:effectLst/>
                <a:latin typeface="Arial" panose="020B0604020202020204" pitchFamily="34" charset="0"/>
                <a:cs typeface="Arial" panose="020B0604020202020204" pitchFamily="34" charset="0"/>
              </a:rPr>
              <a:t>Prospective Members</a:t>
            </a:r>
          </a:p>
          <a:p>
            <a:pPr marL="342900" indent="-342900" algn="l">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Possible Subcontractors</a:t>
            </a:r>
          </a:p>
          <a:p>
            <a:pPr algn="l"/>
            <a:endParaRPr lang="en-US" sz="2400" i="0" dirty="0">
              <a:solidFill>
                <a:srgbClr val="000000"/>
              </a:solidFill>
              <a:effectLst/>
              <a:latin typeface="Arial" panose="020B0604020202020204" pitchFamily="34" charset="0"/>
              <a:cs typeface="Arial" panose="020B0604020202020204" pitchFamily="34" charset="0"/>
            </a:endParaRP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8429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latin typeface="Arial" panose="020B0604020202020204" pitchFamily="34" charset="0"/>
                <a:cs typeface="Arial" panose="020B0604020202020204" pitchFamily="34" charset="0"/>
              </a:rPr>
              <a:t>We will narrow our focus from here.</a:t>
            </a:r>
          </a:p>
        </p:txBody>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rmAutofit/>
          </a:bodyPr>
          <a:lstStyle/>
          <a:p>
            <a:pPr algn="ctr"/>
            <a:r>
              <a:rPr lang="en-US" sz="4400" b="1" dirty="0">
                <a:latin typeface="Arial" panose="020B0604020202020204" pitchFamily="34" charset="0"/>
                <a:cs typeface="Arial" panose="020B0604020202020204" pitchFamily="34" charset="0"/>
              </a:rPr>
              <a:t>Starting Focus</a:t>
            </a:r>
          </a:p>
        </p:txBody>
      </p:sp>
      <p:sp>
        <p:nvSpPr>
          <p:cNvPr id="6" name="TextBox 5">
            <a:extLst>
              <a:ext uri="{FF2B5EF4-FFF2-40B4-BE49-F238E27FC236}">
                <a16:creationId xmlns:a16="http://schemas.microsoft.com/office/drawing/2014/main" id="{3A47D0FC-90D4-47F3-9637-56F47B4EC239}"/>
              </a:ext>
            </a:extLst>
          </p:cNvPr>
          <p:cNvSpPr txBox="1"/>
          <p:nvPr/>
        </p:nvSpPr>
        <p:spPr>
          <a:xfrm>
            <a:off x="5357813" y="1415240"/>
            <a:ext cx="5800636" cy="2985433"/>
          </a:xfrm>
          <a:prstGeom prst="rect">
            <a:avLst/>
          </a:prstGeom>
          <a:noFill/>
        </p:spPr>
        <p:txBody>
          <a:bodyPr wrap="square" rtlCol="0">
            <a:spAutoFit/>
          </a:bodyPr>
          <a:lstStyle/>
          <a:p>
            <a:pPr algn="l"/>
            <a:r>
              <a:rPr lang="en-US" sz="3200" i="0" dirty="0">
                <a:solidFill>
                  <a:srgbClr val="000000"/>
                </a:solidFill>
                <a:effectLst/>
                <a:latin typeface="Arial" panose="020B0604020202020204" pitchFamily="34" charset="0"/>
                <a:cs typeface="Arial" panose="020B0604020202020204" pitchFamily="34" charset="0"/>
              </a:rPr>
              <a:t>The top 250 values are thoroughly focused throughout the Eastern and Midwest states.  </a:t>
            </a:r>
            <a:endParaRPr lang="en-US" sz="3200" dirty="0">
              <a:solidFill>
                <a:srgbClr val="000000"/>
              </a:solidFill>
              <a:latin typeface="Arial" panose="020B0604020202020204" pitchFamily="34" charset="0"/>
              <a:cs typeface="Arial" panose="020B0604020202020204" pitchFamily="34" charset="0"/>
            </a:endParaRPr>
          </a:p>
          <a:p>
            <a:pPr algn="l"/>
            <a:endParaRPr lang="en-US" sz="2400" i="0" dirty="0">
              <a:solidFill>
                <a:srgbClr val="000000"/>
              </a:solidFill>
              <a:effectLst/>
              <a:latin typeface="Arial" panose="020B0604020202020204" pitchFamily="34" charset="0"/>
              <a:cs typeface="Arial" panose="020B0604020202020204" pitchFamily="34" charset="0"/>
            </a:endParaRP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pic>
        <p:nvPicPr>
          <p:cNvPr id="4" name="Picture 3" descr="Map&#10;&#10;Description automatically generated">
            <a:extLst>
              <a:ext uri="{FF2B5EF4-FFF2-40B4-BE49-F238E27FC236}">
                <a16:creationId xmlns:a16="http://schemas.microsoft.com/office/drawing/2014/main" id="{B1E04D5C-158C-4DD0-8E44-7A327CB2D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54" y="1588194"/>
            <a:ext cx="5015613" cy="2333951"/>
          </a:xfrm>
          <a:prstGeom prst="rect">
            <a:avLst/>
          </a:prstGeom>
        </p:spPr>
      </p:pic>
    </p:spTree>
    <p:extLst>
      <p:ext uri="{BB962C8B-B14F-4D97-AF65-F5344CB8AC3E}">
        <p14:creationId xmlns:p14="http://schemas.microsoft.com/office/powerpoint/2010/main" val="366442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rmAutofit/>
          </a:bodyPr>
          <a:lstStyle/>
          <a:p>
            <a:pPr algn="ctr"/>
            <a:r>
              <a:rPr lang="en-US" sz="4400" b="1" dirty="0">
                <a:latin typeface="Arial" panose="020B0604020202020204" pitchFamily="34" charset="0"/>
                <a:cs typeface="Arial" panose="020B0604020202020204" pitchFamily="34" charset="0"/>
              </a:rPr>
              <a:t>New York &amp; Illinois</a:t>
            </a:r>
          </a:p>
        </p:txBody>
      </p:sp>
      <p:sp>
        <p:nvSpPr>
          <p:cNvPr id="6" name="TextBox 5">
            <a:extLst>
              <a:ext uri="{FF2B5EF4-FFF2-40B4-BE49-F238E27FC236}">
                <a16:creationId xmlns:a16="http://schemas.microsoft.com/office/drawing/2014/main" id="{3A47D0FC-90D4-47F3-9637-56F47B4EC239}"/>
              </a:ext>
            </a:extLst>
          </p:cNvPr>
          <p:cNvSpPr txBox="1"/>
          <p:nvPr/>
        </p:nvSpPr>
        <p:spPr>
          <a:xfrm>
            <a:off x="5357813" y="1415240"/>
            <a:ext cx="5800636" cy="3970318"/>
          </a:xfrm>
          <a:prstGeom prst="rect">
            <a:avLst/>
          </a:prstGeom>
          <a:noFill/>
        </p:spPr>
        <p:txBody>
          <a:bodyPr wrap="square" rtlCol="0">
            <a:spAutoFit/>
          </a:bodyPr>
          <a:lstStyle/>
          <a:p>
            <a:pPr algn="l"/>
            <a:r>
              <a:rPr lang="en-US" sz="3200" i="0" dirty="0">
                <a:solidFill>
                  <a:srgbClr val="000000"/>
                </a:solidFill>
                <a:effectLst/>
                <a:latin typeface="Arial" panose="020B0604020202020204" pitchFamily="34" charset="0"/>
                <a:cs typeface="Arial" panose="020B0604020202020204" pitchFamily="34" charset="0"/>
              </a:rPr>
              <a:t>Of the top 250 value locations, nearly 100 are located within New York and Illinois.  These two states dwarf the other states with respect to their potential.  </a:t>
            </a:r>
            <a:endParaRPr lang="en-US" sz="3200" dirty="0">
              <a:solidFill>
                <a:srgbClr val="000000"/>
              </a:solidFill>
              <a:latin typeface="Arial" panose="020B0604020202020204" pitchFamily="34" charset="0"/>
              <a:cs typeface="Arial" panose="020B0604020202020204" pitchFamily="34" charset="0"/>
            </a:endParaRPr>
          </a:p>
          <a:p>
            <a:pPr algn="l"/>
            <a:endParaRPr lang="en-US" sz="2400" i="0" dirty="0">
              <a:solidFill>
                <a:srgbClr val="000000"/>
              </a:solidFill>
              <a:effectLst/>
              <a:latin typeface="Arial" panose="020B0604020202020204" pitchFamily="34" charset="0"/>
              <a:cs typeface="Arial" panose="020B0604020202020204" pitchFamily="34" charset="0"/>
            </a:endParaRP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pic>
        <p:nvPicPr>
          <p:cNvPr id="7" name="Picture 6" descr="Chart, histogram&#10;&#10;Description automatically generated">
            <a:extLst>
              <a:ext uri="{FF2B5EF4-FFF2-40B4-BE49-F238E27FC236}">
                <a16:creationId xmlns:a16="http://schemas.microsoft.com/office/drawing/2014/main" id="{D3E379E6-2F9A-4DE2-BD56-C980A1F92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6" y="1143000"/>
            <a:ext cx="5088426" cy="3429530"/>
          </a:xfrm>
          <a:prstGeom prst="rect">
            <a:avLst/>
          </a:prstGeom>
        </p:spPr>
      </p:pic>
    </p:spTree>
    <p:extLst>
      <p:ext uri="{BB962C8B-B14F-4D97-AF65-F5344CB8AC3E}">
        <p14:creationId xmlns:p14="http://schemas.microsoft.com/office/powerpoint/2010/main" val="417851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2400" dirty="0">
                <a:solidFill>
                  <a:schemeClr val="bg1"/>
                </a:solidFill>
                <a:latin typeface="Arial" panose="020B0604020202020204" pitchFamily="34" charset="0"/>
                <a:cs typeface="Arial" panose="020B0604020202020204" pitchFamily="34" charset="0"/>
              </a:rPr>
              <a:t>These states are pulling from the pack.  </a:t>
            </a:r>
          </a:p>
          <a:p>
            <a:endParaRPr lang="en-US" dirty="0">
              <a:solidFill>
                <a:srgbClr val="FFFFFF"/>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rmAutofit/>
          </a:bodyPr>
          <a:lstStyle/>
          <a:p>
            <a:pPr algn="ctr"/>
            <a:r>
              <a:rPr lang="en-US" sz="4400" b="1" dirty="0">
                <a:latin typeface="Arial" panose="020B0604020202020204" pitchFamily="34" charset="0"/>
                <a:cs typeface="Arial" panose="020B0604020202020204" pitchFamily="34" charset="0"/>
              </a:rPr>
              <a:t>New York &amp; Illinois Further Supported</a:t>
            </a:r>
          </a:p>
        </p:txBody>
      </p:sp>
      <p:sp>
        <p:nvSpPr>
          <p:cNvPr id="6" name="TextBox 5">
            <a:extLst>
              <a:ext uri="{FF2B5EF4-FFF2-40B4-BE49-F238E27FC236}">
                <a16:creationId xmlns:a16="http://schemas.microsoft.com/office/drawing/2014/main" id="{3A47D0FC-90D4-47F3-9637-56F47B4EC239}"/>
              </a:ext>
            </a:extLst>
          </p:cNvPr>
          <p:cNvSpPr txBox="1"/>
          <p:nvPr/>
        </p:nvSpPr>
        <p:spPr>
          <a:xfrm>
            <a:off x="5357813" y="1415240"/>
            <a:ext cx="5800636" cy="3477875"/>
          </a:xfrm>
          <a:prstGeom prst="rect">
            <a:avLst/>
          </a:prstGeom>
          <a:noFill/>
        </p:spPr>
        <p:txBody>
          <a:bodyPr wrap="square" rtlCol="0">
            <a:spAutoFit/>
          </a:bodyPr>
          <a:lstStyle/>
          <a:p>
            <a:pPr algn="l"/>
            <a:r>
              <a:rPr lang="en-US" sz="3200" i="0" dirty="0">
                <a:solidFill>
                  <a:srgbClr val="000000"/>
                </a:solidFill>
                <a:effectLst/>
                <a:latin typeface="Arial" panose="020B0604020202020204" pitchFamily="34" charset="0"/>
                <a:cs typeface="Arial" panose="020B0604020202020204" pitchFamily="34" charset="0"/>
              </a:rPr>
              <a:t>Narrowing our search to the top 50 zip codes, we can see clear concentrations within New York and </a:t>
            </a:r>
            <a:r>
              <a:rPr lang="en-US" sz="3200" dirty="0">
                <a:solidFill>
                  <a:srgbClr val="000000"/>
                </a:solidFill>
                <a:latin typeface="Arial" panose="020B0604020202020204" pitchFamily="34" charset="0"/>
                <a:cs typeface="Arial" panose="020B0604020202020204" pitchFamily="34" charset="0"/>
              </a:rPr>
              <a:t>Illinois.  </a:t>
            </a:r>
          </a:p>
          <a:p>
            <a:pPr algn="l"/>
            <a:endParaRPr lang="en-US" sz="3200" dirty="0">
              <a:solidFill>
                <a:srgbClr val="000000"/>
              </a:solidFill>
              <a:latin typeface="Arial" panose="020B0604020202020204" pitchFamily="34" charset="0"/>
              <a:cs typeface="Arial" panose="020B0604020202020204" pitchFamily="34" charset="0"/>
            </a:endParaRPr>
          </a:p>
          <a:p>
            <a:pPr algn="l"/>
            <a:endParaRPr lang="en-US" sz="2400" i="0" dirty="0">
              <a:solidFill>
                <a:srgbClr val="000000"/>
              </a:solidFill>
              <a:effectLst/>
              <a:latin typeface="Arial" panose="020B0604020202020204" pitchFamily="34" charset="0"/>
              <a:cs typeface="Arial" panose="020B0604020202020204" pitchFamily="34" charset="0"/>
            </a:endParaRP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pic>
        <p:nvPicPr>
          <p:cNvPr id="7" name="Picture 6" descr="Map&#10;&#10;Description automatically generated">
            <a:extLst>
              <a:ext uri="{FF2B5EF4-FFF2-40B4-BE49-F238E27FC236}">
                <a16:creationId xmlns:a16="http://schemas.microsoft.com/office/drawing/2014/main" id="{A421D6D6-CE96-49A2-BA48-558DF9131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7" y="1555283"/>
            <a:ext cx="5111206" cy="2705346"/>
          </a:xfrm>
          <a:prstGeom prst="rect">
            <a:avLst/>
          </a:prstGeom>
        </p:spPr>
      </p:pic>
    </p:spTree>
    <p:extLst>
      <p:ext uri="{BB962C8B-B14F-4D97-AF65-F5344CB8AC3E}">
        <p14:creationId xmlns:p14="http://schemas.microsoft.com/office/powerpoint/2010/main" val="230166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2400" dirty="0">
                <a:solidFill>
                  <a:schemeClr val="bg1"/>
                </a:solidFill>
                <a:latin typeface="Arial" panose="020B0604020202020204" pitchFamily="34" charset="0"/>
                <a:cs typeface="Arial" panose="020B0604020202020204" pitchFamily="34" charset="0"/>
              </a:rPr>
              <a:t>24% of the 50 highest value opportunities show up in Illinois.  </a:t>
            </a:r>
          </a:p>
          <a:p>
            <a:endParaRPr lang="en-US" dirty="0">
              <a:solidFill>
                <a:srgbClr val="FFFFFF"/>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D038456F-0A47-45E8-A6AE-B86C54C71002}"/>
              </a:ext>
            </a:extLst>
          </p:cNvPr>
          <p:cNvSpPr>
            <a:spLocks noGrp="1"/>
          </p:cNvSpPr>
          <p:nvPr>
            <p:ph type="ctrTitle"/>
          </p:nvPr>
        </p:nvSpPr>
        <p:spPr>
          <a:xfrm>
            <a:off x="1100051" y="228600"/>
            <a:ext cx="10058400" cy="914400"/>
          </a:xfrm>
        </p:spPr>
        <p:txBody>
          <a:bodyPr>
            <a:normAutofit/>
          </a:bodyPr>
          <a:lstStyle/>
          <a:p>
            <a:pPr algn="ctr"/>
            <a:r>
              <a:rPr lang="en-US" sz="4400" b="1" dirty="0">
                <a:latin typeface="Arial" panose="020B0604020202020204" pitchFamily="34" charset="0"/>
                <a:cs typeface="Arial" panose="020B0604020202020204" pitchFamily="34" charset="0"/>
              </a:rPr>
              <a:t>New York &amp; Illinois Further Supported</a:t>
            </a:r>
          </a:p>
        </p:txBody>
      </p:sp>
      <p:sp>
        <p:nvSpPr>
          <p:cNvPr id="6" name="TextBox 5">
            <a:extLst>
              <a:ext uri="{FF2B5EF4-FFF2-40B4-BE49-F238E27FC236}">
                <a16:creationId xmlns:a16="http://schemas.microsoft.com/office/drawing/2014/main" id="{3A47D0FC-90D4-47F3-9637-56F47B4EC239}"/>
              </a:ext>
            </a:extLst>
          </p:cNvPr>
          <p:cNvSpPr txBox="1"/>
          <p:nvPr/>
        </p:nvSpPr>
        <p:spPr>
          <a:xfrm>
            <a:off x="5357813" y="1415240"/>
            <a:ext cx="5800636" cy="2985433"/>
          </a:xfrm>
          <a:prstGeom prst="rect">
            <a:avLst/>
          </a:prstGeom>
          <a:noFill/>
        </p:spPr>
        <p:txBody>
          <a:bodyPr wrap="square" rtlCol="0">
            <a:spAutoFit/>
          </a:bodyPr>
          <a:lstStyle/>
          <a:p>
            <a:pPr algn="l"/>
            <a:r>
              <a:rPr lang="en-US" sz="3200" dirty="0">
                <a:solidFill>
                  <a:srgbClr val="000000"/>
                </a:solidFill>
                <a:latin typeface="Arial" panose="020B0604020202020204" pitchFamily="34" charset="0"/>
                <a:cs typeface="Arial" panose="020B0604020202020204" pitchFamily="34" charset="0"/>
              </a:rPr>
              <a:t>Of the top 50 locations, Illinois shows up with 12 locations and New York with 7 locations.  </a:t>
            </a:r>
          </a:p>
          <a:p>
            <a:pPr algn="l"/>
            <a:endParaRPr lang="en-US" sz="3200" dirty="0">
              <a:solidFill>
                <a:srgbClr val="000000"/>
              </a:solidFill>
              <a:latin typeface="Arial" panose="020B0604020202020204" pitchFamily="34" charset="0"/>
              <a:cs typeface="Arial" panose="020B0604020202020204" pitchFamily="34" charset="0"/>
            </a:endParaRPr>
          </a:p>
          <a:p>
            <a:pPr algn="l"/>
            <a:endParaRPr lang="en-US" sz="2400" i="0" dirty="0">
              <a:solidFill>
                <a:srgbClr val="000000"/>
              </a:solidFill>
              <a:effectLst/>
              <a:latin typeface="Arial" panose="020B0604020202020204" pitchFamily="34" charset="0"/>
              <a:cs typeface="Arial" panose="020B0604020202020204" pitchFamily="34" charset="0"/>
            </a:endParaRPr>
          </a:p>
          <a:p>
            <a:pPr algn="l"/>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pic>
        <p:nvPicPr>
          <p:cNvPr id="4" name="Picture 3" descr="Chart, histogram&#10;&#10;Description automatically generated">
            <a:extLst>
              <a:ext uri="{FF2B5EF4-FFF2-40B4-BE49-F238E27FC236}">
                <a16:creationId xmlns:a16="http://schemas.microsoft.com/office/drawing/2014/main" id="{437571A1-A57F-4B56-A849-C5DF294F6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6" y="1415240"/>
            <a:ext cx="5214888" cy="3278627"/>
          </a:xfrm>
          <a:prstGeom prst="rect">
            <a:avLst/>
          </a:prstGeom>
        </p:spPr>
      </p:pic>
    </p:spTree>
    <p:extLst>
      <p:ext uri="{BB962C8B-B14F-4D97-AF65-F5344CB8AC3E}">
        <p14:creationId xmlns:p14="http://schemas.microsoft.com/office/powerpoint/2010/main" val="171185080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{A6D46069-2C65-4657-9E12-0B2E635A9893}tf56160789_win32</Template>
  <TotalTime>1701</TotalTime>
  <Words>490</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Country Club Location Evaluation</vt:lpstr>
      <vt:lpstr>Problem to be Solved</vt:lpstr>
      <vt:lpstr>Interested Parties</vt:lpstr>
      <vt:lpstr>Data Acquisition</vt:lpstr>
      <vt:lpstr>Interested Parties</vt:lpstr>
      <vt:lpstr>Starting Focus</vt:lpstr>
      <vt:lpstr>New York &amp; Illinois</vt:lpstr>
      <vt:lpstr>New York &amp; Illinois Further Supported</vt:lpstr>
      <vt:lpstr>New York &amp; Illinois Further Supported</vt:lpstr>
      <vt:lpstr>Illinois is Our Top Priority</vt:lpstr>
      <vt:lpstr>Bloomington, Peoria, Springfield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Club Location Assistance</dc:title>
  <dc:creator>BERNIE BECK</dc:creator>
  <cp:lastModifiedBy>BERNIE BECK</cp:lastModifiedBy>
  <cp:revision>25</cp:revision>
  <dcterms:created xsi:type="dcterms:W3CDTF">2021-05-09T03:35:22Z</dcterms:created>
  <dcterms:modified xsi:type="dcterms:W3CDTF">2021-05-10T07:57:16Z</dcterms:modified>
</cp:coreProperties>
</file>