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6905-04D4-4C85-B279-734C2E82D2CE}" v="7" dt="2024-02-22T18:47:28.279"/>
    <p1510:client id="{5507139C-8698-DA9E-6B35-56E7F4F7C847}" v="740" dt="2024-02-24T15:01:53.809"/>
    <p1510:client id="{BAA13D15-4F24-F920-3139-04066D886425}" v="12" dt="2024-02-24T15:17:22.279"/>
    <p1510:client id="{C2EC039A-7A64-0B05-FB4B-465AB7207BC5}" v="289" dt="2024-02-22T21:18:17.699"/>
    <p1510:client id="{FEC2CD19-4549-04BC-F15A-55F30A43911B}" v="660" dt="2024-02-22T20:56:32.63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15660" autoAdjust="0"/>
    <p:restoredTop sz="94676" autoAdjust="0"/>
  </p:normalViewPr>
  <p:slideViewPr>
    <p:cSldViewPr>
      <p:cViewPr varScale="1">
        <p:scale>
          <a:sx n="18" d="100"/>
          <a:sy n="18" d="100"/>
        </p:scale>
        <p:origin x="3714" y="108"/>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chevrontrainingdeve-my.sharepoint.com/personal/bernadette_murphy_student_chevroncollege_ie/Documents/Survey%20for%20Food%20labelling%20software&#160;(1-21)%20-%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chevrontrainingdeve-my.sharepoint.com/personal/bernadette_murphy_student_chevroncollege_ie/Documents/Survey%20for%20Food%20labelling%20software&#160;(1-21)%20-%20Cop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chevrontrainingdeve-my.sharepoint.com/personal/bernadette_murphy_student_chevroncollege_ie/Documents/Survey%20for%20Food%20labelling%20software&#160;(1-21)%20-%20Copy.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0" i="0" u="none" strike="noStrike" kern="1200" spc="0" baseline="0">
                <a:solidFill>
                  <a:schemeClr val="tx1">
                    <a:lumMod val="65000"/>
                    <a:lumOff val="35000"/>
                  </a:schemeClr>
                </a:solidFill>
                <a:latin typeface="+mn-lt"/>
                <a:ea typeface="+mn-ea"/>
                <a:cs typeface="+mn-cs"/>
              </a:defRPr>
            </a:pPr>
            <a:r>
              <a:rPr lang="en-US"/>
              <a:t>Name the security used in the  software (EMOS)</a:t>
            </a:r>
          </a:p>
        </c:rich>
      </c:tx>
      <c:overlay val="0"/>
      <c:spPr>
        <a:noFill/>
        <a:ln>
          <a:noFill/>
        </a:ln>
        <a:effectLst/>
      </c:spPr>
      <c:txPr>
        <a:bodyPr rot="0" spcFirstLastPara="1" vertOverflow="ellipsis" vert="horz" wrap="square" anchor="ctr" anchorCtr="1"/>
        <a:lstStyle/>
        <a:p>
          <a:pPr>
            <a:defRPr sz="3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D6E-4584-9CE1-A3D97273A9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D6E-4584-9CE1-A3D97273A95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'[Survey for Food labelling software (1-21) - Copy.xlsx]Sheet5'!$E$2:$F$2</c:f>
              <c:strCache>
                <c:ptCount val="2"/>
                <c:pt idx="0">
                  <c:v>Username and Password</c:v>
                </c:pt>
                <c:pt idx="1">
                  <c:v>MFA</c:v>
                </c:pt>
              </c:strCache>
            </c:strRef>
          </c:cat>
          <c:val>
            <c:numRef>
              <c:f>'[Survey for Food labelling software (1-21) - Copy.xlsx]Sheet5'!$E$3:$F$3</c:f>
              <c:numCache>
                <c:formatCode>General</c:formatCode>
                <c:ptCount val="2"/>
                <c:pt idx="0">
                  <c:v>18</c:v>
                </c:pt>
                <c:pt idx="1">
                  <c:v>1</c:v>
                </c:pt>
              </c:numCache>
            </c:numRef>
          </c:val>
          <c:extLst>
            <c:ext xmlns:c16="http://schemas.microsoft.com/office/drawing/2014/chart" uri="{C3380CC4-5D6E-409C-BE32-E72D297353CC}">
              <c16:uniqueId val="{00000004-FD6E-4584-9CE1-A3D97273A95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0" i="0" u="none" strike="noStrike" kern="1200" spc="0" baseline="0">
                <a:solidFill>
                  <a:schemeClr val="tx1">
                    <a:lumMod val="65000"/>
                    <a:lumOff val="35000"/>
                  </a:schemeClr>
                </a:solidFill>
                <a:latin typeface="+mn-lt"/>
                <a:ea typeface="+mn-ea"/>
                <a:cs typeface="+mn-cs"/>
              </a:defRPr>
            </a:pPr>
            <a:r>
              <a:rPr lang="en-US"/>
              <a:t>Methods to ehance the secuirty of the software </a:t>
            </a:r>
          </a:p>
        </c:rich>
      </c:tx>
      <c:overlay val="0"/>
      <c:spPr>
        <a:noFill/>
        <a:ln>
          <a:noFill/>
        </a:ln>
        <a:effectLst/>
      </c:spPr>
      <c:txPr>
        <a:bodyPr rot="0" spcFirstLastPara="1" vertOverflow="ellipsis" vert="horz" wrap="square" anchor="ctr" anchorCtr="1"/>
        <a:lstStyle/>
        <a:p>
          <a:pPr>
            <a:defRPr sz="3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'[Survey for Food labelling software (1-21) - Copy.xlsx]Sheet3'!$C$2</c:f>
              <c:strCache>
                <c:ptCount val="1"/>
                <c:pt idx="0">
                  <c:v>Other</c:v>
                </c:pt>
              </c:strCache>
            </c:strRef>
          </c:tx>
          <c:spPr>
            <a:solidFill>
              <a:schemeClr val="accent1"/>
            </a:solidFill>
            <a:ln>
              <a:noFill/>
            </a:ln>
            <a:effectLst/>
          </c:spPr>
          <c:invertIfNegative val="0"/>
          <c:val>
            <c:numRef>
              <c:f>'[Survey for Food labelling software (1-21) - Copy.xlsx]Sheet3'!$C$3</c:f>
              <c:numCache>
                <c:formatCode>General</c:formatCode>
                <c:ptCount val="1"/>
                <c:pt idx="0">
                  <c:v>2</c:v>
                </c:pt>
              </c:numCache>
            </c:numRef>
          </c:val>
          <c:extLst>
            <c:ext xmlns:c16="http://schemas.microsoft.com/office/drawing/2014/chart" uri="{C3380CC4-5D6E-409C-BE32-E72D297353CC}">
              <c16:uniqueId val="{00000000-B1BC-4450-A697-B1F2050A721A}"/>
            </c:ext>
          </c:extLst>
        </c:ser>
        <c:ser>
          <c:idx val="1"/>
          <c:order val="1"/>
          <c:tx>
            <c:strRef>
              <c:f>'[Survey for Food labelling software (1-21) - Copy.xlsx]Sheet3'!$D$2</c:f>
              <c:strCache>
                <c:ptCount val="1"/>
                <c:pt idx="0">
                  <c:v>MFA</c:v>
                </c:pt>
              </c:strCache>
            </c:strRef>
          </c:tx>
          <c:spPr>
            <a:solidFill>
              <a:schemeClr val="accent2"/>
            </a:solidFill>
            <a:ln>
              <a:noFill/>
            </a:ln>
            <a:effectLst/>
          </c:spPr>
          <c:invertIfNegative val="0"/>
          <c:val>
            <c:numRef>
              <c:f>'[Survey for Food labelling software (1-21) - Copy.xlsx]Sheet3'!$D$3</c:f>
              <c:numCache>
                <c:formatCode>General</c:formatCode>
                <c:ptCount val="1"/>
                <c:pt idx="0">
                  <c:v>11</c:v>
                </c:pt>
              </c:numCache>
            </c:numRef>
          </c:val>
          <c:extLst>
            <c:ext xmlns:c16="http://schemas.microsoft.com/office/drawing/2014/chart" uri="{C3380CC4-5D6E-409C-BE32-E72D297353CC}">
              <c16:uniqueId val="{00000001-B1BC-4450-A697-B1F2050A721A}"/>
            </c:ext>
          </c:extLst>
        </c:ser>
        <c:ser>
          <c:idx val="2"/>
          <c:order val="2"/>
          <c:tx>
            <c:strRef>
              <c:f>'[Survey for Food labelling software (1-21) - Copy.xlsx]Sheet3'!$E$2</c:f>
              <c:strCache>
                <c:ptCount val="1"/>
                <c:pt idx="0">
                  <c:v>Biometric</c:v>
                </c:pt>
              </c:strCache>
            </c:strRef>
          </c:tx>
          <c:spPr>
            <a:solidFill>
              <a:schemeClr val="accent3"/>
            </a:solidFill>
            <a:ln>
              <a:noFill/>
            </a:ln>
            <a:effectLst/>
          </c:spPr>
          <c:invertIfNegative val="0"/>
          <c:val>
            <c:numRef>
              <c:f>'[Survey for Food labelling software (1-21) - Copy.xlsx]Sheet3'!$E$3</c:f>
              <c:numCache>
                <c:formatCode>General</c:formatCode>
                <c:ptCount val="1"/>
                <c:pt idx="0">
                  <c:v>8</c:v>
                </c:pt>
              </c:numCache>
            </c:numRef>
          </c:val>
          <c:extLst>
            <c:ext xmlns:c16="http://schemas.microsoft.com/office/drawing/2014/chart" uri="{C3380CC4-5D6E-409C-BE32-E72D297353CC}">
              <c16:uniqueId val="{00000002-B1BC-4450-A697-B1F2050A721A}"/>
            </c:ext>
          </c:extLst>
        </c:ser>
        <c:dLbls>
          <c:showLegendKey val="0"/>
          <c:showVal val="0"/>
          <c:showCatName val="0"/>
          <c:showSerName val="0"/>
          <c:showPercent val="0"/>
          <c:showBubbleSize val="0"/>
        </c:dLbls>
        <c:gapWidth val="219"/>
        <c:overlap val="-27"/>
        <c:axId val="4752391"/>
        <c:axId val="4754439"/>
      </c:barChart>
      <c:catAx>
        <c:axId val="475239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4439"/>
        <c:crosses val="autoZero"/>
        <c:auto val="1"/>
        <c:lblAlgn val="ctr"/>
        <c:lblOffset val="100"/>
        <c:noMultiLvlLbl val="0"/>
      </c:catAx>
      <c:valAx>
        <c:axId val="4754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2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000" b="1" i="0" u="none" strike="noStrike" kern="1200" spc="0" baseline="0">
                <a:solidFill>
                  <a:schemeClr val="tx1">
                    <a:lumMod val="65000"/>
                    <a:lumOff val="35000"/>
                  </a:schemeClr>
                </a:solidFill>
                <a:latin typeface="+mn-lt"/>
                <a:ea typeface="+mn-ea"/>
                <a:cs typeface="+mn-cs"/>
              </a:defRPr>
            </a:pPr>
            <a:r>
              <a:rPr lang="en-US"/>
              <a:t>Are you aware of the  manual that shows you how to do  certain tasks ?</a:t>
            </a:r>
          </a:p>
        </c:rich>
      </c:tx>
      <c:overlay val="0"/>
      <c:spPr>
        <a:noFill/>
        <a:ln>
          <a:noFill/>
        </a:ln>
        <a:effectLst/>
      </c:spPr>
      <c:txPr>
        <a:bodyPr rot="0" spcFirstLastPara="1" vertOverflow="ellipsis" vert="horz" wrap="square" anchor="ctr" anchorCtr="1"/>
        <a:lstStyle/>
        <a:p>
          <a:pPr>
            <a:defRPr sz="3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'[Survey for Food labelling software (1-21) - Copy.xlsx]Sheet2'!$D$3</c:f>
              <c:strCache>
                <c:ptCount val="1"/>
                <c:pt idx="0">
                  <c:v>no</c:v>
                </c:pt>
              </c:strCache>
            </c:strRef>
          </c:tx>
          <c:spPr>
            <a:solidFill>
              <a:schemeClr val="accent1"/>
            </a:solidFill>
            <a:ln>
              <a:noFill/>
            </a:ln>
            <a:effectLst/>
          </c:spPr>
          <c:invertIfNegative val="0"/>
          <c:val>
            <c:numRef>
              <c:f>'[Survey for Food labelling software (1-21) - Copy.xlsx]Sheet2'!$D$4</c:f>
              <c:numCache>
                <c:formatCode>General</c:formatCode>
                <c:ptCount val="1"/>
                <c:pt idx="0">
                  <c:v>16</c:v>
                </c:pt>
              </c:numCache>
            </c:numRef>
          </c:val>
          <c:extLst>
            <c:ext xmlns:c16="http://schemas.microsoft.com/office/drawing/2014/chart" uri="{C3380CC4-5D6E-409C-BE32-E72D297353CC}">
              <c16:uniqueId val="{00000000-6BC3-4B22-AC7A-F178E3885EDE}"/>
            </c:ext>
          </c:extLst>
        </c:ser>
        <c:ser>
          <c:idx val="1"/>
          <c:order val="1"/>
          <c:tx>
            <c:strRef>
              <c:f>'[Survey for Food labelling software (1-21) - Copy.xlsx]Sheet2'!$E$3</c:f>
              <c:strCache>
                <c:ptCount val="1"/>
                <c:pt idx="0">
                  <c:v>yes</c:v>
                </c:pt>
              </c:strCache>
            </c:strRef>
          </c:tx>
          <c:spPr>
            <a:solidFill>
              <a:schemeClr val="accent2"/>
            </a:solidFill>
            <a:ln>
              <a:noFill/>
            </a:ln>
            <a:effectLst/>
          </c:spPr>
          <c:invertIfNegative val="0"/>
          <c:val>
            <c:numRef>
              <c:f>'[Survey for Food labelling software (1-21) - Copy.xlsx]Sheet2'!$E$4</c:f>
              <c:numCache>
                <c:formatCode>General</c:formatCode>
                <c:ptCount val="1"/>
                <c:pt idx="0">
                  <c:v>5</c:v>
                </c:pt>
              </c:numCache>
            </c:numRef>
          </c:val>
          <c:extLst>
            <c:ext xmlns:c16="http://schemas.microsoft.com/office/drawing/2014/chart" uri="{C3380CC4-5D6E-409C-BE32-E72D297353CC}">
              <c16:uniqueId val="{00000001-6BC3-4B22-AC7A-F178E3885EDE}"/>
            </c:ext>
          </c:extLst>
        </c:ser>
        <c:dLbls>
          <c:showLegendKey val="0"/>
          <c:showVal val="0"/>
          <c:showCatName val="0"/>
          <c:showSerName val="0"/>
          <c:showPercent val="0"/>
          <c:showBubbleSize val="0"/>
        </c:dLbls>
        <c:gapWidth val="219"/>
        <c:overlap val="-27"/>
        <c:axId val="1081376775"/>
        <c:axId val="1081378823"/>
      </c:barChart>
      <c:catAx>
        <c:axId val="108137677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78823"/>
        <c:crosses val="autoZero"/>
        <c:auto val="1"/>
        <c:lblAlgn val="ctr"/>
        <c:lblOffset val="100"/>
        <c:noMultiLvlLbl val="0"/>
      </c:catAx>
      <c:valAx>
        <c:axId val="1081378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76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2/24/2024</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chart" Target="../charts/chart2.xml"/><Relationship Id="rId7" Type="http://schemas.openxmlformats.org/officeDocument/2006/relationships/image" Target="../media/image4.jpe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788219" y="586088"/>
            <a:ext cx="2330969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IE" sz="7600" b="1" dirty="0">
                <a:solidFill>
                  <a:schemeClr val="accent3">
                    <a:lumMod val="20000"/>
                    <a:lumOff val="80000"/>
                  </a:schemeClr>
                </a:solidFill>
                <a:latin typeface="+mn-lt"/>
              </a:rPr>
              <a:t>Investigation of what influences user design and best practices for protecting sensitive information </a:t>
            </a:r>
            <a:endParaRPr lang="en-US" sz="7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427532" y="3215706"/>
            <a:ext cx="20116137" cy="231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Bernadette Murphy PGDip, BA</a:t>
            </a:r>
          </a:p>
        </p:txBody>
      </p:sp>
      <p:sp>
        <p:nvSpPr>
          <p:cNvPr id="24" name="TextBox 23"/>
          <p:cNvSpPr txBox="1"/>
          <p:nvPr/>
        </p:nvSpPr>
        <p:spPr>
          <a:xfrm>
            <a:off x="1261136" y="39049741"/>
            <a:ext cx="175703" cy="549484"/>
          </a:xfrm>
          <a:prstGeom prst="rect">
            <a:avLst/>
          </a:prstGeom>
          <a:solidFill>
            <a:schemeClr val="accent1">
              <a:lumMod val="40000"/>
              <a:lumOff val="60000"/>
            </a:schemeClr>
          </a:solidFill>
        </p:spPr>
        <p:txBody>
          <a:bodyPr wrap="none" lIns="86970" tIns="43485" rIns="86970" bIns="43485" rtlCol="0" anchor="t">
            <a:spAutoFit/>
          </a:bodyPr>
          <a:lstStyle/>
          <a:p>
            <a:endParaRPr lang="en-US" sz="3000" dirty="0"/>
          </a:p>
        </p:txBody>
      </p:sp>
      <p:sp>
        <p:nvSpPr>
          <p:cNvPr id="26" name="TextBox 25"/>
          <p:cNvSpPr txBox="1"/>
          <p:nvPr/>
        </p:nvSpPr>
        <p:spPr>
          <a:xfrm>
            <a:off x="14628124" y="39049741"/>
            <a:ext cx="13452122" cy="2852949"/>
          </a:xfrm>
          <a:prstGeom prst="rect">
            <a:avLst/>
          </a:prstGeom>
          <a:noFill/>
        </p:spPr>
        <p:txBody>
          <a:bodyPr wrap="square" lIns="86970" tIns="86970" rIns="86970" bIns="86970" numCol="1" spcCol="434850" rtlCol="0">
            <a:noAutofit/>
          </a:bodyPr>
          <a:lstStyle/>
          <a:p>
            <a:endParaRPr lang="en-US" sz="1600" dirty="0"/>
          </a:p>
        </p:txBody>
      </p:sp>
      <p:sp>
        <p:nvSpPr>
          <p:cNvPr id="10" name="Text Box 189"/>
          <p:cNvSpPr txBox="1">
            <a:spLocks noChangeArrowheads="1"/>
          </p:cNvSpPr>
          <p:nvPr/>
        </p:nvSpPr>
        <p:spPr bwMode="auto">
          <a:xfrm>
            <a:off x="921711" y="6617792"/>
            <a:ext cx="8387454" cy="3582931"/>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IE" sz="3000" dirty="0">
                <a:latin typeface="Calibri"/>
                <a:ea typeface="Calibri"/>
                <a:cs typeface="Calibri"/>
              </a:rPr>
              <a:t>Our research aims to improve the software system used by a corporation to label their food products. User-friendliness affects productivity and error rates, so we recommend enhancing software quality and security. A survey showed that most employees believe MFA would improve software security</a:t>
            </a:r>
            <a:endParaRPr lang="en-US" sz="3000" dirty="0">
              <a:latin typeface="Calibri"/>
              <a:ea typeface="Calibri"/>
              <a:cs typeface="Calibri"/>
            </a:endParaRPr>
          </a:p>
        </p:txBody>
      </p:sp>
      <p:sp>
        <p:nvSpPr>
          <p:cNvPr id="32" name="Rectangle 31"/>
          <p:cNvSpPr/>
          <p:nvPr/>
        </p:nvSpPr>
        <p:spPr>
          <a:xfrm>
            <a:off x="938702" y="5550544"/>
            <a:ext cx="8396518" cy="109126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33" name="Rectangle 32"/>
          <p:cNvSpPr/>
          <p:nvPr/>
        </p:nvSpPr>
        <p:spPr>
          <a:xfrm>
            <a:off x="938659" y="10172829"/>
            <a:ext cx="8417561" cy="164417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 Aims </a:t>
            </a:r>
          </a:p>
        </p:txBody>
      </p:sp>
      <p:sp>
        <p:nvSpPr>
          <p:cNvPr id="13" name="Text Box 192"/>
          <p:cNvSpPr txBox="1">
            <a:spLocks noChangeArrowheads="1"/>
          </p:cNvSpPr>
          <p:nvPr/>
        </p:nvSpPr>
        <p:spPr bwMode="auto">
          <a:xfrm>
            <a:off x="9735291" y="6792931"/>
            <a:ext cx="8725757" cy="14253723"/>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IE" sz="3000" u="sng" dirty="0">
                <a:latin typeface="+mn-lt"/>
              </a:rPr>
              <a:t>Participants</a:t>
            </a:r>
            <a:endParaRPr lang="en-IE" sz="3000" u="sng" dirty="0">
              <a:latin typeface="+mn-lt"/>
              <a:ea typeface="Calibri"/>
              <a:cs typeface="Calibri"/>
            </a:endParaRPr>
          </a:p>
          <a:p>
            <a:pPr marL="342900" marR="0" indent="-342900">
              <a:lnSpc>
                <a:spcPct val="107000"/>
              </a:lnSpc>
              <a:spcBef>
                <a:spcPts val="0"/>
              </a:spcBef>
              <a:spcAft>
                <a:spcPts val="800"/>
              </a:spcAft>
              <a:buFont typeface="Arial" panose="020B0604020202020204" pitchFamily="34" charset="0"/>
              <a:buChar char="•"/>
            </a:pPr>
            <a:r>
              <a:rPr lang="en-IE" sz="3000" b="0" i="0" dirty="0">
                <a:effectLst/>
                <a:latin typeface="+mn-lt"/>
              </a:rPr>
              <a:t>The employees came from various departments </a:t>
            </a:r>
            <a:r>
              <a:rPr lang="en-IE" sz="3000" dirty="0">
                <a:latin typeface="+mn-lt"/>
              </a:rPr>
              <a:t>of a</a:t>
            </a:r>
            <a:r>
              <a:rPr lang="en-IE" sz="3000" b="0" i="0" dirty="0">
                <a:effectLst/>
                <a:latin typeface="+mn-lt"/>
              </a:rPr>
              <a:t> food labelling production company.</a:t>
            </a:r>
            <a:endParaRPr lang="en-IE" sz="3000" b="0" i="0">
              <a:effectLst/>
              <a:latin typeface="+mn-lt"/>
              <a:ea typeface="Calibri"/>
              <a:cs typeface="Calibri"/>
            </a:endParaRPr>
          </a:p>
          <a:p>
            <a:pPr marL="342900" marR="0" indent="-342900">
              <a:lnSpc>
                <a:spcPct val="107000"/>
              </a:lnSpc>
              <a:spcBef>
                <a:spcPts val="0"/>
              </a:spcBef>
              <a:spcAft>
                <a:spcPts val="800"/>
              </a:spcAft>
              <a:buFont typeface="Arial" panose="020B0604020202020204" pitchFamily="34" charset="0"/>
              <a:buChar char="•"/>
            </a:pPr>
            <a:r>
              <a:rPr lang="en-IE" sz="3000" dirty="0">
                <a:latin typeface="+mn-lt"/>
              </a:rPr>
              <a:t>This allowed the study to </a:t>
            </a:r>
            <a:r>
              <a:rPr lang="en-IE" sz="3000" b="0" i="0" dirty="0">
                <a:effectLst/>
                <a:latin typeface="+mn-lt"/>
              </a:rPr>
              <a:t>provide diverse opinions on the software in question.</a:t>
            </a:r>
            <a:endParaRPr lang="en-IE" sz="3000" b="0" i="0">
              <a:effectLst/>
              <a:latin typeface="+mn-lt"/>
              <a:ea typeface="Calibri"/>
              <a:cs typeface="Calibri"/>
            </a:endParaRPr>
          </a:p>
          <a:p>
            <a:pPr marL="342900" marR="0" indent="-342900">
              <a:lnSpc>
                <a:spcPct val="107000"/>
              </a:lnSpc>
              <a:spcBef>
                <a:spcPts val="0"/>
              </a:spcBef>
              <a:spcAft>
                <a:spcPts val="800"/>
              </a:spcAft>
              <a:buFont typeface="Arial" panose="020B0604020202020204" pitchFamily="34" charset="0"/>
              <a:buChar char="•"/>
            </a:pPr>
            <a:r>
              <a:rPr lang="en-IE" sz="3000" dirty="0">
                <a:latin typeface="+mn-lt"/>
              </a:rPr>
              <a:t>A survey was completed by 22 employees.</a:t>
            </a:r>
            <a:endParaRPr lang="en-IE" sz="3000" u="sng" dirty="0">
              <a:latin typeface="+mn-lt"/>
              <a:ea typeface="Calibri"/>
              <a:cs typeface="Calibri"/>
            </a:endParaRPr>
          </a:p>
          <a:p>
            <a:pPr>
              <a:lnSpc>
                <a:spcPct val="107000"/>
              </a:lnSpc>
              <a:spcAft>
                <a:spcPts val="800"/>
              </a:spcAft>
            </a:pPr>
            <a:r>
              <a:rPr lang="en-IE" sz="3000" b="0" i="0" u="sng" dirty="0">
                <a:effectLst/>
                <a:latin typeface="+mn-lt"/>
              </a:rPr>
              <a:t>Gathering the Data</a:t>
            </a:r>
            <a:r>
              <a:rPr lang="en-IE" sz="3000" u="sng" dirty="0">
                <a:latin typeface="+mn-lt"/>
              </a:rPr>
              <a:t> </a:t>
            </a:r>
          </a:p>
          <a:p>
            <a:pPr marL="0" marR="0">
              <a:lnSpc>
                <a:spcPct val="107000"/>
              </a:lnSpc>
              <a:spcBef>
                <a:spcPts val="0"/>
              </a:spcBef>
              <a:spcAft>
                <a:spcPts val="800"/>
              </a:spcAft>
            </a:pPr>
            <a:r>
              <a:rPr lang="en-IE" sz="3000" dirty="0">
                <a:latin typeface="+mn-lt"/>
              </a:rPr>
              <a:t>The survey was conducted using Microsoft Forms.. The survey consisted of drop-down questions, allowing the researcher to gather information about the user's perception of the software's user-friendliness and security measures.</a:t>
            </a:r>
            <a:endParaRPr lang="en-IE" sz="3000" dirty="0">
              <a:latin typeface="+mn-lt"/>
              <a:ea typeface="Calibri"/>
              <a:cs typeface="Calibri"/>
            </a:endParaRPr>
          </a:p>
          <a:p>
            <a:pPr marL="342900" indent="-342900">
              <a:lnSpc>
                <a:spcPct val="107000"/>
              </a:lnSpc>
              <a:spcAft>
                <a:spcPts val="800"/>
              </a:spcAft>
              <a:buFont typeface="Arial" panose="020B0604020202020204" pitchFamily="34" charset="0"/>
              <a:buChar char="•"/>
            </a:pPr>
            <a:r>
              <a:rPr lang="en-IE" sz="3000" dirty="0">
                <a:latin typeface="+mn-lt"/>
              </a:rPr>
              <a:t>When creating the questions </a:t>
            </a:r>
            <a:endParaRPr lang="en-IE" sz="3000" dirty="0">
              <a:latin typeface="+mn-lt"/>
              <a:ea typeface="Calibri"/>
              <a:cs typeface="Calibri"/>
            </a:endParaRPr>
          </a:p>
          <a:p>
            <a:pPr marL="0" marR="0">
              <a:lnSpc>
                <a:spcPct val="107000"/>
              </a:lnSpc>
              <a:spcBef>
                <a:spcPts val="0"/>
              </a:spcBef>
              <a:spcAft>
                <a:spcPts val="800"/>
              </a:spcAft>
            </a:pPr>
            <a:r>
              <a:rPr lang="en-IE" sz="3000" u="sng" kern="100" dirty="0">
                <a:latin typeface="+mn-lt"/>
                <a:ea typeface="Calibri"/>
                <a:cs typeface="Times New Roman"/>
              </a:rPr>
              <a:t>“Can the user-friendliness be improved?”</a:t>
            </a:r>
          </a:p>
          <a:p>
            <a:pPr>
              <a:lnSpc>
                <a:spcPct val="107000"/>
              </a:lnSpc>
              <a:spcAft>
                <a:spcPts val="800"/>
              </a:spcAft>
            </a:pPr>
            <a:r>
              <a:rPr lang="en-IE" sz="3000" kern="100" dirty="0">
                <a:latin typeface="+mn-lt"/>
                <a:ea typeface="Calibri"/>
                <a:cs typeface="Times New Roman"/>
              </a:rPr>
              <a:t>The researcher assessed the user’s perception on the software surrounding user-friendliness by asking users to rate the software </a:t>
            </a:r>
            <a:endParaRPr lang="en-IE" sz="3000" kern="100" dirty="0">
              <a:latin typeface="+mn-lt"/>
              <a:ea typeface="Calibri" panose="020F0502020204030204" pitchFamily="34" charset="0"/>
              <a:cs typeface="Times New Roman" panose="02020603050405020304" pitchFamily="18" charset="0"/>
            </a:endParaRPr>
          </a:p>
          <a:p>
            <a:pPr>
              <a:lnSpc>
                <a:spcPct val="107000"/>
              </a:lnSpc>
              <a:spcAft>
                <a:spcPts val="800"/>
              </a:spcAft>
            </a:pPr>
            <a:r>
              <a:rPr lang="en-IE" sz="3000" kern="100" dirty="0">
                <a:latin typeface="+mn-lt"/>
                <a:ea typeface="Calibri"/>
                <a:cs typeface="Times New Roman"/>
              </a:rPr>
              <a:t>The researcher inquired if there were any suggestions that the employees would like to share that could enhance the user-centric aspect of the software. </a:t>
            </a:r>
            <a:endParaRPr lang="en-IE" sz="3000" kern="100" dirty="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E" sz="3000" u="sng" kern="100" dirty="0">
                <a:latin typeface="+mn-lt"/>
                <a:ea typeface="Calibri"/>
                <a:cs typeface="Times New Roman"/>
              </a:rPr>
              <a:t>Security measures </a:t>
            </a:r>
            <a:endParaRPr lang="en-IE" sz="3000" u="sng" kern="100" dirty="0">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3000" kern="100" dirty="0">
                <a:effectLst/>
                <a:latin typeface="+mn-lt"/>
                <a:ea typeface="Calibri"/>
                <a:cs typeface="Times New Roman"/>
              </a:rPr>
              <a:t>Attention will be paid to the security of the information stored by EMOS. Ways to enhance its security will be explored to ensure that it remains protected from unauthorized access and other potential security threats.</a:t>
            </a:r>
            <a:endParaRPr lang="en-IE" sz="3000" kern="100" dirty="0">
              <a:effectLst/>
              <a:latin typeface="+mn-lt"/>
              <a:ea typeface="Calibri"/>
              <a:cs typeface="Times New Roman"/>
            </a:endParaRPr>
          </a:p>
        </p:txBody>
      </p:sp>
      <p:sp>
        <p:nvSpPr>
          <p:cNvPr id="34" name="Rectangle 33"/>
          <p:cNvSpPr/>
          <p:nvPr/>
        </p:nvSpPr>
        <p:spPr>
          <a:xfrm>
            <a:off x="9687564" y="5540030"/>
            <a:ext cx="8746238" cy="107091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9653937" y="7203837"/>
            <a:ext cx="9286558" cy="5091036"/>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000" dirty="0">
                <a:latin typeface="Calibri"/>
                <a:ea typeface="Calibri"/>
                <a:cs typeface="Calibri"/>
              </a:rPr>
              <a:t>See  Fig2</a:t>
            </a:r>
            <a:endParaRPr lang="en-US">
              <a:latin typeface="Calibri"/>
              <a:ea typeface="Calibri"/>
              <a:cs typeface="Calibri"/>
            </a:endParaRPr>
          </a:p>
          <a:p>
            <a:pPr eaLnBrk="1" hangingPunct="1"/>
            <a:r>
              <a:rPr lang="en-GB" sz="3000" dirty="0">
                <a:latin typeface="Calibri"/>
                <a:ea typeface="Calibri"/>
                <a:cs typeface="Calibri"/>
              </a:rPr>
              <a:t>- 55% suggested Multi-factor Authentication (MFA)</a:t>
            </a:r>
          </a:p>
          <a:p>
            <a:pPr eaLnBrk="1" hangingPunct="1"/>
            <a:r>
              <a:rPr lang="en-GB" sz="3000" dirty="0">
                <a:latin typeface="Calibri"/>
                <a:ea typeface="Calibri"/>
                <a:cs typeface="Calibri"/>
              </a:rPr>
              <a:t>- 36% suggested biometric authentication- 9% had other suggestions, such as SSO/Active Directory integration </a:t>
            </a:r>
            <a:endParaRPr lang="en-GB" sz="3000" dirty="0">
              <a:latin typeface="Calibri" pitchFamily="34" charset="0"/>
              <a:ea typeface="Calibri"/>
              <a:cs typeface="Calibri"/>
            </a:endParaRPr>
          </a:p>
          <a:p>
            <a:pPr eaLnBrk="1" hangingPunct="1"/>
            <a:r>
              <a:rPr lang="en-GB" sz="3000" dirty="0">
                <a:latin typeface="Calibri"/>
                <a:ea typeface="Calibri"/>
                <a:cs typeface="Calibri"/>
              </a:rPr>
              <a:t>Note: Some concerns about MFA/biometric authentication for floor operators.</a:t>
            </a:r>
          </a:p>
          <a:p>
            <a:pPr eaLnBrk="1" hangingPunct="1"/>
            <a:r>
              <a:rPr lang="en-GB" sz="3200" dirty="0">
                <a:latin typeface="Calibri"/>
                <a:ea typeface="Calibri"/>
                <a:cs typeface="Calibri"/>
              </a:rPr>
              <a:t>See Fig .3 </a:t>
            </a:r>
            <a:endParaRPr lang="en-GB" sz="3200">
              <a:latin typeface="Calibri" pitchFamily="34" charset="0"/>
              <a:ea typeface="Calibri"/>
              <a:cs typeface="Calibri"/>
            </a:endParaRPr>
          </a:p>
          <a:p>
            <a:r>
              <a:rPr lang="en-GB" sz="3200" dirty="0">
                <a:latin typeface="Calibri"/>
                <a:ea typeface="Calibri"/>
                <a:cs typeface="Calibri"/>
              </a:rPr>
              <a:t>23 %of people  that answered  yes </a:t>
            </a:r>
            <a:endParaRPr lang="en-GB" sz="3200">
              <a:latin typeface="Calibri" pitchFamily="34" charset="0"/>
              <a:ea typeface="Calibri"/>
              <a:cs typeface="Calibri"/>
            </a:endParaRPr>
          </a:p>
          <a:p>
            <a:r>
              <a:rPr lang="en-GB" sz="3200" dirty="0">
                <a:latin typeface="Calibri"/>
                <a:ea typeface="Calibri"/>
                <a:cs typeface="Calibri"/>
              </a:rPr>
              <a:t>76 %  no </a:t>
            </a:r>
            <a:endParaRPr lang="en-GB" sz="3200" dirty="0">
              <a:latin typeface="Calibri" pitchFamily="34" charset="0"/>
              <a:ea typeface="Calibri"/>
              <a:cs typeface="Calibri"/>
            </a:endParaRPr>
          </a:p>
          <a:p>
            <a:endParaRPr lang="en-GB" sz="3200" dirty="0">
              <a:latin typeface="Calibri"/>
              <a:ea typeface="Calibri"/>
              <a:cs typeface="Calibri"/>
            </a:endParaRPr>
          </a:p>
        </p:txBody>
      </p:sp>
      <p:sp>
        <p:nvSpPr>
          <p:cNvPr id="35" name="Rectangle 34"/>
          <p:cNvSpPr/>
          <p:nvPr/>
        </p:nvSpPr>
        <p:spPr>
          <a:xfrm>
            <a:off x="9713845" y="21259500"/>
            <a:ext cx="8721641" cy="137985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sp>
        <p:nvSpPr>
          <p:cNvPr id="36" name="Rectangle 35"/>
          <p:cNvSpPr/>
          <p:nvPr/>
        </p:nvSpPr>
        <p:spPr>
          <a:xfrm>
            <a:off x="19676512" y="12850989"/>
            <a:ext cx="9286557" cy="176589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136242" y="12410583"/>
            <a:ext cx="8406382" cy="6359717"/>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07000"/>
              </a:lnSpc>
              <a:spcAft>
                <a:spcPts val="800"/>
              </a:spcAft>
            </a:pPr>
            <a:r>
              <a:rPr lang="en-IE" sz="3000" b="1" u="sng" kern="1200" dirty="0">
                <a:effectLst/>
                <a:latin typeface="Calibri"/>
                <a:ea typeface="Times New Roman" panose="02020603050405020304" pitchFamily="18" charset="0"/>
                <a:cs typeface="Times New Roman"/>
              </a:rPr>
              <a:t>Aims</a:t>
            </a:r>
            <a:endParaRPr lang="en-IE" sz="3000" b="1" u="sng"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E" sz="3000" b="1" u="sng" dirty="0">
                <a:latin typeface="Calibri"/>
                <a:ea typeface="Times New Roman" panose="02020603050405020304" pitchFamily="18" charset="0"/>
                <a:cs typeface="Times New Roman"/>
              </a:rPr>
              <a:t> </a:t>
            </a:r>
            <a:r>
              <a:rPr lang="en-IE" sz="3000" kern="1200" dirty="0">
                <a:effectLst/>
                <a:latin typeface="Calibri"/>
                <a:ea typeface="Times New Roman" panose="02020603050405020304" pitchFamily="18" charset="0"/>
                <a:cs typeface="Times New Roman"/>
              </a:rPr>
              <a:t>This research aims to evaluate the quality of user experience and security measures of EMOS, a software system used in post-food production. The data collected will be analysed and presented in charts. The survey constructed for this study includes questions to gauge the level of security and user-friendliness of the software. Questions also cover the availability of user support and the ease of performing daily tasks. </a:t>
            </a:r>
            <a:r>
              <a:rPr lang="en-IE" sz="3000" dirty="0">
                <a:latin typeface="Calibri"/>
                <a:ea typeface="Times New Roman" panose="02020603050405020304" pitchFamily="18" charset="0"/>
                <a:cs typeface="Times New Roman"/>
              </a:rPr>
              <a:t>The employee’s </a:t>
            </a:r>
            <a:r>
              <a:rPr lang="en-IE" sz="3000" kern="1200" dirty="0">
                <a:effectLst/>
                <a:latin typeface="Calibri"/>
                <a:ea typeface="Times New Roman" panose="02020603050405020304" pitchFamily="18" charset="0"/>
                <a:cs typeface="Times New Roman"/>
              </a:rPr>
              <a:t>input will be valuable in identifying areas for improve</a:t>
            </a:r>
            <a:r>
              <a:rPr lang="en-IE" sz="3000" kern="1200" dirty="0">
                <a:solidFill>
                  <a:srgbClr val="000000"/>
                </a:solidFill>
                <a:effectLst/>
                <a:latin typeface="Calibri"/>
                <a:ea typeface="Times New Roman" panose="02020603050405020304" pitchFamily="18" charset="0"/>
                <a:cs typeface="Times New Roman"/>
              </a:rPr>
              <a:t>ment and optimizing the software's usability.</a:t>
            </a:r>
            <a:endParaRPr lang="en-IE" sz="3000" b="1" u="sng" kern="1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5" name="Rectangle 44"/>
          <p:cNvSpPr/>
          <p:nvPr/>
        </p:nvSpPr>
        <p:spPr>
          <a:xfrm>
            <a:off x="807719" y="28749042"/>
            <a:ext cx="28650025" cy="117395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51" name="Text Box 180"/>
          <p:cNvSpPr txBox="1">
            <a:spLocks noChangeArrowheads="1"/>
          </p:cNvSpPr>
          <p:nvPr/>
        </p:nvSpPr>
        <p:spPr bwMode="auto">
          <a:xfrm>
            <a:off x="1711118" y="35880399"/>
            <a:ext cx="25258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a:t>
            </a:r>
          </a:p>
        </p:txBody>
      </p:sp>
      <p:sp>
        <p:nvSpPr>
          <p:cNvPr id="9" name="Text Box 191">
            <a:extLst>
              <a:ext uri="{FF2B5EF4-FFF2-40B4-BE49-F238E27FC236}">
                <a16:creationId xmlns:a16="http://schemas.microsoft.com/office/drawing/2014/main" id="{FFBC322C-3002-C714-454A-CCA4F5503B13}"/>
              </a:ext>
            </a:extLst>
          </p:cNvPr>
          <p:cNvSpPr txBox="1">
            <a:spLocks noChangeArrowheads="1"/>
          </p:cNvSpPr>
          <p:nvPr/>
        </p:nvSpPr>
        <p:spPr bwMode="auto">
          <a:xfrm>
            <a:off x="19659751" y="14964237"/>
            <a:ext cx="9286558" cy="9584574"/>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000" dirty="0">
                <a:latin typeface="Calibri"/>
                <a:cs typeface="Calibri"/>
              </a:rPr>
              <a:t>MFA was chosen by the majority of people .It has been observed that a significant portion, precisely 76%, of the population is not aware of the software's manual. This implies that the current method of sharing the information might not be effective. Therefore, it is necessary to explore alternative ways to disseminate the information to the users in an effective and efficient manner</a:t>
            </a:r>
            <a:endParaRPr lang="en-GB">
              <a:cs typeface="Arial"/>
            </a:endParaRPr>
          </a:p>
          <a:p>
            <a:endParaRPr lang="en-GB" sz="3000" dirty="0">
              <a:latin typeface="Calibri"/>
              <a:ea typeface="Calibri"/>
              <a:cs typeface="Calibri"/>
            </a:endParaRPr>
          </a:p>
          <a:p>
            <a:r>
              <a:rPr lang="en-GB" sz="3000" u="sng" dirty="0">
                <a:latin typeface="Calibri"/>
                <a:ea typeface="Calibri"/>
                <a:cs typeface="Calibri"/>
              </a:rPr>
              <a:t>Future work </a:t>
            </a:r>
            <a:br>
              <a:rPr lang="en-GB" sz="3000" dirty="0">
                <a:latin typeface="Calibri"/>
                <a:ea typeface="Calibri"/>
                <a:cs typeface="Calibri"/>
              </a:rPr>
            </a:br>
            <a:endParaRPr lang="en-GB" sz="3000" dirty="0">
              <a:latin typeface="Calibri"/>
              <a:ea typeface="Calibri"/>
              <a:cs typeface="Calibri"/>
            </a:endParaRPr>
          </a:p>
          <a:p>
            <a:r>
              <a:rPr lang="en-GB" sz="3000" dirty="0">
                <a:latin typeface="Calibri"/>
                <a:ea typeface="Calibri"/>
                <a:cs typeface="Arial"/>
              </a:rPr>
              <a:t>The gathered research data has revealed that MFA has emerged as the most popular choice for enhancing the security of the software. In light of this, it is recommended that a user-friendly mechanism be implemented to enable the users to incorporate MFA seamlessly and protect the data.</a:t>
            </a:r>
            <a:endParaRPr lang="en-GB" dirty="0">
              <a:latin typeface="Calibri"/>
            </a:endParaRPr>
          </a:p>
          <a:p>
            <a:endParaRPr lang="en-GB" sz="3000" dirty="0">
              <a:latin typeface="Calibri"/>
              <a:ea typeface="Calibri"/>
              <a:cs typeface="Calibri"/>
            </a:endParaRPr>
          </a:p>
          <a:p>
            <a:endParaRPr lang="en-GB" sz="3000" dirty="0">
              <a:latin typeface="Calibri"/>
              <a:ea typeface="Calibri"/>
              <a:cs typeface="Calibri"/>
            </a:endParaRPr>
          </a:p>
          <a:p>
            <a:endParaRPr lang="en-GB" sz="3000" dirty="0">
              <a:latin typeface="Calibri"/>
              <a:ea typeface="Calibri"/>
              <a:cs typeface="Calibri"/>
            </a:endParaRPr>
          </a:p>
        </p:txBody>
      </p:sp>
      <p:sp>
        <p:nvSpPr>
          <p:cNvPr id="6" name="Text Box 190">
            <a:extLst>
              <a:ext uri="{FF2B5EF4-FFF2-40B4-BE49-F238E27FC236}">
                <a16:creationId xmlns:a16="http://schemas.microsoft.com/office/drawing/2014/main" id="{AB5882AE-7B22-9193-6DE1-510E044C2384}"/>
              </a:ext>
            </a:extLst>
          </p:cNvPr>
          <p:cNvSpPr txBox="1">
            <a:spLocks noChangeArrowheads="1"/>
          </p:cNvSpPr>
          <p:nvPr/>
        </p:nvSpPr>
        <p:spPr bwMode="auto">
          <a:xfrm>
            <a:off x="914267" y="20236448"/>
            <a:ext cx="8441944" cy="6498216"/>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endParaRPr lang="en-IE" sz="3000" b="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r>
              <a:rPr lang="en-IE" sz="3000" b="1" u="sng" dirty="0">
                <a:latin typeface="Calibri"/>
                <a:cs typeface="Calibri"/>
              </a:rPr>
              <a:t>Research Questions  </a:t>
            </a:r>
            <a:endParaRPr lang="en-IE" sz="3000">
              <a:latin typeface="Calibri" panose="020F0502020204030204" pitchFamily="34" charset="0"/>
              <a:ea typeface="Calibri"/>
              <a:cs typeface="Times New Roman" panose="02020603050405020304" pitchFamily="18" charset="0"/>
            </a:endParaRPr>
          </a:p>
          <a:p>
            <a:endParaRPr lang="en-IE" sz="3000" b="1" u="sng" dirty="0">
              <a:latin typeface="Calibri"/>
              <a:ea typeface="Calibri"/>
              <a:cs typeface="Calibri"/>
            </a:endParaRPr>
          </a:p>
          <a:p>
            <a:r>
              <a:rPr lang="en-IE" sz="3000" b="1" dirty="0">
                <a:latin typeface="Calibri"/>
                <a:ea typeface="Calibri"/>
                <a:cs typeface="Calibri"/>
              </a:rPr>
              <a:t>The study focuses on the following questions</a:t>
            </a:r>
            <a:endParaRPr lang="en-IE" dirty="0">
              <a:latin typeface="Calibri"/>
              <a:ea typeface="Calibri"/>
              <a:cs typeface="Arial" charset="0"/>
            </a:endParaRPr>
          </a:p>
          <a:p>
            <a:r>
              <a:rPr lang="en-IE" sz="3000" dirty="0">
                <a:latin typeface="Arial"/>
                <a:cs typeface="Arial"/>
              </a:rPr>
              <a:t>1.</a:t>
            </a:r>
            <a:r>
              <a:rPr lang="en-IE" sz="3000" dirty="0">
                <a:latin typeface="Calibri"/>
                <a:ea typeface="Calibri"/>
                <a:cs typeface="Calibri"/>
              </a:rPr>
              <a:t>How does the software ensure data security and user privacy?</a:t>
            </a:r>
            <a:endParaRPr lang="en-IE" dirty="0">
              <a:latin typeface="Calibri"/>
              <a:ea typeface="Calibri"/>
              <a:cs typeface="Arial" charset="0"/>
            </a:endParaRPr>
          </a:p>
          <a:p>
            <a:endParaRPr lang="en-IE" sz="3000" dirty="0">
              <a:latin typeface="Calibri"/>
              <a:ea typeface="Calibri"/>
              <a:cs typeface="Calibri"/>
            </a:endParaRPr>
          </a:p>
          <a:p>
            <a:r>
              <a:rPr lang="en-IE" sz="3000" dirty="0">
                <a:latin typeface="Arial"/>
                <a:cs typeface="Arial"/>
              </a:rPr>
              <a:t>2.</a:t>
            </a:r>
            <a:r>
              <a:rPr lang="en-IE" sz="3000" dirty="0">
                <a:latin typeface="Calibri"/>
                <a:cs typeface="Calibri"/>
              </a:rPr>
              <a:t>How resilient is the software against current and emerging cyber security threats?</a:t>
            </a:r>
            <a:endParaRPr lang="en-IE">
              <a:latin typeface="Calibri"/>
              <a:ea typeface="Calibri"/>
              <a:cs typeface="Arial" charset="0"/>
            </a:endParaRPr>
          </a:p>
          <a:p>
            <a:endParaRPr lang="en-IE" sz="3000" dirty="0">
              <a:latin typeface="Calibri"/>
              <a:ea typeface="Calibri"/>
              <a:cs typeface="Calibri"/>
            </a:endParaRPr>
          </a:p>
          <a:p>
            <a:r>
              <a:rPr lang="en-IE" sz="3000" dirty="0">
                <a:latin typeface="Calibri"/>
                <a:cs typeface="Calibri"/>
              </a:rPr>
              <a:t>3.How effective are the user-supports that are available</a:t>
            </a:r>
            <a:endParaRPr lang="en-IE" dirty="0">
              <a:latin typeface="Calibri"/>
              <a:cs typeface="Calibri"/>
            </a:endParaRPr>
          </a:p>
          <a:p>
            <a:pPr marL="514350" marR="0" indent="-514350">
              <a:lnSpc>
                <a:spcPct val="107000"/>
              </a:lnSpc>
              <a:spcBef>
                <a:spcPts val="0"/>
              </a:spcBef>
              <a:spcAft>
                <a:spcPts val="800"/>
              </a:spcAft>
              <a:buAutoNum type="arabicPeriod"/>
            </a:pPr>
            <a:endParaRPr lang="en-IE" sz="3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8AFABAE-175B-4B97-F467-32D7A389D93B}"/>
              </a:ext>
            </a:extLst>
          </p:cNvPr>
          <p:cNvSpPr/>
          <p:nvPr/>
        </p:nvSpPr>
        <p:spPr>
          <a:xfrm>
            <a:off x="941974" y="18710808"/>
            <a:ext cx="8454049" cy="15621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Research Questions</a:t>
            </a:r>
          </a:p>
        </p:txBody>
      </p:sp>
      <p:sp>
        <p:nvSpPr>
          <p:cNvPr id="14" name="AutoShape 2">
            <a:extLst>
              <a:ext uri="{FF2B5EF4-FFF2-40B4-BE49-F238E27FC236}">
                <a16:creationId xmlns:a16="http://schemas.microsoft.com/office/drawing/2014/main" id="{C1E358D1-CD7B-BB00-13C0-7E5C5A6A4BFA}"/>
              </a:ext>
            </a:extLst>
          </p:cNvPr>
          <p:cNvSpPr>
            <a:spLocks noChangeAspect="1" noChangeArrowheads="1"/>
          </p:cNvSpPr>
          <p:nvPr/>
        </p:nvSpPr>
        <p:spPr bwMode="auto">
          <a:xfrm>
            <a:off x="25585511" y="593909"/>
            <a:ext cx="3416526" cy="3416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8" name="TextBox 17">
            <a:extLst>
              <a:ext uri="{FF2B5EF4-FFF2-40B4-BE49-F238E27FC236}">
                <a16:creationId xmlns:a16="http://schemas.microsoft.com/office/drawing/2014/main" id="{1B7F153B-50BF-CDBC-DA23-D24BE1A54688}"/>
              </a:ext>
            </a:extLst>
          </p:cNvPr>
          <p:cNvSpPr txBox="1"/>
          <p:nvPr/>
        </p:nvSpPr>
        <p:spPr>
          <a:xfrm>
            <a:off x="22611004" y="33283623"/>
            <a:ext cx="304438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cs typeface="Calibri"/>
              </a:rPr>
              <a:t>Fig 3</a:t>
            </a:r>
            <a:endParaRPr lang="en-GB" sz="3200" dirty="0"/>
          </a:p>
        </p:txBody>
      </p:sp>
      <p:sp>
        <p:nvSpPr>
          <p:cNvPr id="3" name="TextBox 2">
            <a:extLst>
              <a:ext uri="{FF2B5EF4-FFF2-40B4-BE49-F238E27FC236}">
                <a16:creationId xmlns:a16="http://schemas.microsoft.com/office/drawing/2014/main" id="{D6E11622-84DE-9017-B061-C1997FE86A80}"/>
              </a:ext>
            </a:extLst>
          </p:cNvPr>
          <p:cNvSpPr txBox="1"/>
          <p:nvPr/>
        </p:nvSpPr>
        <p:spPr>
          <a:xfrm>
            <a:off x="7796198" y="30839641"/>
            <a:ext cx="38086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ea typeface="Calibri"/>
                <a:cs typeface="Calibri"/>
              </a:rPr>
              <a:t>Fig 2</a:t>
            </a:r>
            <a:endParaRPr lang="en-GB" sz="3200" dirty="0"/>
          </a:p>
        </p:txBody>
      </p:sp>
      <p:graphicFrame>
        <p:nvGraphicFramePr>
          <p:cNvPr id="29" name="Chart 28">
            <a:extLst>
              <a:ext uri="{FF2B5EF4-FFF2-40B4-BE49-F238E27FC236}">
                <a16:creationId xmlns:a16="http://schemas.microsoft.com/office/drawing/2014/main" id="{BC49F212-18FA-A572-0919-E88AEDEA2706}"/>
              </a:ext>
            </a:extLst>
          </p:cNvPr>
          <p:cNvGraphicFramePr>
            <a:graphicFrameLocks/>
          </p:cNvGraphicFramePr>
          <p:nvPr>
            <p:extLst>
              <p:ext uri="{D42A27DB-BD31-4B8C-83A1-F6EECF244321}">
                <p14:modId xmlns:p14="http://schemas.microsoft.com/office/powerpoint/2010/main" val="2104852573"/>
              </p:ext>
            </p:extLst>
          </p:nvPr>
        </p:nvGraphicFramePr>
        <p:xfrm>
          <a:off x="580975" y="32024933"/>
          <a:ext cx="5872048" cy="5533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 name="Chart 30">
            <a:extLst>
              <a:ext uri="{FF2B5EF4-FFF2-40B4-BE49-F238E27FC236}">
                <a16:creationId xmlns:a16="http://schemas.microsoft.com/office/drawing/2014/main" id="{5BECDEEB-C06D-4CD9-A4FF-47AD9B6BCBB6}"/>
              </a:ext>
            </a:extLst>
          </p:cNvPr>
          <p:cNvGraphicFramePr>
            <a:graphicFrameLocks/>
          </p:cNvGraphicFramePr>
          <p:nvPr>
            <p:extLst>
              <p:ext uri="{D42A27DB-BD31-4B8C-83A1-F6EECF244321}">
                <p14:modId xmlns:p14="http://schemas.microsoft.com/office/powerpoint/2010/main" val="639463297"/>
              </p:ext>
            </p:extLst>
          </p:nvPr>
        </p:nvGraphicFramePr>
        <p:xfrm>
          <a:off x="9152514" y="30312240"/>
          <a:ext cx="6800265" cy="71525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hart 36">
            <a:extLst>
              <a:ext uri="{FF2B5EF4-FFF2-40B4-BE49-F238E27FC236}">
                <a16:creationId xmlns:a16="http://schemas.microsoft.com/office/drawing/2014/main" id="{3C7C5119-2388-4857-BAA9-112FB7BA210B}"/>
              </a:ext>
            </a:extLst>
          </p:cNvPr>
          <p:cNvGraphicFramePr>
            <a:graphicFrameLocks/>
          </p:cNvGraphicFramePr>
          <p:nvPr>
            <p:extLst>
              <p:ext uri="{D42A27DB-BD31-4B8C-83A1-F6EECF244321}">
                <p14:modId xmlns:p14="http://schemas.microsoft.com/office/powerpoint/2010/main" val="4239549823"/>
              </p:ext>
            </p:extLst>
          </p:nvPr>
        </p:nvGraphicFramePr>
        <p:xfrm>
          <a:off x="17603030" y="31103045"/>
          <a:ext cx="8029412" cy="6366109"/>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 Box 191">
            <a:extLst>
              <a:ext uri="{FF2B5EF4-FFF2-40B4-BE49-F238E27FC236}">
                <a16:creationId xmlns:a16="http://schemas.microsoft.com/office/drawing/2014/main" id="{11BD1920-7507-A20B-15E5-297C921BAF08}"/>
              </a:ext>
            </a:extLst>
          </p:cNvPr>
          <p:cNvSpPr txBox="1">
            <a:spLocks noChangeArrowheads="1"/>
          </p:cNvSpPr>
          <p:nvPr/>
        </p:nvSpPr>
        <p:spPr bwMode="auto">
          <a:xfrm>
            <a:off x="9749407" y="22657121"/>
            <a:ext cx="8725757" cy="5891255"/>
          </a:xfrm>
          <a:prstGeom prst="rect">
            <a:avLst/>
          </a:prstGeom>
          <a:solidFill>
            <a:schemeClr val="bg1"/>
          </a:solidFill>
          <a:ln w="12700">
            <a:solidFill>
              <a:schemeClr val="accent1">
                <a:lumMod val="75000"/>
              </a:schemeClr>
            </a:solidFill>
          </a:ln>
          <a:effectLst/>
        </p:spPr>
        <p:txBody>
          <a:bodyPr wrap="square" lIns="173940" tIns="173940" rIns="173940" bIns="173940"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3000" dirty="0">
                <a:latin typeface="Calibri"/>
                <a:ea typeface="Calibri"/>
                <a:cs typeface="Calibri"/>
              </a:rPr>
              <a:t>See  fig  1</a:t>
            </a:r>
          </a:p>
          <a:p>
            <a:r>
              <a:rPr lang="en-GB" sz="3000" dirty="0">
                <a:latin typeface="Arial"/>
                <a:ea typeface="Calibri"/>
                <a:cs typeface="Arial"/>
              </a:rPr>
              <a:t>The security measures used in the software include a </a:t>
            </a:r>
            <a:r>
              <a:rPr lang="en-GB" sz="3000" dirty="0">
                <a:latin typeface="Calibri"/>
                <a:ea typeface="Calibri"/>
                <a:cs typeface="Arial"/>
              </a:rPr>
              <a:t>username and password system which helps to ensure that only authorized users can access the system. The system is designed to prevent unauthorized access, and users are required to provide a valid username and password to gain access. However, it seems that one user may not have fully understood the question or how to properly use the system. It's important to make sure that all users are properly trained on how to use the system to avoid any potential security risks</a:t>
            </a:r>
            <a:endParaRPr lang="en-GB" sz="3000">
              <a:latin typeface="Calibri"/>
              <a:ea typeface="Calibri"/>
              <a:cs typeface="Calibri"/>
            </a:endParaRPr>
          </a:p>
        </p:txBody>
      </p:sp>
      <p:sp>
        <p:nvSpPr>
          <p:cNvPr id="8" name="TextBox 7">
            <a:extLst>
              <a:ext uri="{FF2B5EF4-FFF2-40B4-BE49-F238E27FC236}">
                <a16:creationId xmlns:a16="http://schemas.microsoft.com/office/drawing/2014/main" id="{9168DF81-57DB-490D-E360-DA7C1873B5C5}"/>
              </a:ext>
            </a:extLst>
          </p:cNvPr>
          <p:cNvSpPr txBox="1"/>
          <p:nvPr/>
        </p:nvSpPr>
        <p:spPr>
          <a:xfrm>
            <a:off x="1033308" y="31180115"/>
            <a:ext cx="38086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ea typeface="Calibri"/>
                <a:cs typeface="Calibri"/>
              </a:rPr>
              <a:t>Fig 1</a:t>
            </a:r>
            <a:endParaRPr lang="en-GB" sz="3200" dirty="0"/>
          </a:p>
        </p:txBody>
      </p:sp>
      <p:sp>
        <p:nvSpPr>
          <p:cNvPr id="17" name="Rectangle 16">
            <a:extLst>
              <a:ext uri="{FF2B5EF4-FFF2-40B4-BE49-F238E27FC236}">
                <a16:creationId xmlns:a16="http://schemas.microsoft.com/office/drawing/2014/main" id="{94BDF700-4873-D85B-C3F3-17A50410E1ED}"/>
              </a:ext>
            </a:extLst>
          </p:cNvPr>
          <p:cNvSpPr/>
          <p:nvPr/>
        </p:nvSpPr>
        <p:spPr>
          <a:xfrm>
            <a:off x="19657661" y="5908699"/>
            <a:ext cx="9286558" cy="111857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Discussion</a:t>
            </a:r>
          </a:p>
        </p:txBody>
      </p:sp>
      <p:pic>
        <p:nvPicPr>
          <p:cNvPr id="19" name="Graphic 18" descr="Chevron College">
            <a:extLst>
              <a:ext uri="{FF2B5EF4-FFF2-40B4-BE49-F238E27FC236}">
                <a16:creationId xmlns:a16="http://schemas.microsoft.com/office/drawing/2014/main" id="{A819DCB6-C9C7-912A-D5AD-0BD332EB2F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27540" y="34390501"/>
            <a:ext cx="4193648" cy="1981710"/>
          </a:xfrm>
          <a:prstGeom prst="rect">
            <a:avLst/>
          </a:prstGeom>
        </p:spPr>
      </p:pic>
      <p:pic>
        <p:nvPicPr>
          <p:cNvPr id="21" name="Picture 20">
            <a:extLst>
              <a:ext uri="{FF2B5EF4-FFF2-40B4-BE49-F238E27FC236}">
                <a16:creationId xmlns:a16="http://schemas.microsoft.com/office/drawing/2014/main" id="{C3ECF717-96A5-909B-D686-BED1A2A76299}"/>
              </a:ext>
            </a:extLst>
          </p:cNvPr>
          <p:cNvPicPr>
            <a:picLocks noChangeAspect="1"/>
          </p:cNvPicPr>
          <p:nvPr/>
        </p:nvPicPr>
        <p:blipFill>
          <a:blip r:embed="rId7"/>
          <a:stretch>
            <a:fillRect/>
          </a:stretch>
        </p:blipFill>
        <p:spPr>
          <a:xfrm>
            <a:off x="25592438" y="3017636"/>
            <a:ext cx="4578544" cy="1969752"/>
          </a:xfrm>
          <a:prstGeom prst="rect">
            <a:avLst/>
          </a:prstGeom>
        </p:spPr>
      </p:pic>
      <p:pic>
        <p:nvPicPr>
          <p:cNvPr id="23" name="Picture 22" descr="A black and white logo&#10;&#10;Description automatically generated">
            <a:extLst>
              <a:ext uri="{FF2B5EF4-FFF2-40B4-BE49-F238E27FC236}">
                <a16:creationId xmlns:a16="http://schemas.microsoft.com/office/drawing/2014/main" id="{15ECC630-9AA6-09AC-48F8-FC89945B2B5E}"/>
              </a:ext>
            </a:extLst>
          </p:cNvPr>
          <p:cNvPicPr>
            <a:picLocks noChangeAspect="1"/>
          </p:cNvPicPr>
          <p:nvPr/>
        </p:nvPicPr>
        <p:blipFill>
          <a:blip r:embed="rId8"/>
          <a:stretch>
            <a:fillRect/>
          </a:stretch>
        </p:blipFill>
        <p:spPr>
          <a:xfrm>
            <a:off x="199099" y="3035473"/>
            <a:ext cx="5135437" cy="2028945"/>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6db7656-7c8e-4387-831c-8ca3aaf3762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54ED770A1B4E48BAC2F96A48273339" ma:contentTypeVersion="14" ma:contentTypeDescription="Create a new document." ma:contentTypeScope="" ma:versionID="28ca68ea6fe9798d8682ea72795425cf">
  <xsd:schema xmlns:xsd="http://www.w3.org/2001/XMLSchema" xmlns:xs="http://www.w3.org/2001/XMLSchema" xmlns:p="http://schemas.microsoft.com/office/2006/metadata/properties" xmlns:ns3="b6db7656-7c8e-4387-831c-8ca3aaf3762d" xmlns:ns4="fdb45c03-83d9-4d63-b112-646b3af4b70d" targetNamespace="http://schemas.microsoft.com/office/2006/metadata/properties" ma:root="true" ma:fieldsID="92f7a77088f9bc005e0378149b2b49d6" ns3:_="" ns4:_="">
    <xsd:import namespace="b6db7656-7c8e-4387-831c-8ca3aaf3762d"/>
    <xsd:import namespace="fdb45c03-83d9-4d63-b112-646b3af4b70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ObjectDetectorVersions"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db7656-7c8e-4387-831c-8ca3aaf3762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b45c03-83d9-4d63-b112-646b3af4b70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C404D6-A0E4-4449-9979-B5CE77ECF626}">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b6db7656-7c8e-4387-831c-8ca3aaf3762d"/>
    <ds:schemaRef ds:uri="fdb45c03-83d9-4d63-b112-646b3af4b70d"/>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69022F4B-7EA3-4D7A-9A79-EF56F6A41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db7656-7c8e-4387-831c-8ca3aaf3762d"/>
    <ds:schemaRef ds:uri="fdb45c03-83d9-4d63-b112-646b3af4b7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AA8F64-E766-419C-AC1F-83933ED302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2721</TotalTime>
  <Words>695</Words>
  <Application>Microsoft Office PowerPoint</Application>
  <PresentationFormat>Custom</PresentationFormat>
  <Paragraphs>55</Paragraphs>
  <Slides>1</Slides>
  <Notes>0</Notes>
  <HiddenSlides>1</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Bernadette Murphy</cp:lastModifiedBy>
  <cp:revision>568</cp:revision>
  <cp:lastPrinted>2013-02-12T02:21:55Z</cp:lastPrinted>
  <dcterms:created xsi:type="dcterms:W3CDTF">2013-02-10T21:14:48Z</dcterms:created>
  <dcterms:modified xsi:type="dcterms:W3CDTF">2024-02-24T15:32:36Z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2ef5eb-f4dc-4350-b858-3238ea3234a5_Enabled">
    <vt:lpwstr>true</vt:lpwstr>
  </property>
  <property fmtid="{D5CDD505-2E9C-101B-9397-08002B2CF9AE}" pid="3" name="MSIP_Label_ba2ef5eb-f4dc-4350-b858-3238ea3234a5_SetDate">
    <vt:lpwstr>2024-02-21T11:11:48Z</vt:lpwstr>
  </property>
  <property fmtid="{D5CDD505-2E9C-101B-9397-08002B2CF9AE}" pid="4" name="MSIP_Label_ba2ef5eb-f4dc-4350-b858-3238ea3234a5_Method">
    <vt:lpwstr>Standard</vt:lpwstr>
  </property>
  <property fmtid="{D5CDD505-2E9C-101B-9397-08002B2CF9AE}" pid="5" name="MSIP_Label_ba2ef5eb-f4dc-4350-b858-3238ea3234a5_Name">
    <vt:lpwstr>ba2ef5eb-f4dc-4350-b858-3238ea3234a5</vt:lpwstr>
  </property>
  <property fmtid="{D5CDD505-2E9C-101B-9397-08002B2CF9AE}" pid="6" name="MSIP_Label_ba2ef5eb-f4dc-4350-b858-3238ea3234a5_SiteId">
    <vt:lpwstr>15a81316-8630-4c4a-9d10-7a74fe05e6df</vt:lpwstr>
  </property>
  <property fmtid="{D5CDD505-2E9C-101B-9397-08002B2CF9AE}" pid="7" name="MSIP_Label_ba2ef5eb-f4dc-4350-b858-3238ea3234a5_ActionId">
    <vt:lpwstr>d1b1b36e-36cb-497f-b105-61652544f385</vt:lpwstr>
  </property>
  <property fmtid="{D5CDD505-2E9C-101B-9397-08002B2CF9AE}" pid="8" name="MSIP_Label_ba2ef5eb-f4dc-4350-b858-3238ea3234a5_ContentBits">
    <vt:lpwstr>0</vt:lpwstr>
  </property>
  <property fmtid="{D5CDD505-2E9C-101B-9397-08002B2CF9AE}" pid="9" name="ContentTypeId">
    <vt:lpwstr>0x0101004154ED770A1B4E48BAC2F96A48273339</vt:lpwstr>
  </property>
</Properties>
</file>