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8" r:id="rId3"/>
    <p:sldId id="299" r:id="rId4"/>
    <p:sldId id="260" r:id="rId5"/>
    <p:sldId id="293" r:id="rId6"/>
    <p:sldId id="258" r:id="rId7"/>
    <p:sldId id="268" r:id="rId8"/>
    <p:sldId id="294" r:id="rId9"/>
    <p:sldId id="264" r:id="rId10"/>
    <p:sldId id="262" r:id="rId11"/>
    <p:sldId id="267" r:id="rId12"/>
    <p:sldId id="265" r:id="rId13"/>
    <p:sldId id="281" r:id="rId14"/>
    <p:sldId id="269" r:id="rId15"/>
    <p:sldId id="282" r:id="rId16"/>
    <p:sldId id="270" r:id="rId17"/>
    <p:sldId id="283" r:id="rId18"/>
    <p:sldId id="284" r:id="rId19"/>
    <p:sldId id="285" r:id="rId20"/>
    <p:sldId id="289" r:id="rId21"/>
    <p:sldId id="287" r:id="rId22"/>
    <p:sldId id="273" r:id="rId23"/>
    <p:sldId id="292" r:id="rId24"/>
    <p:sldId id="291" r:id="rId25"/>
    <p:sldId id="288" r:id="rId26"/>
    <p:sldId id="295" r:id="rId27"/>
    <p:sldId id="296" r:id="rId28"/>
    <p:sldId id="297" r:id="rId29"/>
    <p:sldId id="300" r:id="rId30"/>
  </p:sldIdLst>
  <p:sldSz cx="12192000" cy="68580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A6C5"/>
    <a:srgbClr val="D17395"/>
    <a:srgbClr val="DF575A"/>
    <a:srgbClr val="EFCE64"/>
    <a:srgbClr val="D5A9C5"/>
    <a:srgbClr val="D07495"/>
    <a:srgbClr val="E85156"/>
    <a:srgbClr val="59A14F"/>
    <a:srgbClr val="4E79A6"/>
    <a:srgbClr val="E1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0" autoAdjust="0"/>
    <p:restoredTop sz="39766" autoAdjust="0"/>
  </p:normalViewPr>
  <p:slideViewPr>
    <p:cSldViewPr snapToGrid="0">
      <p:cViewPr>
        <p:scale>
          <a:sx n="200" d="100"/>
          <a:sy n="200" d="100"/>
        </p:scale>
        <p:origin x="-5640" y="-3576"/>
      </p:cViewPr>
      <p:guideLst/>
    </p:cSldViewPr>
  </p:slideViewPr>
  <p:outlineViewPr>
    <p:cViewPr>
      <p:scale>
        <a:sx n="33" d="100"/>
        <a:sy n="33" d="100"/>
      </p:scale>
      <p:origin x="0" y="-573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38" y="3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3B9E41-FED0-49BF-BA4D-AD554F3D1B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01C36-6F6D-47B2-97C9-6B5230D2F1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DA67A-3C5B-49C4-96DC-BF3B895C761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23062-29FC-46F7-900D-B683EBE719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898D4-98CE-4D1E-8CBF-6F515C728F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08438" y="889317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A1E20-19EF-4610-B3B0-B4F8AC210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317500"/>
            <a:ext cx="2416175" cy="135892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1152CE81-61E5-411E-8417-D3C1E22F494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44F5F782-209C-4B37-88C4-36DB031A1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2101" y="1676427"/>
            <a:ext cx="6464300" cy="72168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695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495300"/>
            <a:ext cx="2981325" cy="167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7200" y="2171700"/>
            <a:ext cx="6083300" cy="683260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Hello I am Regina Bernier</a:t>
            </a:r>
          </a:p>
          <a:p>
            <a:r>
              <a:rPr lang="en-US" sz="2000" dirty="0"/>
              <a:t>From Anchorage Alaska</a:t>
            </a:r>
          </a:p>
          <a:p>
            <a:r>
              <a:rPr lang="en-US" sz="2000" dirty="0"/>
              <a:t>I heard about Bethel Teck at school of the prophets in 2019</a:t>
            </a:r>
          </a:p>
          <a:p>
            <a:r>
              <a:rPr lang="en-US" sz="2000" dirty="0"/>
              <a:t>I signed up for Data Science because it sounded like a fun profession to have and I enjoy technology, formulas and solving puzzles.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Over the last 6 months I have learned the languages </a:t>
            </a:r>
            <a:r>
              <a:rPr lang="en-US" sz="2000" dirty="0" err="1"/>
              <a:t>sql</a:t>
            </a:r>
            <a:r>
              <a:rPr lang="en-US" sz="2000" dirty="0"/>
              <a:t> - no </a:t>
            </a:r>
            <a:r>
              <a:rPr lang="en-US" sz="2000" dirty="0" err="1"/>
              <a:t>sql</a:t>
            </a:r>
            <a:r>
              <a:rPr lang="en-US" sz="2000" dirty="0"/>
              <a:t> – mon go - R – python.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The technologies I have used is </a:t>
            </a:r>
            <a:r>
              <a:rPr lang="en-US" sz="2000" dirty="0" err="1"/>
              <a:t>piespark</a:t>
            </a:r>
            <a:r>
              <a:rPr lang="en-US" sz="2000" dirty="0"/>
              <a:t>, Amazon web service, waterfall, agile,  </a:t>
            </a:r>
            <a:r>
              <a:rPr lang="en-US" sz="2000" dirty="0" err="1"/>
              <a:t>tablow</a:t>
            </a:r>
            <a:r>
              <a:rPr lang="en-US" sz="2000" dirty="0"/>
              <a:t> , Scrum, </a:t>
            </a:r>
            <a:r>
              <a:rPr lang="en-US" sz="2000" dirty="0" err="1"/>
              <a:t>canban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49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317500"/>
            <a:ext cx="1989138" cy="11191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436249"/>
            <a:ext cx="5661660" cy="675644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 researched different learning styles .</a:t>
            </a:r>
          </a:p>
          <a:p>
            <a:r>
              <a:rPr lang="en-US" dirty="0"/>
              <a:t> I focused mostly on the VARK learning styles. </a:t>
            </a:r>
          </a:p>
          <a:p>
            <a:r>
              <a:rPr lang="en-US" dirty="0"/>
              <a:t>Which are visual auditory Reading Writing and kinesthetic learners. </a:t>
            </a:r>
          </a:p>
          <a:p>
            <a:r>
              <a:rPr lang="en-US" dirty="0"/>
              <a:t>There were 28 survey questions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07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317500"/>
            <a:ext cx="2416175" cy="135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816100"/>
            <a:ext cx="5661660" cy="6376591"/>
          </a:xfrm>
          <a:prstGeom prst="rect">
            <a:avLst/>
          </a:prstGeom>
        </p:spPr>
        <p:txBody>
          <a:bodyPr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Once I had my survey done on Survey Monkey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 distributed my survey through 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Facebook 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slack 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email 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people sent it to their friends 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within 3 weeks I had my results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43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317500"/>
            <a:ext cx="2416175" cy="135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676428"/>
            <a:ext cx="5661660" cy="65162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 mostly use Python for my data cleaning and data wrangling </a:t>
            </a:r>
          </a:p>
          <a:p>
            <a:r>
              <a:rPr lang="en-US" dirty="0"/>
              <a:t>I did  statistical analyst </a:t>
            </a:r>
          </a:p>
          <a:p>
            <a:r>
              <a:rPr lang="en-US" dirty="0"/>
              <a:t>by doing value counts </a:t>
            </a:r>
            <a:r>
              <a:rPr lang="en-US" dirty="0" err="1"/>
              <a:t>Anova</a:t>
            </a:r>
            <a:r>
              <a:rPr lang="en-US" dirty="0"/>
              <a:t> and chi squares.</a:t>
            </a:r>
          </a:p>
          <a:p>
            <a:r>
              <a:rPr lang="en-US" dirty="0"/>
              <a:t> Tableau was how I created my graphics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16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317500"/>
            <a:ext cx="2416175" cy="135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676428"/>
            <a:ext cx="5661660" cy="65162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 was studying to see if </a:t>
            </a:r>
          </a:p>
          <a:p>
            <a:r>
              <a:rPr lang="en-US" dirty="0"/>
              <a:t>	Age, </a:t>
            </a:r>
          </a:p>
          <a:p>
            <a:r>
              <a:rPr lang="en-US" dirty="0"/>
              <a:t>	Gender </a:t>
            </a:r>
          </a:p>
          <a:p>
            <a:r>
              <a:rPr lang="en-US" dirty="0"/>
              <a:t>	personality type or </a:t>
            </a:r>
          </a:p>
          <a:p>
            <a:r>
              <a:rPr lang="en-US" dirty="0"/>
              <a:t>	region made a difference in learning styles, </a:t>
            </a:r>
          </a:p>
          <a:p>
            <a:r>
              <a:rPr lang="en-US" dirty="0"/>
              <a:t>Most of the respondents were female extroverts.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57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317500"/>
            <a:ext cx="2416175" cy="135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676400"/>
            <a:ext cx="5661660" cy="65162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Most of my respondents came from Alaska</a:t>
            </a:r>
          </a:p>
          <a:p>
            <a:r>
              <a:rPr lang="en-US" dirty="0"/>
              <a:t> and  Out of all the other regions,  </a:t>
            </a:r>
          </a:p>
          <a:p>
            <a:r>
              <a:rPr lang="en-US" dirty="0"/>
              <a:t>	the Pacific coast had the most respondents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47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317500"/>
            <a:ext cx="2416175" cy="135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676428"/>
            <a:ext cx="5661660" cy="65162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Almost 50% of the respondents were Kinesthetic,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1/3 respondents were learners who like reading and writing,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auditory or visual learners made up a small percentage of the 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47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317500"/>
            <a:ext cx="2416175" cy="135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778000"/>
            <a:ext cx="5661660" cy="641469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Although age is not a significant determiner in how someone learns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it was interesting to see that Kinesthetic Learners were a part of all the age groups,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readers and writers were mostly over 50,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visual respondents were under 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30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317500"/>
            <a:ext cx="2416175" cy="135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676428"/>
            <a:ext cx="5661660" cy="65162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Males and females show no differences in learning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86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317500"/>
            <a:ext cx="2416175" cy="135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676428"/>
            <a:ext cx="5661660" cy="6516263"/>
          </a:xfrm>
          <a:prstGeom prst="rect">
            <a:avLst/>
          </a:prstGeom>
        </p:spPr>
        <p:txBody>
          <a:bodyPr/>
          <a:lstStyle/>
          <a:p>
            <a:pPr defTabSz="939363"/>
            <a:r>
              <a:rPr lang="en-US" dirty="0"/>
              <a:t>extroverts were usually a kinesthetic learner. </a:t>
            </a:r>
          </a:p>
          <a:p>
            <a:pPr defTabSz="939363"/>
            <a:r>
              <a:rPr lang="en-US" dirty="0"/>
              <a:t>What's interesting to note is on the lower scale an introvert was more visual</a:t>
            </a:r>
          </a:p>
          <a:p>
            <a:pPr defTabSz="939363"/>
            <a:r>
              <a:rPr lang="en-US" dirty="0"/>
              <a:t> -  being 4 times the amount of a extrovert</a:t>
            </a:r>
          </a:p>
          <a:p>
            <a:pPr defTabSz="939363"/>
            <a:r>
              <a:rPr lang="en-US" dirty="0"/>
              <a:t> - an extrovert was three times more to be a auditory learner then a introvert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84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317500"/>
            <a:ext cx="2416175" cy="135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676428"/>
            <a:ext cx="5661660" cy="65162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As we can see from this data – </a:t>
            </a:r>
          </a:p>
          <a:p>
            <a:r>
              <a:rPr lang="en-US" dirty="0"/>
              <a:t>the p-value for region does not have an impact on learning styles,  </a:t>
            </a:r>
          </a:p>
          <a:p>
            <a:r>
              <a:rPr lang="en-US" dirty="0"/>
              <a:t>but as we can see from the </a:t>
            </a:r>
            <a:r>
              <a:rPr lang="en-US" dirty="0" err="1"/>
              <a:t>the</a:t>
            </a:r>
            <a:r>
              <a:rPr lang="en-US" dirty="0"/>
              <a:t> data </a:t>
            </a:r>
          </a:p>
          <a:p>
            <a:r>
              <a:rPr lang="en-US" dirty="0" err="1"/>
              <a:t>alaskans</a:t>
            </a:r>
            <a:r>
              <a:rPr lang="en-US" dirty="0"/>
              <a:t> are not very visual when it comes to learning  -  </a:t>
            </a:r>
          </a:p>
          <a:p>
            <a:r>
              <a:rPr lang="en-US" dirty="0"/>
              <a:t>and maybe that's because we are in the dark half the year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16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495300"/>
            <a:ext cx="2981325" cy="167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7200" y="2171700"/>
            <a:ext cx="6083300" cy="6832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This is a snippet of my code,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I needed to have my data cleaned so that each 1 was an integer for running test and each answer would be the same variable type,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a character is anything from a space, letter, symbol or number,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 to mine my data was about 10 thousands characters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 but to clean my data was over 20 thousands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60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317500"/>
            <a:ext cx="2416175" cy="135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676428"/>
            <a:ext cx="5661660" cy="65162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By looking at the graph kinesthetic Learners show that they believe critical thinking can be taught,  </a:t>
            </a:r>
          </a:p>
          <a:p>
            <a:r>
              <a:rPr lang="en-US" dirty="0"/>
              <a:t>but from the P value of  .619 which is greater than the null,   </a:t>
            </a:r>
          </a:p>
          <a:p>
            <a:r>
              <a:rPr lang="en-US" dirty="0"/>
              <a:t>we cannot take this information to determine </a:t>
            </a:r>
          </a:p>
          <a:p>
            <a:r>
              <a:rPr lang="en-US" dirty="0"/>
              <a:t>whether or not someone thinking critical can be taught </a:t>
            </a:r>
          </a:p>
          <a:p>
            <a:r>
              <a:rPr lang="en-US" dirty="0"/>
              <a:t>pertains to their learning style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66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317500"/>
            <a:ext cx="2416175" cy="135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676428"/>
            <a:ext cx="5661660" cy="65162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Here again kinesthetic learners believe they can do anything, </a:t>
            </a:r>
          </a:p>
          <a:p>
            <a:r>
              <a:rPr lang="en-US" dirty="0"/>
              <a:t>the chart shows that kinesthetic Learners believe the very most, </a:t>
            </a:r>
          </a:p>
          <a:p>
            <a:r>
              <a:rPr lang="en-US" dirty="0"/>
              <a:t> that they can search the internet </a:t>
            </a:r>
          </a:p>
          <a:p>
            <a:r>
              <a:rPr lang="en-US" dirty="0"/>
              <a:t>but with the P value result of .30 which is greater than the null.</a:t>
            </a:r>
          </a:p>
          <a:p>
            <a:r>
              <a:rPr lang="en-US" dirty="0"/>
              <a:t>  we have learned nothing about whether or not</a:t>
            </a:r>
          </a:p>
          <a:p>
            <a:r>
              <a:rPr lang="en-US" dirty="0"/>
              <a:t> learning styles determine </a:t>
            </a:r>
          </a:p>
          <a:p>
            <a:r>
              <a:rPr lang="en-US" dirty="0"/>
              <a:t>whether someone believes they can research on the internet efficiently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82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317500"/>
            <a:ext cx="2416175" cy="135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828800"/>
            <a:ext cx="5661660" cy="63638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 also studied about ways of taking in information </a:t>
            </a:r>
          </a:p>
          <a:p>
            <a:r>
              <a:rPr lang="en-US" dirty="0"/>
              <a:t>4 learning styles have definitely been identified and are used frequently, </a:t>
            </a:r>
          </a:p>
          <a:p>
            <a:r>
              <a:rPr lang="en-US" dirty="0"/>
              <a:t>but there are ways people take in information… </a:t>
            </a:r>
          </a:p>
          <a:p>
            <a:r>
              <a:rPr lang="en-US" dirty="0"/>
              <a:t>people speak to themselves, </a:t>
            </a:r>
          </a:p>
          <a:p>
            <a:r>
              <a:rPr lang="en-US" dirty="0"/>
              <a:t>they'll need to hear it from outside sources, </a:t>
            </a:r>
          </a:p>
          <a:p>
            <a:r>
              <a:rPr lang="en-US" dirty="0"/>
              <a:t>feel like having information grouped together in chunks or concepts,</a:t>
            </a:r>
          </a:p>
          <a:p>
            <a:r>
              <a:rPr lang="en-US" dirty="0"/>
              <a:t> some people like to critically think through the information,  </a:t>
            </a:r>
          </a:p>
          <a:p>
            <a:r>
              <a:rPr lang="en-US" dirty="0"/>
              <a:t>others like graphs and designs to draw their attention in, </a:t>
            </a:r>
          </a:p>
          <a:p>
            <a:r>
              <a:rPr lang="en-US" dirty="0"/>
              <a:t>reading about information is quite common,</a:t>
            </a:r>
          </a:p>
          <a:p>
            <a:r>
              <a:rPr lang="en-US" dirty="0"/>
              <a:t> doing what's been learned, </a:t>
            </a:r>
          </a:p>
          <a:p>
            <a:r>
              <a:rPr lang="en-US" dirty="0"/>
              <a:t>or  having connections to other information </a:t>
            </a:r>
          </a:p>
          <a:p>
            <a:r>
              <a:rPr lang="en-US" dirty="0"/>
              <a:t>are all ways people take in information</a:t>
            </a:r>
          </a:p>
          <a:p>
            <a:r>
              <a:rPr lang="en-US" sz="1400" baseline="0" dirty="0"/>
              <a:t>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34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317500"/>
            <a:ext cx="2416175" cy="135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676428"/>
            <a:ext cx="5661660" cy="65162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scale for importance was 1-5,</a:t>
            </a:r>
            <a:r>
              <a:rPr lang="en-US" baseline="0" dirty="0"/>
              <a:t> </a:t>
            </a:r>
          </a:p>
          <a:p>
            <a:r>
              <a:rPr lang="en-US" baseline="0" dirty="0"/>
              <a:t>5 being the most important, </a:t>
            </a:r>
          </a:p>
          <a:p>
            <a:r>
              <a:rPr lang="en-US" baseline="0" dirty="0"/>
              <a:t>a</a:t>
            </a:r>
            <a:r>
              <a:rPr lang="en-US" dirty="0"/>
              <a:t>ll types of learners thought each of these different ways of taking in information were important, </a:t>
            </a:r>
          </a:p>
          <a:p>
            <a:r>
              <a:rPr lang="en-US" dirty="0"/>
              <a:t>the mean for 5 is 2.5</a:t>
            </a:r>
            <a:r>
              <a:rPr lang="en-US" baseline="0" dirty="0"/>
              <a:t>, </a:t>
            </a:r>
          </a:p>
          <a:p>
            <a:r>
              <a:rPr lang="en-US" baseline="0" dirty="0"/>
              <a:t>the lowest mean in my research for this data was 3.89 </a:t>
            </a:r>
          </a:p>
          <a:p>
            <a:r>
              <a:rPr lang="en-US" baseline="0" dirty="0"/>
              <a:t>which is 1.39 over the 2.5.</a:t>
            </a:r>
          </a:p>
          <a:p>
            <a:r>
              <a:rPr lang="en-US" dirty="0"/>
              <a:t>As you can see from the mean of each of these categories all of them were above the mean of 2.5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317500"/>
            <a:ext cx="2416175" cy="135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676428"/>
            <a:ext cx="5661660" cy="65162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over all average was a 4.26, with ¼ of the scores being at</a:t>
            </a:r>
            <a:r>
              <a:rPr lang="en-US" baseline="0" dirty="0"/>
              <a:t> a 4 . </a:t>
            </a:r>
          </a:p>
          <a:p>
            <a:r>
              <a:rPr lang="en-US" dirty="0"/>
              <a:t>With using a scale of 1 to 5 and 5 being the most important -  </a:t>
            </a:r>
          </a:p>
          <a:p>
            <a:r>
              <a:rPr lang="en-US" dirty="0"/>
              <a:t>having a mean of 4.26 is quite unusual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91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317500"/>
            <a:ext cx="2416175" cy="135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676428"/>
            <a:ext cx="5661660" cy="65162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As you can see</a:t>
            </a:r>
            <a:r>
              <a:rPr lang="en-US" baseline="0" dirty="0"/>
              <a:t> </a:t>
            </a:r>
          </a:p>
          <a:p>
            <a:r>
              <a:rPr lang="en-US" baseline="0" dirty="0"/>
              <a:t>people taking in information correlates with what that group says is their learning style. </a:t>
            </a:r>
          </a:p>
          <a:p>
            <a:r>
              <a:rPr lang="en-US" baseline="0" dirty="0"/>
              <a:t>So even though each of the learning styles found each type of taking in information important, </a:t>
            </a:r>
          </a:p>
          <a:p>
            <a:r>
              <a:rPr lang="en-US" baseline="0" dirty="0"/>
              <a:t>it seems they still have a tendency to want information as the their learning style dictates </a:t>
            </a:r>
          </a:p>
          <a:p>
            <a:r>
              <a:rPr lang="en-US" baseline="0" dirty="0"/>
              <a:t>and that learning style has  significance to how someone takes in information</a:t>
            </a:r>
          </a:p>
          <a:p>
            <a:endParaRPr lang="en-US" sz="14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60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317500"/>
            <a:ext cx="2416175" cy="135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676428"/>
            <a:ext cx="5661660" cy="6516263"/>
          </a:xfrm>
          <a:prstGeom prst="rect">
            <a:avLst/>
          </a:prstGeom>
        </p:spPr>
        <p:txBody>
          <a:bodyPr/>
          <a:lstStyle/>
          <a:p>
            <a:pPr defTabSz="939363">
              <a:defRPr/>
            </a:pPr>
            <a:r>
              <a:rPr lang="en-US" dirty="0"/>
              <a:t>YET all except 1 </a:t>
            </a:r>
          </a:p>
          <a:p>
            <a:pPr defTabSz="939363">
              <a:defRPr/>
            </a:pPr>
            <a:r>
              <a:rPr lang="en-US" dirty="0"/>
              <a:t>are more than the alpha </a:t>
            </a:r>
          </a:p>
          <a:p>
            <a:pPr defTabSz="939363">
              <a:defRPr/>
            </a:pPr>
            <a:r>
              <a:rPr lang="en-US" dirty="0"/>
              <a:t>which means no significance between the two </a:t>
            </a:r>
          </a:p>
          <a:p>
            <a:pPr defTabSz="939363">
              <a:defRPr/>
            </a:pPr>
            <a:r>
              <a:rPr lang="en-US" dirty="0"/>
              <a:t>and the 1 that is significant is Reading… </a:t>
            </a:r>
          </a:p>
          <a:p>
            <a:pPr defTabSz="939363">
              <a:defRPr/>
            </a:pPr>
            <a:r>
              <a:rPr lang="en-US" dirty="0"/>
              <a:t>35% of those who were sampled were readers. Over 80% of the respondents to the taking in information by reading answered at a score of a 4 or 5 - 5 being most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1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317500"/>
            <a:ext cx="2416175" cy="135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676428"/>
            <a:ext cx="5661660" cy="6516263"/>
          </a:xfrm>
          <a:prstGeom prst="rect">
            <a:avLst/>
          </a:prstGeom>
        </p:spPr>
        <p:txBody>
          <a:bodyPr/>
          <a:lstStyle/>
          <a:p>
            <a:pPr marL="342900" lvl="1" indent="-342900"/>
            <a:r>
              <a:rPr lang="en-US" sz="2000" dirty="0"/>
              <a:t>Most learners from the sample were kinesthetic and  extroverts</a:t>
            </a:r>
          </a:p>
          <a:p>
            <a:pPr marL="342900" lvl="1" indent="-342900"/>
            <a:r>
              <a:rPr lang="en-US" sz="2000" dirty="0"/>
              <a:t>Not many factors outside of personality has a bearing on how we learn</a:t>
            </a:r>
          </a:p>
          <a:p>
            <a:pPr marL="342900" lvl="1" indent="-342900"/>
            <a:r>
              <a:rPr lang="en-US" sz="2000" dirty="0"/>
              <a:t>Most find that taking in information many ways important</a:t>
            </a:r>
          </a:p>
          <a:p>
            <a:pPr defTabSz="939363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8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317500"/>
            <a:ext cx="2416175" cy="135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676428"/>
            <a:ext cx="5661660" cy="65162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9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adult Learners </a:t>
            </a:r>
          </a:p>
          <a:p>
            <a:pPr marL="0" marR="0" lvl="0" indent="0" algn="l" defTabSz="939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taking an account whether they are an extrovert or introvert </a:t>
            </a:r>
          </a:p>
          <a:p>
            <a:pPr marL="0" marR="0" lvl="0" indent="0" algn="l" defTabSz="939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could possibly help with how teaching is done. </a:t>
            </a:r>
          </a:p>
          <a:p>
            <a:pPr marL="0" marR="0" lvl="0" indent="0" algn="l" defTabSz="939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I have done my own studies  </a:t>
            </a:r>
          </a:p>
          <a:p>
            <a:pPr marL="0" marR="0" lvl="0" indent="0" algn="l" defTabSz="939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Woz-U teaches in all four learning styles </a:t>
            </a:r>
          </a:p>
          <a:p>
            <a:pPr marL="0" marR="0" lvl="0" indent="0" algn="l" defTabSz="939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utilizing videos, graphs, charts, colors, activities, story and of course reading. </a:t>
            </a:r>
          </a:p>
          <a:p>
            <a:pPr marL="0" marR="0" lvl="0" indent="0" algn="l" defTabSz="939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times I am even told I need a cookie </a:t>
            </a:r>
          </a:p>
          <a:p>
            <a:pPr marL="0" marR="0" lvl="0" indent="0" algn="l" defTabSz="939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Woz-U is activating all senses when teaching.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34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495300"/>
            <a:ext cx="2981325" cy="167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7200" y="2171700"/>
            <a:ext cx="6083300" cy="6832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Thank you.</a:t>
            </a:r>
            <a:endParaRPr lang="en-US" dirty="0"/>
          </a:p>
          <a:p>
            <a:pPr defTabSz="939363">
              <a:defRPr/>
            </a:pPr>
            <a:endParaRPr lang="en-US" dirty="0"/>
          </a:p>
          <a:p>
            <a:pPr defTabSz="939363">
              <a:defRPr/>
            </a:pPr>
            <a:r>
              <a:rPr lang="en-US" dirty="0"/>
              <a:t>BOOM Mic DROP!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0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495300"/>
            <a:ext cx="2981325" cy="167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7200" y="2171700"/>
            <a:ext cx="6083300" cy="683260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I am a data scientist. </a:t>
            </a:r>
          </a:p>
          <a:p>
            <a:r>
              <a:rPr lang="en-US" sz="2000" dirty="0"/>
              <a:t>I take raw data frames and clean them so I can make the information useful to discover conclusions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My project is on learning styles </a:t>
            </a:r>
          </a:p>
          <a:p>
            <a:r>
              <a:rPr lang="en-US" sz="2000" dirty="0"/>
              <a:t>To help with understanding of my project </a:t>
            </a:r>
          </a:p>
          <a:p>
            <a:r>
              <a:rPr lang="en-US" sz="2000" dirty="0"/>
              <a:t>I am going to show through explaining p value with the different learning styles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00075"/>
            <a:ext cx="2212975" cy="1244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5900" y="1844675"/>
            <a:ext cx="6574313" cy="6604000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/>
              <a:t>People who prefer learning by</a:t>
            </a:r>
            <a:r>
              <a:rPr lang="en-US" sz="2000" b="1" baseline="0" dirty="0"/>
              <a:t> hearing :  they</a:t>
            </a:r>
            <a:r>
              <a:rPr lang="en-US" sz="2000" b="1" dirty="0"/>
              <a:t> talk things out by explaining,  learning from others,  debates,</a:t>
            </a:r>
            <a:r>
              <a:rPr lang="en-US" sz="2000" b="1" baseline="0" dirty="0"/>
              <a:t> </a:t>
            </a:r>
            <a:r>
              <a:rPr lang="en-US" sz="2000" b="1" dirty="0"/>
              <a:t>using different voices, being in discussion groups, using voice recorders and self-talk are</a:t>
            </a:r>
            <a:r>
              <a:rPr lang="en-US" sz="2000" b="1" baseline="0" dirty="0"/>
              <a:t> all ways an Auditory learner takes in information</a:t>
            </a:r>
          </a:p>
          <a:p>
            <a:pPr lvl="0"/>
            <a:r>
              <a:rPr lang="en-US" sz="2000" dirty="0"/>
              <a:t>Here is P value explained</a:t>
            </a:r>
          </a:p>
          <a:p>
            <a:pPr lvl="0"/>
            <a:r>
              <a:rPr lang="en-US" sz="2000" dirty="0"/>
              <a:t>There is a Significance Level which is Alpha</a:t>
            </a:r>
          </a:p>
          <a:p>
            <a:pPr lvl="0"/>
            <a:r>
              <a:rPr lang="en-US" sz="2000" dirty="0"/>
              <a:t>This level is where</a:t>
            </a:r>
            <a:r>
              <a:rPr lang="en-US" sz="2000" baseline="0" dirty="0"/>
              <a:t> </a:t>
            </a:r>
            <a:r>
              <a:rPr lang="en-US" sz="2000" dirty="0"/>
              <a:t> we are allowed to reject the null hypothesis </a:t>
            </a:r>
          </a:p>
          <a:p>
            <a:pPr lvl="0"/>
            <a:r>
              <a:rPr lang="en-US" sz="2000" dirty="0"/>
              <a:t>The</a:t>
            </a:r>
            <a:r>
              <a:rPr lang="en-US" sz="2000" baseline="0" dirty="0"/>
              <a:t> </a:t>
            </a:r>
            <a:r>
              <a:rPr lang="en-US" sz="2000" dirty="0"/>
              <a:t>Probability value which is p-value: Is</a:t>
            </a:r>
            <a:r>
              <a:rPr lang="en-US" sz="2000" baseline="0" dirty="0"/>
              <a:t> the </a:t>
            </a:r>
            <a:r>
              <a:rPr lang="en-US" sz="2000" dirty="0"/>
              <a:t>likelihood of an observed statistic occurring on the basis of the sampling distribution or the default position</a:t>
            </a:r>
          </a:p>
          <a:p>
            <a:pPr lvl="0"/>
            <a:r>
              <a:rPr lang="en-US" sz="2000" dirty="0"/>
              <a:t>Who decides the level: The researcher – by convention alpha is normally set to .05</a:t>
            </a:r>
          </a:p>
          <a:p>
            <a:pPr lvl="0"/>
            <a:r>
              <a:rPr lang="en-US" sz="2000" dirty="0"/>
              <a:t>If p-value is less than alpha</a:t>
            </a:r>
            <a:r>
              <a:rPr lang="en-US" sz="2000" baseline="0" dirty="0"/>
              <a:t> </a:t>
            </a:r>
            <a:r>
              <a:rPr lang="en-US" sz="2000" dirty="0"/>
              <a:t>which is p is less</a:t>
            </a:r>
            <a:r>
              <a:rPr lang="en-US" sz="2000" baseline="0" dirty="0"/>
              <a:t> than </a:t>
            </a:r>
            <a:r>
              <a:rPr lang="en-US" sz="2000" dirty="0"/>
              <a:t>.05 we reject the null hypothesis which null is the default position </a:t>
            </a:r>
          </a:p>
          <a:p>
            <a:pPr lvl="0"/>
            <a:r>
              <a:rPr lang="en-US" sz="2000" dirty="0"/>
              <a:t>This is considered Statistically significant therefore learning something </a:t>
            </a:r>
          </a:p>
          <a:p>
            <a:pPr lvl="0"/>
            <a:r>
              <a:rPr lang="en-US" sz="2000" dirty="0"/>
              <a:t>If the p-value is greater than alpha which is p is greater than .05 we fail to reject the null hypothesis we did not learn anything interesting</a:t>
            </a:r>
          </a:p>
          <a:p>
            <a:pPr lvl="0"/>
            <a:r>
              <a:rPr lang="en-US" sz="2000" dirty="0"/>
              <a:t>This is Statistically nonsignificant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83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3563" y="534988"/>
            <a:ext cx="2232025" cy="1255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2133600"/>
            <a:ext cx="5661660" cy="6059091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People with the Reading Writing preference take in information</a:t>
            </a:r>
            <a:r>
              <a:rPr lang="en-US" sz="2400" b="1" baseline="0" dirty="0"/>
              <a:t> </a:t>
            </a:r>
            <a:r>
              <a:rPr lang="en-US" sz="2400" b="1" dirty="0"/>
              <a:t> just like it says </a:t>
            </a:r>
          </a:p>
          <a:p>
            <a:r>
              <a:rPr lang="en-US" sz="2400" b="1" dirty="0"/>
              <a:t>using words that have interesting meanings,  </a:t>
            </a:r>
          </a:p>
          <a:p>
            <a:r>
              <a:rPr lang="en-US" sz="2400" b="1" dirty="0"/>
              <a:t>list to order things into categories ,  </a:t>
            </a:r>
          </a:p>
          <a:p>
            <a:r>
              <a:rPr lang="en-US" sz="2400" b="1" dirty="0"/>
              <a:t>headings that explain what follows,</a:t>
            </a:r>
          </a:p>
          <a:p>
            <a:r>
              <a:rPr lang="en-US" sz="2400" b="1" dirty="0"/>
              <a:t> bullet points,</a:t>
            </a:r>
            <a:r>
              <a:rPr lang="en-US" sz="2400" b="1" baseline="0" dirty="0"/>
              <a:t> </a:t>
            </a:r>
            <a:r>
              <a:rPr lang="en-US" sz="2400" b="1" dirty="0"/>
              <a:t>numbered paragraphs </a:t>
            </a:r>
          </a:p>
          <a:p>
            <a:r>
              <a:rPr lang="en-US" sz="2400" b="1" dirty="0"/>
              <a:t>they use dictionaries, glossaries and written notes.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</p:spPr>
        <p:txBody>
          <a:bodyPr/>
          <a:lstStyle/>
          <a:p>
            <a:fld id="{1152CE81-61E5-411E-8417-D3C1E22F494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534988"/>
            <a:ext cx="2649538" cy="1490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2171700"/>
            <a:ext cx="5661660" cy="6020991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People with a visual preference prefer to draw things out , </a:t>
            </a:r>
          </a:p>
          <a:p>
            <a:r>
              <a:rPr lang="en-US" sz="2400" b="1" dirty="0"/>
              <a:t>they like plans,  charts, maps,</a:t>
            </a:r>
            <a:r>
              <a:rPr lang="en-US" sz="2400" b="1" baseline="0" dirty="0"/>
              <a:t> </a:t>
            </a:r>
            <a:r>
              <a:rPr lang="en-US" sz="2400" b="1" dirty="0"/>
              <a:t>diagrams flowcharts, decision trees,</a:t>
            </a:r>
            <a:r>
              <a:rPr lang="en-US" sz="2400" b="1" baseline="0" dirty="0"/>
              <a:t> </a:t>
            </a:r>
            <a:r>
              <a:rPr lang="en-US" sz="2400" b="1" dirty="0"/>
              <a:t> </a:t>
            </a:r>
          </a:p>
          <a:p>
            <a:r>
              <a:rPr lang="en-US" sz="2400" b="1" dirty="0"/>
              <a:t>organizational charts, pictures, logos, design, patterns, using symbols, color and space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74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554038"/>
            <a:ext cx="2192338" cy="1233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3108" y="1812925"/>
            <a:ext cx="5661660" cy="640516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When we fail to reject the null, we are saying the possibility of our results happening are not significant 			</a:t>
            </a:r>
          </a:p>
          <a:p>
            <a:r>
              <a:rPr lang="en-US" dirty="0"/>
              <a:t>			P is greater than null </a:t>
            </a:r>
          </a:p>
          <a:p>
            <a:r>
              <a:rPr lang="en-US" dirty="0"/>
              <a:t>When we reject the null this is when we change our minds because there is significance to what the null says is true. 		</a:t>
            </a:r>
          </a:p>
          <a:p>
            <a:r>
              <a:rPr lang="en-US" dirty="0"/>
              <a:t>			P less than null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7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395288"/>
            <a:ext cx="1443037" cy="81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41300" y="1397000"/>
            <a:ext cx="6451599" cy="7556500"/>
          </a:xfrm>
          <a:prstGeom prst="rect">
            <a:avLst/>
          </a:prstGeom>
        </p:spPr>
        <p:txBody>
          <a:bodyPr/>
          <a:lstStyle/>
          <a:p>
            <a:r>
              <a:rPr lang="en-US" sz="1400" b="1" dirty="0"/>
              <a:t>People with the kinesthetic preference prefer autobiographies, documentaries,</a:t>
            </a:r>
            <a:r>
              <a:rPr lang="en-US" sz="1400" b="1" baseline="0" dirty="0"/>
              <a:t> 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demonstrations, they talk about real things in their lives, </a:t>
            </a:r>
          </a:p>
          <a:p>
            <a:r>
              <a:rPr lang="en-US" sz="1400" b="1" dirty="0"/>
              <a:t>doing things with others and making things happen. </a:t>
            </a:r>
          </a:p>
          <a:p>
            <a:r>
              <a:rPr lang="en-US" sz="1400" b="1" dirty="0"/>
              <a:t>They are physical and they like practical problem-solving techniques. they use all their senses and Hands-On approach.</a:t>
            </a:r>
            <a:endParaRPr lang="en-US" sz="1400" dirty="0"/>
          </a:p>
          <a:p>
            <a:r>
              <a:rPr lang="en-US" sz="1400" dirty="0"/>
              <a:t>Instead of the math I will try to explain with a real life example, </a:t>
            </a:r>
          </a:p>
          <a:p>
            <a:r>
              <a:rPr lang="en-US" sz="1400" dirty="0"/>
              <a:t>I found a circle of lovely multi colored dots on my freshly painted wall. </a:t>
            </a:r>
          </a:p>
          <a:p>
            <a:r>
              <a:rPr lang="en-US" sz="1400" dirty="0"/>
              <a:t>I put daughter on trial in my mind, since she would be more likely out of the my 2 children to do something like this. </a:t>
            </a:r>
          </a:p>
          <a:p>
            <a:r>
              <a:rPr lang="en-US" sz="1400" dirty="0"/>
              <a:t>The chance that Barbara absolutely did not do it, we could accept the null, which is Barbara is innocent –</a:t>
            </a:r>
          </a:p>
          <a:p>
            <a:r>
              <a:rPr lang="en-US" sz="1400" dirty="0"/>
              <a:t>but we never accept the null since there is a slight chance that she did do it, so we fail to reject the null.</a:t>
            </a:r>
          </a:p>
          <a:p>
            <a:r>
              <a:rPr lang="en-US" sz="1400" dirty="0"/>
              <a:t>So then I imagine in my mind how in the world could Barbara be innocent with these scenarios: </a:t>
            </a:r>
          </a:p>
          <a:p>
            <a:r>
              <a:rPr lang="en-US" sz="1400" dirty="0"/>
              <a:t>	Plausible: Kids who came over to play, her brother, my husband  all possibly did it. In this scenario we would reject the null.</a:t>
            </a:r>
          </a:p>
          <a:p>
            <a:pPr defTabSz="939363">
              <a:defRPr/>
            </a:pPr>
            <a:r>
              <a:rPr lang="en-US" sz="1400" dirty="0"/>
              <a:t>	Possible but not very probable(a small chance): Maybe someone broke in and drew dots on the wall. If someone broke in and that is all they did that seems ridiculous –</a:t>
            </a:r>
          </a:p>
          <a:p>
            <a:pPr defTabSz="939363">
              <a:defRPr/>
            </a:pPr>
            <a:r>
              <a:rPr lang="en-US" sz="1400" dirty="0"/>
              <a:t>So I reject the null because of that ridiculousness </a:t>
            </a:r>
          </a:p>
          <a:p>
            <a:pPr defTabSz="939363">
              <a:defRPr/>
            </a:pPr>
            <a:r>
              <a:rPr lang="en-US" sz="1400" dirty="0"/>
              <a:t>A p-value doesn’t *prove* anything. It is a simply basis for making a reasonable decision using collected data, and figuring out the likelihood of it happening.</a:t>
            </a:r>
          </a:p>
          <a:p>
            <a:r>
              <a:rPr lang="en-US" sz="1400" dirty="0"/>
              <a:t>A p-value asks, </a:t>
            </a:r>
            <a:r>
              <a:rPr lang="en-US" sz="1400" i="1" dirty="0"/>
              <a:t>“In a scenario what is my default action, is my evidence reasonable to be considered?”</a:t>
            </a:r>
            <a:r>
              <a:rPr lang="en-US" sz="1400" dirty="0"/>
              <a:t> The higher the p-value, the more confidant I’ll feel about persisting with my planned action it falls inside of the confidence interval the 95%. If the p-value is low enough falling outside of the confidence interval, I’ll change my mind and do something else.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14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11188"/>
            <a:ext cx="1989138" cy="11191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1730375"/>
            <a:ext cx="5661660" cy="646231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 this presentation I want to answer questions that relate to learning style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CE81-61E5-411E-8417-D3C1E22F494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5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1EC-6ED5-4DA7-BE53-D1FC4B8E8EE5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3B61-A59F-46C3-948B-BEE69287A5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1EC-6ED5-4DA7-BE53-D1FC4B8E8EE5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3B61-A59F-46C3-948B-BEE69287A5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8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1EC-6ED5-4DA7-BE53-D1FC4B8E8EE5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3B61-A59F-46C3-948B-BEE69287A5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8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1EC-6ED5-4DA7-BE53-D1FC4B8E8EE5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3B61-A59F-46C3-948B-BEE69287A51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851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1EC-6ED5-4DA7-BE53-D1FC4B8E8EE5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3B61-A59F-46C3-948B-BEE69287A5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1EC-6ED5-4DA7-BE53-D1FC4B8E8EE5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3B61-A59F-46C3-948B-BEE69287A5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10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1EC-6ED5-4DA7-BE53-D1FC4B8E8EE5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3B61-A59F-46C3-948B-BEE69287A5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33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1EC-6ED5-4DA7-BE53-D1FC4B8E8EE5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3B61-A59F-46C3-948B-BEE69287A5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86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1EC-6ED5-4DA7-BE53-D1FC4B8E8EE5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3B61-A59F-46C3-948B-BEE69287A5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4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1EC-6ED5-4DA7-BE53-D1FC4B8E8EE5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3B61-A59F-46C3-948B-BEE69287A5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3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1EC-6ED5-4DA7-BE53-D1FC4B8E8EE5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3B61-A59F-46C3-948B-BEE69287A5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5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1EC-6ED5-4DA7-BE53-D1FC4B8E8EE5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3B61-A59F-46C3-948B-BEE69287A5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1EC-6ED5-4DA7-BE53-D1FC4B8E8EE5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3B61-A59F-46C3-948B-BEE69287A5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5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1EC-6ED5-4DA7-BE53-D1FC4B8E8EE5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3B61-A59F-46C3-948B-BEE69287A5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0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1EC-6ED5-4DA7-BE53-D1FC4B8E8EE5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3B61-A59F-46C3-948B-BEE69287A5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5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1EC-6ED5-4DA7-BE53-D1FC4B8E8EE5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3B61-A59F-46C3-948B-BEE69287A5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3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1EC-6ED5-4DA7-BE53-D1FC4B8E8EE5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3B61-A59F-46C3-948B-BEE69287A5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0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EBE1EC-6ED5-4DA7-BE53-D1FC4B8E8EE5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3B61-A59F-46C3-948B-BEE69287A5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94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182F-D355-4092-B9FC-A808505C3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Styles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625A8-9686-4BD4-BCE8-7C8CD42DA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What’s your style?</a:t>
            </a:r>
          </a:p>
        </p:txBody>
      </p:sp>
    </p:spTree>
    <p:extLst>
      <p:ext uri="{BB962C8B-B14F-4D97-AF65-F5344CB8AC3E}">
        <p14:creationId xmlns:p14="http://schemas.microsoft.com/office/powerpoint/2010/main" val="2673663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DE3E-0089-4E35-9A24-AFF47866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67E2-9615-4DD7-91FF-D14D39ADA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702" y="2002584"/>
            <a:ext cx="9842595" cy="4482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VARK learning styles</a:t>
            </a:r>
          </a:p>
          <a:p>
            <a:pPr lvl="2"/>
            <a:r>
              <a:rPr lang="en-US" b="1" dirty="0"/>
              <a:t>V</a:t>
            </a:r>
            <a:r>
              <a:rPr lang="en-US" dirty="0"/>
              <a:t>isual</a:t>
            </a:r>
          </a:p>
          <a:p>
            <a:pPr lvl="2"/>
            <a:r>
              <a:rPr lang="en-US" b="1" dirty="0"/>
              <a:t>A</a:t>
            </a:r>
            <a:r>
              <a:rPr lang="en-US" dirty="0"/>
              <a:t>uditory</a:t>
            </a:r>
          </a:p>
          <a:p>
            <a:pPr lvl="2"/>
            <a:r>
              <a:rPr lang="en-US" b="1" dirty="0"/>
              <a:t>R</a:t>
            </a:r>
            <a:r>
              <a:rPr lang="en-US" dirty="0"/>
              <a:t>eading/Writing</a:t>
            </a:r>
          </a:p>
          <a:p>
            <a:pPr lvl="2"/>
            <a:r>
              <a:rPr lang="en-US" b="1" dirty="0"/>
              <a:t>K</a:t>
            </a:r>
            <a:r>
              <a:rPr lang="en-US" dirty="0"/>
              <a:t>inesthetic</a:t>
            </a:r>
          </a:p>
          <a:p>
            <a:r>
              <a:rPr lang="en-US" dirty="0"/>
              <a:t>Survey Questions</a:t>
            </a:r>
          </a:p>
          <a:p>
            <a:pPr lvl="1"/>
            <a:r>
              <a:rPr lang="en-US" dirty="0"/>
              <a:t>City and State</a:t>
            </a:r>
          </a:p>
          <a:p>
            <a:pPr lvl="1"/>
            <a:r>
              <a:rPr lang="en-US" dirty="0"/>
              <a:t>Gender and age</a:t>
            </a:r>
          </a:p>
          <a:p>
            <a:pPr lvl="1"/>
            <a:r>
              <a:rPr lang="en-US" dirty="0"/>
              <a:t>5 questions on introverts and extroverts</a:t>
            </a:r>
          </a:p>
          <a:p>
            <a:pPr lvl="1"/>
            <a:r>
              <a:rPr lang="en-US" dirty="0"/>
              <a:t>Internet search efficiency</a:t>
            </a:r>
          </a:p>
          <a:p>
            <a:pPr lvl="1"/>
            <a:r>
              <a:rPr lang="en-US" dirty="0"/>
              <a:t>Importance of teaching styles</a:t>
            </a:r>
          </a:p>
          <a:p>
            <a:pPr lvl="1"/>
            <a:r>
              <a:rPr lang="en-US" dirty="0"/>
              <a:t>16 questions about the VARK learning styles</a:t>
            </a:r>
          </a:p>
        </p:txBody>
      </p:sp>
    </p:spTree>
    <p:extLst>
      <p:ext uri="{BB962C8B-B14F-4D97-AF65-F5344CB8AC3E}">
        <p14:creationId xmlns:p14="http://schemas.microsoft.com/office/powerpoint/2010/main" val="380350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DE3E-0089-4E35-9A24-AFF47866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67E2-9615-4DD7-91FF-D14D39ADA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9842595" cy="4482353"/>
          </a:xfrm>
        </p:spPr>
        <p:txBody>
          <a:bodyPr>
            <a:normAutofit/>
          </a:bodyPr>
          <a:lstStyle/>
          <a:p>
            <a:r>
              <a:rPr lang="en-US" dirty="0"/>
              <a:t>Survey Distribution: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Slack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Asked for all of them to send the survey to their friends</a:t>
            </a:r>
          </a:p>
          <a:p>
            <a:r>
              <a:rPr lang="en-US" dirty="0"/>
              <a:t>With in 3 weeks 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= 158 results with 141 usable results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5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DE3E-0089-4E35-9A24-AFF47866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67E2-9615-4DD7-91FF-D14D39ADA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90512" cy="43523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</a:t>
            </a:r>
          </a:p>
          <a:p>
            <a:pPr lvl="1"/>
            <a:r>
              <a:rPr lang="en-US" dirty="0"/>
              <a:t>28 columns of strings except for 1 column integers</a:t>
            </a:r>
          </a:p>
          <a:p>
            <a:pPr lvl="2"/>
            <a:r>
              <a:rPr lang="en-US" dirty="0"/>
              <a:t>Eliminated Survey Monkey  default columns that were not useful</a:t>
            </a:r>
          </a:p>
          <a:p>
            <a:pPr lvl="2"/>
            <a:r>
              <a:rPr lang="en-US" dirty="0"/>
              <a:t>Renamed columns</a:t>
            </a:r>
          </a:p>
          <a:p>
            <a:pPr lvl="2"/>
            <a:r>
              <a:rPr lang="en-US" dirty="0"/>
              <a:t>Made the information useful by </a:t>
            </a:r>
          </a:p>
          <a:p>
            <a:pPr lvl="3"/>
            <a:r>
              <a:rPr lang="en-US" dirty="0"/>
              <a:t>Changed the appropriate data styles</a:t>
            </a:r>
          </a:p>
          <a:p>
            <a:pPr lvl="3"/>
            <a:r>
              <a:rPr lang="en-US" dirty="0"/>
              <a:t>Recoded and cleaned columns</a:t>
            </a:r>
          </a:p>
          <a:p>
            <a:pPr lvl="1"/>
            <a:r>
              <a:rPr lang="en-US" dirty="0"/>
              <a:t>Statistical Analysis</a:t>
            </a:r>
          </a:p>
          <a:p>
            <a:pPr lvl="3"/>
            <a:r>
              <a:rPr lang="en-US" dirty="0"/>
              <a:t>Value counts</a:t>
            </a:r>
          </a:p>
          <a:p>
            <a:pPr lvl="3"/>
            <a:r>
              <a:rPr lang="en-US" dirty="0"/>
              <a:t>ANOVAs</a:t>
            </a:r>
          </a:p>
          <a:p>
            <a:pPr lvl="3"/>
            <a:r>
              <a:rPr lang="en-US" dirty="0"/>
              <a:t>Chi-square</a:t>
            </a:r>
          </a:p>
          <a:p>
            <a:r>
              <a:rPr lang="en-US" dirty="0"/>
              <a:t>Tableau</a:t>
            </a:r>
          </a:p>
          <a:p>
            <a:pPr lvl="1"/>
            <a:r>
              <a:rPr lang="en-US" dirty="0"/>
              <a:t>Created graphics</a:t>
            </a:r>
          </a:p>
        </p:txBody>
      </p:sp>
    </p:spTree>
    <p:extLst>
      <p:ext uri="{BB962C8B-B14F-4D97-AF65-F5344CB8AC3E}">
        <p14:creationId xmlns:p14="http://schemas.microsoft.com/office/powerpoint/2010/main" val="428176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C411-E515-48CE-8C67-C0CE149E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from the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3139-494D-4EFA-B790-DB04F24E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groups represented</a:t>
            </a:r>
          </a:p>
          <a:p>
            <a:pPr lvl="1"/>
            <a:r>
              <a:rPr lang="en-US" dirty="0"/>
              <a:t>18 -80 years old</a:t>
            </a:r>
          </a:p>
          <a:p>
            <a:r>
              <a:rPr lang="en-US" dirty="0"/>
              <a:t>Gender</a:t>
            </a:r>
          </a:p>
          <a:p>
            <a:pPr lvl="1"/>
            <a:r>
              <a:rPr lang="en-US" dirty="0"/>
              <a:t>104 Female (72%)</a:t>
            </a:r>
          </a:p>
          <a:p>
            <a:pPr lvl="1"/>
            <a:r>
              <a:rPr lang="en-US" dirty="0"/>
              <a:t>40 Males (29%)</a:t>
            </a:r>
          </a:p>
          <a:p>
            <a:r>
              <a:rPr lang="en-US" dirty="0"/>
              <a:t>Introverts verses Extroverts</a:t>
            </a:r>
          </a:p>
          <a:p>
            <a:pPr lvl="1"/>
            <a:r>
              <a:rPr lang="en-US" dirty="0"/>
              <a:t>86 Extroverts (59%)</a:t>
            </a:r>
          </a:p>
          <a:p>
            <a:pPr lvl="1"/>
            <a:r>
              <a:rPr lang="en-US" dirty="0"/>
              <a:t>60 Introverts (49%)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2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B32E-5049-4224-B88F-635D6F53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Which regions are represented?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DB79D2-1BFF-4AEB-8857-4F14BF0EC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386" y="1751300"/>
            <a:ext cx="5891076" cy="4195762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161DB9-9EE1-45D5-AEFE-148224A582D1}"/>
              </a:ext>
            </a:extLst>
          </p:cNvPr>
          <p:cNvSpPr txBox="1">
            <a:spLocks/>
          </p:cNvSpPr>
          <p:nvPr/>
        </p:nvSpPr>
        <p:spPr>
          <a:xfrm>
            <a:off x="976851" y="1751581"/>
            <a:ext cx="406207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Alaska            		 59 (40%)</a:t>
            </a:r>
          </a:p>
          <a:p>
            <a:r>
              <a:rPr lang="en-US" dirty="0"/>
              <a:t>Pacific Coastal   	 40 (27%)</a:t>
            </a:r>
          </a:p>
          <a:p>
            <a:r>
              <a:rPr lang="en-US" dirty="0"/>
              <a:t>Rocky Mountain     	 13   (9%)</a:t>
            </a:r>
          </a:p>
          <a:p>
            <a:r>
              <a:rPr lang="en-US" dirty="0"/>
              <a:t>Southern Region   	 12   (8%)</a:t>
            </a:r>
          </a:p>
          <a:p>
            <a:r>
              <a:rPr lang="en-US" dirty="0"/>
              <a:t>Mid-West           		 10   (7%)</a:t>
            </a:r>
          </a:p>
          <a:p>
            <a:r>
              <a:rPr lang="en-US" dirty="0"/>
              <a:t>South-West          	   8   (5%)</a:t>
            </a:r>
          </a:p>
          <a:p>
            <a:r>
              <a:rPr lang="en-US" dirty="0"/>
              <a:t>Mid-Atlantic        	   2   (1%)</a:t>
            </a:r>
          </a:p>
          <a:p>
            <a:r>
              <a:rPr lang="en-US" dirty="0"/>
              <a:t>New England        	   1   (1%)</a:t>
            </a:r>
          </a:p>
          <a:p>
            <a:r>
              <a:rPr lang="en-US" dirty="0"/>
              <a:t>Other Countries          2   (1%)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5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C411-E515-48CE-8C67-C0CE149E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styles represented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39BBEE-0C60-45AF-8ED7-08FD311DF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67853"/>
              </p:ext>
            </p:extLst>
          </p:nvPr>
        </p:nvGraphicFramePr>
        <p:xfrm>
          <a:off x="2032000" y="2254852"/>
          <a:ext cx="8128000" cy="31979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11381">
                  <a:extLst>
                    <a:ext uri="{9D8B030D-6E8A-4147-A177-3AD203B41FA5}">
                      <a16:colId xmlns:a16="http://schemas.microsoft.com/office/drawing/2014/main" val="1445495014"/>
                    </a:ext>
                  </a:extLst>
                </a:gridCol>
                <a:gridCol w="3516619">
                  <a:extLst>
                    <a:ext uri="{9D8B030D-6E8A-4147-A177-3AD203B41FA5}">
                      <a16:colId xmlns:a16="http://schemas.microsoft.com/office/drawing/2014/main" val="1215148084"/>
                    </a:ext>
                  </a:extLst>
                </a:gridCol>
              </a:tblGrid>
              <a:tr h="639598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Learning Style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587846"/>
                  </a:ext>
                </a:extLst>
              </a:tr>
              <a:tr h="639598">
                <a:tc>
                  <a:txBody>
                    <a:bodyPr/>
                    <a:lstStyle/>
                    <a:p>
                      <a:r>
                        <a:rPr lang="en-US" sz="2000" dirty="0"/>
                        <a:t>Kinesthetic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66 (47%)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908465"/>
                  </a:ext>
                </a:extLst>
              </a:tr>
              <a:tr h="639598">
                <a:tc>
                  <a:txBody>
                    <a:bodyPr/>
                    <a:lstStyle/>
                    <a:p>
                      <a:r>
                        <a:rPr lang="en-US" sz="2000" dirty="0"/>
                        <a:t>Reading/Writing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48 (34%)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165841"/>
                  </a:ext>
                </a:extLst>
              </a:tr>
              <a:tr h="639598">
                <a:tc>
                  <a:txBody>
                    <a:bodyPr/>
                    <a:lstStyle/>
                    <a:p>
                      <a:r>
                        <a:rPr lang="en-US" sz="2000" dirty="0"/>
                        <a:t>Auditory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 (12%)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608176"/>
                  </a:ext>
                </a:extLst>
              </a:tr>
              <a:tr h="639598">
                <a:tc>
                  <a:txBody>
                    <a:bodyPr/>
                    <a:lstStyle/>
                    <a:p>
                      <a:r>
                        <a:rPr lang="en-US" sz="2000" dirty="0"/>
                        <a:t>Visual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 (7%)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31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48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4A90-A001-41EA-AE27-A6C10638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17089" cy="1400530"/>
          </a:xfrm>
        </p:spPr>
        <p:txBody>
          <a:bodyPr/>
          <a:lstStyle/>
          <a:p>
            <a:r>
              <a:rPr lang="en-US" dirty="0"/>
              <a:t>How do the learning styles differ based on: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FADA-F09B-498F-B381-E6A1B89E2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69033" cy="4195481"/>
          </a:xfrm>
        </p:spPr>
        <p:txBody>
          <a:bodyPr/>
          <a:lstStyle/>
          <a:p>
            <a:pPr marL="342900" lvl="1" indent="-342900"/>
            <a:r>
              <a:rPr lang="en-US" sz="2000" dirty="0"/>
              <a:t>Age </a:t>
            </a:r>
          </a:p>
          <a:p>
            <a:pPr marL="742950" lvl="2" indent="-342900"/>
            <a:r>
              <a:rPr lang="en-US" sz="1800" dirty="0"/>
              <a:t>x</a:t>
            </a:r>
            <a:r>
              <a:rPr lang="en-US" sz="1800" baseline="30000" dirty="0"/>
              <a:t>2 </a:t>
            </a:r>
            <a:r>
              <a:rPr lang="en-US" sz="1800" dirty="0"/>
              <a:t>= 1.34, </a:t>
            </a:r>
            <a:r>
              <a:rPr lang="en-US" sz="1800" i="1" dirty="0"/>
              <a:t>p = .11</a:t>
            </a:r>
          </a:p>
          <a:p>
            <a:pPr marL="1200150" lvl="3" indent="-342900"/>
            <a:r>
              <a:rPr lang="en-US" sz="1600" dirty="0"/>
              <a:t> p value  is greater than the null  therefore the result is significantly nonsignificant</a:t>
            </a:r>
          </a:p>
          <a:p>
            <a:pPr marL="1200150" lvl="3" indent="-342900"/>
            <a:r>
              <a:rPr lang="en-US" sz="1600" dirty="0"/>
              <a:t>Age has no significant importance in determining learning style</a:t>
            </a:r>
          </a:p>
          <a:p>
            <a:pPr marL="1200150" lvl="3" indent="-342900"/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0B5918-757B-4974-B880-7E9687624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8" y="3887345"/>
            <a:ext cx="10576560" cy="20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3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4A90-A001-41EA-AE27-A6C10638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17089" cy="1400530"/>
          </a:xfrm>
        </p:spPr>
        <p:txBody>
          <a:bodyPr/>
          <a:lstStyle/>
          <a:p>
            <a:r>
              <a:rPr lang="en-US" dirty="0"/>
              <a:t>How do the learning styles differ based on:	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FADA-F09B-498F-B381-E6A1B89E2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11378" cy="4195481"/>
          </a:xfrm>
        </p:spPr>
        <p:txBody>
          <a:bodyPr/>
          <a:lstStyle/>
          <a:p>
            <a:pPr marL="342900" lvl="1" indent="-342900"/>
            <a:r>
              <a:rPr lang="en-US" sz="2000" dirty="0"/>
              <a:t>Gender</a:t>
            </a:r>
          </a:p>
          <a:p>
            <a:pPr marL="742950" lvl="2" indent="-342900"/>
            <a:r>
              <a:rPr lang="en-US" sz="1800" dirty="0"/>
              <a:t>x</a:t>
            </a:r>
            <a:r>
              <a:rPr lang="en-US" sz="1800" baseline="30000" dirty="0"/>
              <a:t>2</a:t>
            </a:r>
            <a:r>
              <a:rPr lang="en-US" sz="1800" dirty="0"/>
              <a:t> = 3.26, </a:t>
            </a:r>
            <a:r>
              <a:rPr lang="en-US" sz="1800" i="1" dirty="0"/>
              <a:t>p = .35</a:t>
            </a:r>
          </a:p>
          <a:p>
            <a:pPr marL="1200150" lvl="3" indent="-342900"/>
            <a:r>
              <a:rPr lang="en-US" sz="1600" dirty="0"/>
              <a:t>p value  is greater than the null  therefore the result is significantly nonsignificant</a:t>
            </a:r>
          </a:p>
          <a:p>
            <a:pPr marL="1200150" lvl="3" indent="-342900"/>
            <a:r>
              <a:rPr lang="en-US" sz="1600" dirty="0"/>
              <a:t>Gender has no significant importance in determining learning style</a:t>
            </a:r>
          </a:p>
          <a:p>
            <a:pPr marL="1200150" lvl="3" indent="-342900"/>
            <a:endParaRPr lang="en-US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452825-20AC-40FA-AFA1-8B17C5E98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060289"/>
              </p:ext>
            </p:extLst>
          </p:nvPr>
        </p:nvGraphicFramePr>
        <p:xfrm>
          <a:off x="1923393" y="4150658"/>
          <a:ext cx="8071945" cy="19083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86910">
                  <a:extLst>
                    <a:ext uri="{9D8B030D-6E8A-4147-A177-3AD203B41FA5}">
                      <a16:colId xmlns:a16="http://schemas.microsoft.com/office/drawing/2014/main" val="1200559631"/>
                    </a:ext>
                  </a:extLst>
                </a:gridCol>
                <a:gridCol w="1560787">
                  <a:extLst>
                    <a:ext uri="{9D8B030D-6E8A-4147-A177-3AD203B41FA5}">
                      <a16:colId xmlns:a16="http://schemas.microsoft.com/office/drawing/2014/main" val="1853645832"/>
                    </a:ext>
                  </a:extLst>
                </a:gridCol>
                <a:gridCol w="2206618">
                  <a:extLst>
                    <a:ext uri="{9D8B030D-6E8A-4147-A177-3AD203B41FA5}">
                      <a16:colId xmlns:a16="http://schemas.microsoft.com/office/drawing/2014/main" val="69963870"/>
                    </a:ext>
                  </a:extLst>
                </a:gridCol>
                <a:gridCol w="1434855">
                  <a:extLst>
                    <a:ext uri="{9D8B030D-6E8A-4147-A177-3AD203B41FA5}">
                      <a16:colId xmlns:a16="http://schemas.microsoft.com/office/drawing/2014/main" val="1459458707"/>
                    </a:ext>
                  </a:extLst>
                </a:gridCol>
                <a:gridCol w="1182775">
                  <a:extLst>
                    <a:ext uri="{9D8B030D-6E8A-4147-A177-3AD203B41FA5}">
                      <a16:colId xmlns:a16="http://schemas.microsoft.com/office/drawing/2014/main" val="2890025294"/>
                    </a:ext>
                  </a:extLst>
                </a:gridCol>
              </a:tblGrid>
              <a:tr h="55605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Kinesthetic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Reading/Writing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Auditory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Visual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943507"/>
                  </a:ext>
                </a:extLst>
              </a:tr>
              <a:tr h="676148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 (42%)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38(37%)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13(13%)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8(8%)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590053"/>
                  </a:ext>
                </a:extLst>
              </a:tr>
              <a:tr h="676148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23(59%)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10(26%)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4(10%)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2(5%)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935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54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4A90-A001-41EA-AE27-A6C10638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17089" cy="1400530"/>
          </a:xfrm>
        </p:spPr>
        <p:txBody>
          <a:bodyPr/>
          <a:lstStyle/>
          <a:p>
            <a:r>
              <a:rPr lang="en-US" dirty="0"/>
              <a:t>How do the learning styles differ based on:	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FADA-F09B-498F-B381-E6A1B89E2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86022" cy="4195481"/>
          </a:xfrm>
        </p:spPr>
        <p:txBody>
          <a:bodyPr/>
          <a:lstStyle/>
          <a:p>
            <a:pPr marL="342900" lvl="1" indent="-342900"/>
            <a:r>
              <a:rPr lang="en-US" sz="2000" dirty="0"/>
              <a:t>Personality styles</a:t>
            </a:r>
          </a:p>
          <a:p>
            <a:pPr marL="742950" lvl="2" indent="-342900"/>
            <a:r>
              <a:rPr lang="en-US" sz="1800" dirty="0"/>
              <a:t>x^2 = 8.56, </a:t>
            </a:r>
            <a:r>
              <a:rPr lang="en-US" sz="1800" i="1" dirty="0"/>
              <a:t>p = .04</a:t>
            </a:r>
          </a:p>
          <a:p>
            <a:pPr marL="1200150" lvl="3" indent="-342900"/>
            <a:r>
              <a:rPr lang="en-US" sz="1600" dirty="0"/>
              <a:t> p value  is less than the null  therefore the result is significant</a:t>
            </a:r>
          </a:p>
          <a:p>
            <a:pPr marL="1200150" lvl="3" indent="-342900"/>
            <a:r>
              <a:rPr lang="en-US" sz="1600" dirty="0"/>
              <a:t>Personality has significant value in determining learning style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4F19B6-4491-46AA-96AB-18AED577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86482"/>
              </p:ext>
            </p:extLst>
          </p:nvPr>
        </p:nvGraphicFramePr>
        <p:xfrm>
          <a:off x="1923393" y="4150658"/>
          <a:ext cx="8071945" cy="19083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86910">
                  <a:extLst>
                    <a:ext uri="{9D8B030D-6E8A-4147-A177-3AD203B41FA5}">
                      <a16:colId xmlns:a16="http://schemas.microsoft.com/office/drawing/2014/main" val="1200559631"/>
                    </a:ext>
                  </a:extLst>
                </a:gridCol>
                <a:gridCol w="1560787">
                  <a:extLst>
                    <a:ext uri="{9D8B030D-6E8A-4147-A177-3AD203B41FA5}">
                      <a16:colId xmlns:a16="http://schemas.microsoft.com/office/drawing/2014/main" val="1853645832"/>
                    </a:ext>
                  </a:extLst>
                </a:gridCol>
                <a:gridCol w="2206618">
                  <a:extLst>
                    <a:ext uri="{9D8B030D-6E8A-4147-A177-3AD203B41FA5}">
                      <a16:colId xmlns:a16="http://schemas.microsoft.com/office/drawing/2014/main" val="69963870"/>
                    </a:ext>
                  </a:extLst>
                </a:gridCol>
                <a:gridCol w="1434855">
                  <a:extLst>
                    <a:ext uri="{9D8B030D-6E8A-4147-A177-3AD203B41FA5}">
                      <a16:colId xmlns:a16="http://schemas.microsoft.com/office/drawing/2014/main" val="1459458707"/>
                    </a:ext>
                  </a:extLst>
                </a:gridCol>
                <a:gridCol w="1182775">
                  <a:extLst>
                    <a:ext uri="{9D8B030D-6E8A-4147-A177-3AD203B41FA5}">
                      <a16:colId xmlns:a16="http://schemas.microsoft.com/office/drawing/2014/main" val="2890025294"/>
                    </a:ext>
                  </a:extLst>
                </a:gridCol>
              </a:tblGrid>
              <a:tr h="55605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Personality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Kinesthetic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Reading/Writing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Auditory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Visual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943507"/>
                  </a:ext>
                </a:extLst>
              </a:tr>
              <a:tr h="676148">
                <a:tc>
                  <a:txBody>
                    <a:bodyPr/>
                    <a:lstStyle/>
                    <a:p>
                      <a:r>
                        <a:rPr lang="en-US" dirty="0"/>
                        <a:t>Introvert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26(44%)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21(36%)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4(7%)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8(14%)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590053"/>
                  </a:ext>
                </a:extLst>
              </a:tr>
              <a:tr h="676148">
                <a:tc>
                  <a:txBody>
                    <a:bodyPr/>
                    <a:lstStyle/>
                    <a:p>
                      <a:r>
                        <a:rPr lang="en-US" dirty="0"/>
                        <a:t>Extrovert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40(49%)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27(33%)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13(16%)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2(2%)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935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26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4A90-A001-41EA-AE27-A6C10638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17089" cy="1400530"/>
          </a:xfrm>
        </p:spPr>
        <p:txBody>
          <a:bodyPr/>
          <a:lstStyle/>
          <a:p>
            <a:r>
              <a:rPr lang="en-US" dirty="0"/>
              <a:t>How do the learning styles differ based on: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FADA-F09B-498F-B381-E6A1B89E2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27143" cy="4195481"/>
          </a:xfrm>
        </p:spPr>
        <p:txBody>
          <a:bodyPr/>
          <a:lstStyle/>
          <a:p>
            <a:pPr marL="342900" lvl="1" indent="-342900"/>
            <a:r>
              <a:rPr lang="en-US" sz="2000" dirty="0"/>
              <a:t>Region </a:t>
            </a:r>
          </a:p>
          <a:p>
            <a:pPr marL="742950" lvl="2" indent="-342900"/>
            <a:r>
              <a:rPr lang="en-US" sz="1800" dirty="0"/>
              <a:t>x^2 = 3.06, </a:t>
            </a:r>
            <a:r>
              <a:rPr lang="en-US" sz="1800" i="1" dirty="0"/>
              <a:t>p = .31</a:t>
            </a:r>
          </a:p>
          <a:p>
            <a:pPr marL="1200150" lvl="3" indent="-342900"/>
            <a:r>
              <a:rPr lang="en-US" sz="1600" dirty="0"/>
              <a:t> p value  is greater than the null  therefore the result is significantly nonsignificant</a:t>
            </a:r>
          </a:p>
          <a:p>
            <a:pPr marL="1200150" lvl="3" indent="-342900"/>
            <a:r>
              <a:rPr lang="en-US" sz="1600" dirty="0"/>
              <a:t>Region has no significant importance to determine learning style</a:t>
            </a: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E95E1A-ACA0-4EA1-8A14-BC7D191EA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82179"/>
              </p:ext>
            </p:extLst>
          </p:nvPr>
        </p:nvGraphicFramePr>
        <p:xfrm>
          <a:off x="1923393" y="4150658"/>
          <a:ext cx="8071945" cy="19083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86910">
                  <a:extLst>
                    <a:ext uri="{9D8B030D-6E8A-4147-A177-3AD203B41FA5}">
                      <a16:colId xmlns:a16="http://schemas.microsoft.com/office/drawing/2014/main" val="1200559631"/>
                    </a:ext>
                  </a:extLst>
                </a:gridCol>
                <a:gridCol w="1560787">
                  <a:extLst>
                    <a:ext uri="{9D8B030D-6E8A-4147-A177-3AD203B41FA5}">
                      <a16:colId xmlns:a16="http://schemas.microsoft.com/office/drawing/2014/main" val="1853645832"/>
                    </a:ext>
                  </a:extLst>
                </a:gridCol>
                <a:gridCol w="2206618">
                  <a:extLst>
                    <a:ext uri="{9D8B030D-6E8A-4147-A177-3AD203B41FA5}">
                      <a16:colId xmlns:a16="http://schemas.microsoft.com/office/drawing/2014/main" val="69963870"/>
                    </a:ext>
                  </a:extLst>
                </a:gridCol>
                <a:gridCol w="1434855">
                  <a:extLst>
                    <a:ext uri="{9D8B030D-6E8A-4147-A177-3AD203B41FA5}">
                      <a16:colId xmlns:a16="http://schemas.microsoft.com/office/drawing/2014/main" val="1459458707"/>
                    </a:ext>
                  </a:extLst>
                </a:gridCol>
                <a:gridCol w="1182775">
                  <a:extLst>
                    <a:ext uri="{9D8B030D-6E8A-4147-A177-3AD203B41FA5}">
                      <a16:colId xmlns:a16="http://schemas.microsoft.com/office/drawing/2014/main" val="2890025294"/>
                    </a:ext>
                  </a:extLst>
                </a:gridCol>
              </a:tblGrid>
              <a:tr h="55605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Personality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Kinesthetic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Reading/Writing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Auditory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Visual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943507"/>
                  </a:ext>
                </a:extLst>
              </a:tr>
              <a:tr h="676148">
                <a:tc>
                  <a:txBody>
                    <a:bodyPr/>
                    <a:lstStyle/>
                    <a:p>
                      <a:r>
                        <a:rPr lang="en-US" dirty="0"/>
                        <a:t>Alaska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24(42%)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23(40%)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8(14%)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2(4%)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590053"/>
                  </a:ext>
                </a:extLst>
              </a:tr>
              <a:tr h="676148">
                <a:tc>
                  <a:txBody>
                    <a:bodyPr/>
                    <a:lstStyle/>
                    <a:p>
                      <a:r>
                        <a:rPr lang="en-US" dirty="0"/>
                        <a:t>All 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42(50%)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25(30%)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9(11%)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8(10%)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935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19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12E09-2D7A-4895-A5BB-492A7B9C5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1" y="1311728"/>
            <a:ext cx="8986897" cy="42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5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4A90-A001-41EA-AE27-A6C10638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17089" cy="1400530"/>
          </a:xfrm>
        </p:spPr>
        <p:txBody>
          <a:bodyPr/>
          <a:lstStyle/>
          <a:p>
            <a:r>
              <a:rPr lang="en-US" dirty="0"/>
              <a:t>Critical Thinking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FADA-F09B-498F-B381-E6A1B89E2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301288" cy="4195481"/>
          </a:xfrm>
        </p:spPr>
        <p:txBody>
          <a:bodyPr/>
          <a:lstStyle/>
          <a:p>
            <a:pPr marL="342900" lvl="1" indent="-342900"/>
            <a:r>
              <a:rPr lang="en-US" sz="2000" dirty="0"/>
              <a:t>How does the belief that critical thinking can be taught differ by learning style?</a:t>
            </a:r>
          </a:p>
          <a:p>
            <a:pPr marL="1200150" lvl="3" indent="-342900"/>
            <a:r>
              <a:rPr lang="en-US" sz="1600" dirty="0"/>
              <a:t>P value is .619 which is greater than the null  </a:t>
            </a:r>
          </a:p>
          <a:p>
            <a:pPr marL="2105950" lvl="5" indent="-342900"/>
            <a:r>
              <a:rPr lang="en-US" sz="1600" dirty="0"/>
              <a:t>The result is significantly nonsignificant</a:t>
            </a:r>
          </a:p>
          <a:p>
            <a:pPr marL="2105950" lvl="5" indent="-342900"/>
            <a:r>
              <a:rPr lang="en-US" sz="1600" dirty="0"/>
              <a:t>Learning style has no significance value to determine if critical thinking is believed that it can be taught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1F23D-0F20-42A3-8600-8F47DB496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58" y="3946204"/>
            <a:ext cx="8264684" cy="23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4A90-A001-41EA-AE27-A6C10638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17089" cy="1400530"/>
          </a:xfrm>
        </p:spPr>
        <p:txBody>
          <a:bodyPr/>
          <a:lstStyle/>
          <a:p>
            <a:r>
              <a:rPr lang="en-US" dirty="0"/>
              <a:t>Internet Research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FADA-F09B-498F-B381-E6A1B89E2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27143" cy="4195481"/>
          </a:xfrm>
        </p:spPr>
        <p:txBody>
          <a:bodyPr/>
          <a:lstStyle/>
          <a:p>
            <a:pPr marL="342900" lvl="1" indent="-342900"/>
            <a:r>
              <a:rPr lang="en-US" sz="2000" dirty="0"/>
              <a:t>By learning style how skillful do people believe they can search the Internet?</a:t>
            </a:r>
            <a:endParaRPr lang="en-US" sz="1800" dirty="0"/>
          </a:p>
          <a:p>
            <a:pPr marL="1200150" lvl="3" indent="-342900"/>
            <a:r>
              <a:rPr lang="en-US" sz="1600" dirty="0"/>
              <a:t>P value is .306 which greater than the null</a:t>
            </a:r>
          </a:p>
          <a:p>
            <a:pPr marL="2105950" lvl="5" indent="-342900"/>
            <a:r>
              <a:rPr lang="en-US" sz="1600" dirty="0"/>
              <a:t>The result is significantly nonsignificant </a:t>
            </a:r>
          </a:p>
          <a:p>
            <a:pPr marL="2105950" lvl="5" indent="-342900"/>
            <a:r>
              <a:rPr lang="en-US" sz="1600" dirty="0"/>
              <a:t>Learning style has no significant value with how well people believe they can search the internet</a:t>
            </a:r>
          </a:p>
          <a:p>
            <a:pPr marL="1314450" lvl="4" indent="0">
              <a:buNone/>
            </a:pPr>
            <a:endParaRPr lang="en-US" sz="1600" dirty="0"/>
          </a:p>
          <a:p>
            <a:pPr lvl="3">
              <a:lnSpc>
                <a:spcPct val="80000"/>
              </a:lnSpc>
            </a:pPr>
            <a:r>
              <a:rPr lang="en-US" sz="1600" b="1" dirty="0">
                <a:solidFill>
                  <a:srgbClr val="F28E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Orange – Kinesthetic</a:t>
            </a:r>
          </a:p>
          <a:p>
            <a:pPr lvl="3">
              <a:lnSpc>
                <a:spcPct val="80000"/>
              </a:lnSpc>
            </a:pPr>
            <a:r>
              <a:rPr lang="en-US" sz="1600" b="1" dirty="0">
                <a:solidFill>
                  <a:srgbClr val="E156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 – Reading / Writing</a:t>
            </a:r>
          </a:p>
          <a:p>
            <a:pPr lvl="3">
              <a:lnSpc>
                <a:spcPct val="80000"/>
              </a:lnSpc>
            </a:pPr>
            <a:r>
              <a:rPr lang="en-US" sz="1600" b="1" dirty="0">
                <a:solidFill>
                  <a:srgbClr val="4E7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 – Auditory</a:t>
            </a:r>
          </a:p>
          <a:p>
            <a:pPr lvl="3">
              <a:lnSpc>
                <a:spcPct val="80000"/>
              </a:lnSpc>
            </a:pPr>
            <a:r>
              <a:rPr lang="en-US" sz="1600" b="1" dirty="0">
                <a:solidFill>
                  <a:srgbClr val="59A1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 – Visual</a:t>
            </a:r>
            <a:endParaRPr lang="en-US" dirty="0"/>
          </a:p>
          <a:p>
            <a:pPr marL="1200150" lvl="3" indent="-342900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25AD9-6A0D-44A9-B1FA-E9EAEB24E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98" y="3612131"/>
            <a:ext cx="2846102" cy="27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2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74BD-AB75-4140-A0A7-0AA3566B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Observation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F625ECD-7E80-4C48-8B37-3E2CD4DF01A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48602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lvl="1" indent="-342900"/>
            <a:r>
              <a:rPr lang="en-US" sz="2000" dirty="0"/>
              <a:t>What do people find most import when it comes to taking in information?</a:t>
            </a:r>
          </a:p>
          <a:p>
            <a:pPr marL="742950" lvl="2" indent="-342900"/>
            <a:r>
              <a:rPr lang="en-US" dirty="0"/>
              <a:t>Though 4 learning styles have been identified there are many ways to take in information	</a:t>
            </a:r>
          </a:p>
          <a:p>
            <a:pPr marL="2105950" lvl="5" indent="-342900"/>
            <a:r>
              <a:rPr lang="en-US" sz="1600" dirty="0"/>
              <a:t>Speaking to yourself</a:t>
            </a:r>
          </a:p>
          <a:p>
            <a:pPr marL="2105950" lvl="5" indent="-342900"/>
            <a:r>
              <a:rPr lang="en-US" sz="1600" dirty="0"/>
              <a:t>Hearing it</a:t>
            </a:r>
          </a:p>
          <a:p>
            <a:pPr marL="2105950" lvl="5" indent="-342900"/>
            <a:r>
              <a:rPr lang="en-US" sz="1600" dirty="0"/>
              <a:t>Having information grouped together</a:t>
            </a:r>
          </a:p>
          <a:p>
            <a:pPr marL="2105950" lvl="5" indent="-342900"/>
            <a:r>
              <a:rPr lang="en-US" sz="1600" dirty="0"/>
              <a:t>Critically thinking through the information</a:t>
            </a:r>
          </a:p>
          <a:p>
            <a:pPr marL="2105950" lvl="5" indent="-342900"/>
            <a:r>
              <a:rPr lang="en-US" sz="1600" dirty="0"/>
              <a:t>Seeing the graphs, design, color and etc.…</a:t>
            </a:r>
          </a:p>
          <a:p>
            <a:pPr marL="2105950" lvl="5" indent="-342900"/>
            <a:r>
              <a:rPr lang="en-US" sz="1600" dirty="0"/>
              <a:t>Reading about the information</a:t>
            </a:r>
          </a:p>
          <a:p>
            <a:pPr marL="2105950" lvl="5" indent="-342900"/>
            <a:r>
              <a:rPr lang="en-US" sz="1600" dirty="0"/>
              <a:t>Doing what’s being learned</a:t>
            </a:r>
          </a:p>
          <a:p>
            <a:pPr marL="2105950" lvl="5" indent="-342900"/>
            <a:r>
              <a:rPr lang="en-US" sz="1600" dirty="0"/>
              <a:t>Having connections to other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8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74BD-AB75-4140-A0A7-0AA3566B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Observation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F625ECD-7E80-4C48-8B37-3E2CD4DF01A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48602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lvl="1" indent="-342900"/>
            <a:r>
              <a:rPr lang="en-US" sz="2000" dirty="0"/>
              <a:t>What do people find most import when it comes to taking in information?</a:t>
            </a:r>
          </a:p>
          <a:p>
            <a:pPr marL="742950" lvl="2" indent="-342900"/>
            <a:r>
              <a:rPr lang="en-US" dirty="0"/>
              <a:t>Though 4 learning styles have been identified there are many ways to take in information</a:t>
            </a:r>
          </a:p>
          <a:p>
            <a:pPr marL="2105950" lvl="5" indent="-342900"/>
            <a:r>
              <a:rPr lang="en-US" sz="1600" dirty="0"/>
              <a:t>Speaking to yourself (M = 3.89)</a:t>
            </a:r>
          </a:p>
          <a:p>
            <a:pPr marL="2105950" lvl="5" indent="-342900"/>
            <a:r>
              <a:rPr lang="en-US" sz="1600" dirty="0"/>
              <a:t>Hearing it mean (M = 3.99)</a:t>
            </a:r>
          </a:p>
          <a:p>
            <a:pPr marL="2105950" lvl="5" indent="-342900"/>
            <a:r>
              <a:rPr lang="en-US" sz="1600" dirty="0"/>
              <a:t>Having information grouped together mean (M = 4.19)</a:t>
            </a:r>
          </a:p>
          <a:p>
            <a:pPr marL="2105950" lvl="5" indent="-342900"/>
            <a:r>
              <a:rPr lang="en-US" sz="1600" dirty="0"/>
              <a:t>Critically thinking through the information mean (M = 4.33)</a:t>
            </a:r>
          </a:p>
          <a:p>
            <a:pPr marL="2105950" lvl="5" indent="-342900"/>
            <a:r>
              <a:rPr lang="en-US" sz="1600" dirty="0"/>
              <a:t>Seeing the graphs, design, color and etc.… (M = 4.36)</a:t>
            </a:r>
          </a:p>
          <a:p>
            <a:pPr marL="2105950" lvl="5" indent="-342900"/>
            <a:r>
              <a:rPr lang="en-US" sz="1600" dirty="0"/>
              <a:t>Reading about the information mean (M = 4.38)</a:t>
            </a:r>
          </a:p>
          <a:p>
            <a:pPr marL="2105950" lvl="5" indent="-342900"/>
            <a:r>
              <a:rPr lang="en-US" sz="1600" dirty="0"/>
              <a:t>Doing what’s being learned mean (M = 4.41)</a:t>
            </a:r>
          </a:p>
          <a:p>
            <a:pPr marL="2105950" lvl="5" indent="-342900"/>
            <a:r>
              <a:rPr lang="en-US" sz="1600" dirty="0"/>
              <a:t>Having connections to other information</a:t>
            </a:r>
            <a:r>
              <a:rPr lang="en-US" dirty="0"/>
              <a:t> (M = 4.41)</a:t>
            </a:r>
          </a:p>
        </p:txBody>
      </p:sp>
    </p:spTree>
    <p:extLst>
      <p:ext uri="{BB962C8B-B14F-4D97-AF65-F5344CB8AC3E}">
        <p14:creationId xmlns:p14="http://schemas.microsoft.com/office/powerpoint/2010/main" val="717996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F625ECD-7E80-4C48-8B37-3E2CD4DF01A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599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lvl="1" indent="-342900"/>
            <a:r>
              <a:rPr lang="en-US" sz="2000" dirty="0"/>
              <a:t>What do people find most import when it comes to learning?</a:t>
            </a:r>
          </a:p>
          <a:p>
            <a:pPr marL="742950" lvl="2" indent="-342900"/>
            <a:r>
              <a:rPr lang="en-US" dirty="0"/>
              <a:t> Out of 141 complete responses </a:t>
            </a:r>
          </a:p>
          <a:p>
            <a:pPr marL="1200150" lvl="3" indent="-342900"/>
            <a:r>
              <a:rPr lang="en-US" dirty="0"/>
              <a:t>Totals for the whole	</a:t>
            </a:r>
          </a:p>
          <a:p>
            <a:pPr marL="1657350" lvl="4" indent="-342900"/>
            <a:r>
              <a:rPr lang="en-US" dirty="0"/>
              <a:t>Mean = 4.26</a:t>
            </a:r>
          </a:p>
          <a:p>
            <a:pPr marL="1657350" lvl="4" indent="-342900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quartile = 4.0</a:t>
            </a:r>
          </a:p>
          <a:p>
            <a:pPr marL="1657350" lvl="4" indent="-342900"/>
            <a:r>
              <a:rPr lang="en-US" dirty="0"/>
              <a:t>Median = 4.33</a:t>
            </a:r>
          </a:p>
          <a:p>
            <a:pPr marL="1657350" lvl="4" indent="-342900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quartile = 4.66</a:t>
            </a:r>
          </a:p>
          <a:p>
            <a:pPr marL="1657350" lvl="4" indent="-342900"/>
            <a:r>
              <a:rPr lang="en-US" dirty="0"/>
              <a:t>Max = 5.0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874BD-AB75-4140-A0A7-0AA3566B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Observation</a:t>
            </a:r>
          </a:p>
        </p:txBody>
      </p:sp>
    </p:spTree>
    <p:extLst>
      <p:ext uri="{BB962C8B-B14F-4D97-AF65-F5344CB8AC3E}">
        <p14:creationId xmlns:p14="http://schemas.microsoft.com/office/powerpoint/2010/main" val="3109217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74BD-AB75-4140-A0A7-0AA3566B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Observation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E095C-508A-4261-A4F9-1040FAEC9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36" y="2960752"/>
            <a:ext cx="9333327" cy="3567100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6E28F1F-FAAE-4D8C-8513-AD1F56030272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100599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lvl="1" indent="-342900"/>
            <a:r>
              <a:rPr lang="en-US" sz="2000" dirty="0"/>
              <a:t>What do people find most import when it comes to learning?</a:t>
            </a:r>
          </a:p>
          <a:p>
            <a:pPr marL="1200150" lvl="3" indent="-342900"/>
            <a:r>
              <a:rPr lang="en-US" sz="1600" dirty="0"/>
              <a:t>The learning style correlates with taking in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461C6-0D3C-49BF-B25B-7BD07048EA5F}"/>
              </a:ext>
            </a:extLst>
          </p:cNvPr>
          <p:cNvSpPr txBox="1"/>
          <p:nvPr/>
        </p:nvSpPr>
        <p:spPr>
          <a:xfrm>
            <a:off x="1429335" y="3308928"/>
            <a:ext cx="694739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Auditory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D66EF-A8DA-4DDC-8702-20B11F5CDB11}"/>
              </a:ext>
            </a:extLst>
          </p:cNvPr>
          <p:cNvSpPr txBox="1"/>
          <p:nvPr/>
        </p:nvSpPr>
        <p:spPr>
          <a:xfrm>
            <a:off x="1429336" y="4079661"/>
            <a:ext cx="732839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Kinesthetic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1FA0A-AEF5-45E9-9012-16D19FDB02B6}"/>
              </a:ext>
            </a:extLst>
          </p:cNvPr>
          <p:cNvSpPr txBox="1"/>
          <p:nvPr/>
        </p:nvSpPr>
        <p:spPr>
          <a:xfrm>
            <a:off x="1467436" y="4864385"/>
            <a:ext cx="694739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Reading/</a:t>
            </a:r>
          </a:p>
          <a:p>
            <a:r>
              <a:rPr lang="en-US" sz="800" dirty="0">
                <a:solidFill>
                  <a:schemeClr val="bg1"/>
                </a:solidFill>
              </a:rPr>
              <a:t>Writing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E8C71-1960-48A6-BEB7-26B70FF63892}"/>
              </a:ext>
            </a:extLst>
          </p:cNvPr>
          <p:cNvSpPr txBox="1"/>
          <p:nvPr/>
        </p:nvSpPr>
        <p:spPr>
          <a:xfrm>
            <a:off x="1429336" y="5622778"/>
            <a:ext cx="694739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Visual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4008C3-7BE4-448A-8AF2-F79E2A02FB95}"/>
              </a:ext>
            </a:extLst>
          </p:cNvPr>
          <p:cNvCxnSpPr>
            <a:cxnSpLocks/>
          </p:cNvCxnSpPr>
          <p:nvPr/>
        </p:nvCxnSpPr>
        <p:spPr>
          <a:xfrm flipV="1">
            <a:off x="9900109" y="3308928"/>
            <a:ext cx="0" cy="7563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20DB74-119E-4A3E-B2E7-A5C5B7FE45A8}"/>
              </a:ext>
            </a:extLst>
          </p:cNvPr>
          <p:cNvCxnSpPr>
            <a:cxnSpLocks/>
          </p:cNvCxnSpPr>
          <p:nvPr/>
        </p:nvCxnSpPr>
        <p:spPr>
          <a:xfrm flipV="1">
            <a:off x="9690883" y="4079662"/>
            <a:ext cx="0" cy="756657"/>
          </a:xfrm>
          <a:prstGeom prst="straightConnector1">
            <a:avLst/>
          </a:prstGeom>
          <a:ln>
            <a:solidFill>
              <a:srgbClr val="DF575A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060B95-E484-4E99-BDCA-E19F3B6CEB4A}"/>
              </a:ext>
            </a:extLst>
          </p:cNvPr>
          <p:cNvCxnSpPr>
            <a:cxnSpLocks/>
          </p:cNvCxnSpPr>
          <p:nvPr/>
        </p:nvCxnSpPr>
        <p:spPr>
          <a:xfrm>
            <a:off x="9821057" y="4841081"/>
            <a:ext cx="0" cy="758393"/>
          </a:xfrm>
          <a:prstGeom prst="straightConnector1">
            <a:avLst/>
          </a:prstGeom>
          <a:ln>
            <a:solidFill>
              <a:srgbClr val="D17395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2CDBB0-5288-4756-9288-549709D50C81}"/>
              </a:ext>
            </a:extLst>
          </p:cNvPr>
          <p:cNvCxnSpPr>
            <a:cxnSpLocks/>
          </p:cNvCxnSpPr>
          <p:nvPr/>
        </p:nvCxnSpPr>
        <p:spPr>
          <a:xfrm>
            <a:off x="10122687" y="5606617"/>
            <a:ext cx="0" cy="761638"/>
          </a:xfrm>
          <a:prstGeom prst="straightConnector1">
            <a:avLst/>
          </a:prstGeom>
          <a:ln>
            <a:solidFill>
              <a:srgbClr val="D3A6C5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A7277-9E6D-4BD4-AEB7-403437566E29}"/>
              </a:ext>
            </a:extLst>
          </p:cNvPr>
          <p:cNvCxnSpPr>
            <a:cxnSpLocks/>
          </p:cNvCxnSpPr>
          <p:nvPr/>
        </p:nvCxnSpPr>
        <p:spPr>
          <a:xfrm>
            <a:off x="2740025" y="3768725"/>
            <a:ext cx="44132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AC210C-E7E6-4229-9608-5E14A4806B20}"/>
              </a:ext>
            </a:extLst>
          </p:cNvPr>
          <p:cNvCxnSpPr>
            <a:cxnSpLocks/>
          </p:cNvCxnSpPr>
          <p:nvPr/>
        </p:nvCxnSpPr>
        <p:spPr>
          <a:xfrm>
            <a:off x="2740025" y="4346575"/>
            <a:ext cx="441325" cy="0"/>
          </a:xfrm>
          <a:prstGeom prst="line">
            <a:avLst/>
          </a:prstGeom>
          <a:ln>
            <a:solidFill>
              <a:srgbClr val="DF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801882-AE84-45B8-8369-E78D926A7852}"/>
              </a:ext>
            </a:extLst>
          </p:cNvPr>
          <p:cNvCxnSpPr>
            <a:cxnSpLocks/>
          </p:cNvCxnSpPr>
          <p:nvPr/>
        </p:nvCxnSpPr>
        <p:spPr>
          <a:xfrm>
            <a:off x="2743200" y="5397500"/>
            <a:ext cx="441325" cy="0"/>
          </a:xfrm>
          <a:prstGeom prst="line">
            <a:avLst/>
          </a:prstGeom>
          <a:ln>
            <a:solidFill>
              <a:srgbClr val="D173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CD7C95-074E-4FF7-8282-75135DF0C122}"/>
              </a:ext>
            </a:extLst>
          </p:cNvPr>
          <p:cNvCxnSpPr>
            <a:cxnSpLocks/>
          </p:cNvCxnSpPr>
          <p:nvPr/>
        </p:nvCxnSpPr>
        <p:spPr>
          <a:xfrm>
            <a:off x="2740025" y="6356350"/>
            <a:ext cx="441325" cy="0"/>
          </a:xfrm>
          <a:prstGeom prst="line">
            <a:avLst/>
          </a:prstGeom>
          <a:ln>
            <a:solidFill>
              <a:srgbClr val="D3A6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C37AE5-3CF3-4FA1-9A6B-6528EA1AF8B9}"/>
              </a:ext>
            </a:extLst>
          </p:cNvPr>
          <p:cNvCxnSpPr>
            <a:cxnSpLocks/>
          </p:cNvCxnSpPr>
          <p:nvPr/>
        </p:nvCxnSpPr>
        <p:spPr>
          <a:xfrm>
            <a:off x="2740024" y="3698875"/>
            <a:ext cx="44132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B949D1-EE52-434D-8DD1-944671C76CC6}"/>
              </a:ext>
            </a:extLst>
          </p:cNvPr>
          <p:cNvCxnSpPr>
            <a:cxnSpLocks/>
          </p:cNvCxnSpPr>
          <p:nvPr/>
        </p:nvCxnSpPr>
        <p:spPr>
          <a:xfrm>
            <a:off x="2740024" y="4272880"/>
            <a:ext cx="441325" cy="0"/>
          </a:xfrm>
          <a:prstGeom prst="line">
            <a:avLst/>
          </a:prstGeom>
          <a:ln>
            <a:solidFill>
              <a:srgbClr val="DF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687654-81C3-44A0-9965-2993B506A4DD}"/>
              </a:ext>
            </a:extLst>
          </p:cNvPr>
          <p:cNvCxnSpPr>
            <a:cxnSpLocks/>
          </p:cNvCxnSpPr>
          <p:nvPr/>
        </p:nvCxnSpPr>
        <p:spPr>
          <a:xfrm>
            <a:off x="2749550" y="5327650"/>
            <a:ext cx="441325" cy="0"/>
          </a:xfrm>
          <a:prstGeom prst="line">
            <a:avLst/>
          </a:prstGeom>
          <a:ln>
            <a:solidFill>
              <a:srgbClr val="D173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892EAD-AA97-4AE2-9359-8E7D5A8F71A1}"/>
              </a:ext>
            </a:extLst>
          </p:cNvPr>
          <p:cNvCxnSpPr>
            <a:cxnSpLocks/>
          </p:cNvCxnSpPr>
          <p:nvPr/>
        </p:nvCxnSpPr>
        <p:spPr>
          <a:xfrm>
            <a:off x="2749550" y="6289675"/>
            <a:ext cx="441325" cy="0"/>
          </a:xfrm>
          <a:prstGeom prst="line">
            <a:avLst/>
          </a:prstGeom>
          <a:ln>
            <a:solidFill>
              <a:srgbClr val="D3A6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8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4A90-A001-41EA-AE27-A6C10638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17089" cy="1400530"/>
          </a:xfrm>
        </p:spPr>
        <p:txBody>
          <a:bodyPr/>
          <a:lstStyle/>
          <a:p>
            <a:r>
              <a:rPr lang="en-US" dirty="0"/>
              <a:t>Interesting Observation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FADA-F09B-498F-B381-E6A1B89E2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4348"/>
            <a:ext cx="9869488" cy="4462182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000" dirty="0"/>
              <a:t>What do people find most import when it comes to learning?</a:t>
            </a:r>
            <a:endParaRPr lang="en-US" sz="1800" dirty="0"/>
          </a:p>
          <a:p>
            <a:pPr marL="2105950" lvl="5" indent="-342900"/>
            <a:r>
              <a:rPr lang="en-US" sz="1600" dirty="0"/>
              <a:t>Speaking to yourself (</a:t>
            </a:r>
            <a:r>
              <a:rPr lang="en-US" sz="1600" i="1" dirty="0"/>
              <a:t>p = 0. 91</a:t>
            </a:r>
            <a:r>
              <a:rPr lang="en-US" sz="1600" dirty="0"/>
              <a:t>)</a:t>
            </a:r>
          </a:p>
          <a:p>
            <a:pPr marL="2105950" lvl="5" indent="-342900"/>
            <a:r>
              <a:rPr lang="en-US" sz="1600" dirty="0"/>
              <a:t>Hearing it (</a:t>
            </a:r>
            <a:r>
              <a:rPr lang="en-US" sz="1600" i="1" dirty="0"/>
              <a:t>p = 0.71</a:t>
            </a:r>
            <a:r>
              <a:rPr lang="en-US" sz="1600" dirty="0"/>
              <a:t>)</a:t>
            </a:r>
          </a:p>
          <a:p>
            <a:pPr marL="2105950" lvl="5" indent="-342900"/>
            <a:r>
              <a:rPr lang="en-US" sz="1600" dirty="0"/>
              <a:t>Having information grouped together (</a:t>
            </a:r>
            <a:r>
              <a:rPr lang="en-US" sz="1600" i="1" dirty="0"/>
              <a:t>p = 0. 68 </a:t>
            </a:r>
            <a:r>
              <a:rPr lang="en-US" sz="1600" dirty="0"/>
              <a:t>)</a:t>
            </a:r>
          </a:p>
          <a:p>
            <a:pPr marL="2105950" lvl="5" indent="-342900"/>
            <a:r>
              <a:rPr lang="en-US" sz="1600" dirty="0"/>
              <a:t>Critically thinking through the information (</a:t>
            </a:r>
            <a:r>
              <a:rPr lang="en-US" sz="1600" i="1" dirty="0"/>
              <a:t>p  = 0.52 </a:t>
            </a:r>
            <a:r>
              <a:rPr lang="en-US" sz="1600" dirty="0"/>
              <a:t>)</a:t>
            </a:r>
          </a:p>
          <a:p>
            <a:pPr marL="2105950" lvl="5" indent="-342900"/>
            <a:r>
              <a:rPr lang="en-US" sz="1600" dirty="0"/>
              <a:t>Seeing the graphs, design, color and etc.…(</a:t>
            </a:r>
            <a:r>
              <a:rPr lang="en-US" sz="1600" i="1" dirty="0"/>
              <a:t>p = 0.91 </a:t>
            </a:r>
            <a:r>
              <a:rPr lang="en-US" sz="1600" dirty="0"/>
              <a:t>)</a:t>
            </a:r>
          </a:p>
          <a:p>
            <a:pPr marL="2105950" lvl="5" indent="-342900"/>
            <a:r>
              <a:rPr lang="en-US" sz="1600" dirty="0"/>
              <a:t>Reading about the information (p = 0. </a:t>
            </a:r>
            <a:r>
              <a:rPr lang="en-US" sz="1600" i="1" dirty="0"/>
              <a:t>005 )</a:t>
            </a:r>
          </a:p>
          <a:p>
            <a:pPr marL="2105950" lvl="5" indent="-342900"/>
            <a:r>
              <a:rPr lang="en-US" sz="1600" dirty="0"/>
              <a:t>Doing what’s being learned </a:t>
            </a:r>
            <a:r>
              <a:rPr lang="en-US" sz="1600" i="1" dirty="0"/>
              <a:t>(p </a:t>
            </a:r>
            <a:r>
              <a:rPr lang="en-US" sz="1600" dirty="0"/>
              <a:t>= 0.87 )</a:t>
            </a:r>
          </a:p>
          <a:p>
            <a:pPr marL="2105950" lvl="5" indent="-342900"/>
            <a:r>
              <a:rPr lang="en-US" sz="1600" dirty="0"/>
              <a:t>Having connections to other information (</a:t>
            </a:r>
            <a:r>
              <a:rPr lang="en-US" sz="1600" i="1" dirty="0"/>
              <a:t>p = 0. 71 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247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4A90-A001-41EA-AE27-A6C10638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17089" cy="140053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FADA-F09B-498F-B381-E6A1B89E2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4348"/>
            <a:ext cx="9869488" cy="4462182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000" dirty="0"/>
              <a:t>Most learners from the sample were kinesthetic and  extroverts</a:t>
            </a:r>
          </a:p>
          <a:p>
            <a:pPr marL="342900" lvl="1" indent="-342900"/>
            <a:r>
              <a:rPr lang="en-US" sz="2000" dirty="0"/>
              <a:t>Not many factors outside of personality has a bearing on how we learn</a:t>
            </a:r>
          </a:p>
          <a:p>
            <a:pPr marL="342900" lvl="1" indent="-342900"/>
            <a:r>
              <a:rPr lang="en-US" sz="2000" dirty="0"/>
              <a:t>Most find that taking in information many ways important</a:t>
            </a:r>
          </a:p>
          <a:p>
            <a:pPr marL="742950" lvl="2" indent="-3429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0742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4A90-A001-41EA-AE27-A6C10638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17089" cy="140053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FADA-F09B-498F-B381-E6A1B89E2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4348"/>
            <a:ext cx="9869488" cy="4462182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000" dirty="0"/>
              <a:t>Impact to education</a:t>
            </a:r>
          </a:p>
          <a:p>
            <a:pPr marL="742950" lvl="2" indent="-342900"/>
            <a:r>
              <a:rPr lang="en-US" sz="1400" dirty="0"/>
              <a:t>Knowing the different learning types and how they learn can help focus on more creative ways of teaching</a:t>
            </a:r>
          </a:p>
          <a:p>
            <a:pPr marL="742950" lvl="2" indent="-342900"/>
            <a:r>
              <a:rPr lang="en-US" sz="1400" dirty="0"/>
              <a:t>Knowing how adults learn can help in teaching</a:t>
            </a:r>
          </a:p>
          <a:p>
            <a:pPr marL="742950" lvl="2" indent="-342900"/>
            <a:r>
              <a:rPr lang="en-US" sz="1400" dirty="0"/>
              <a:t>Testing adult learners to see if they are introverts or extroverts </a:t>
            </a:r>
          </a:p>
          <a:p>
            <a:pPr marL="742950" lvl="2" indent="-342900"/>
            <a:endParaRPr lang="en-US" sz="1400" dirty="0"/>
          </a:p>
          <a:p>
            <a:pPr marL="742950" lvl="2" indent="-34290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5270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182F-D355-4092-B9FC-A808505C3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Styles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625A8-9686-4BD4-BCE8-7C8CD42DA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What’s your style?</a:t>
            </a:r>
          </a:p>
        </p:txBody>
      </p:sp>
    </p:spTree>
    <p:extLst>
      <p:ext uri="{BB962C8B-B14F-4D97-AF65-F5344CB8AC3E}">
        <p14:creationId xmlns:p14="http://schemas.microsoft.com/office/powerpoint/2010/main" val="427219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182F-D355-4092-B9FC-A808505C3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Styles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625A8-9686-4BD4-BCE8-7C8CD42DA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What’s your style?</a:t>
            </a:r>
          </a:p>
        </p:txBody>
      </p:sp>
    </p:spTree>
    <p:extLst>
      <p:ext uri="{BB962C8B-B14F-4D97-AF65-F5344CB8AC3E}">
        <p14:creationId xmlns:p14="http://schemas.microsoft.com/office/powerpoint/2010/main" val="112821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0C6C-3C8D-478A-BEC2-5E9A9B64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 - Auditory Learner</a:t>
            </a:r>
          </a:p>
        </p:txBody>
      </p:sp>
      <p:pic>
        <p:nvPicPr>
          <p:cNvPr id="10" name="Content Placeholder 9" descr="Ear">
            <a:extLst>
              <a:ext uri="{FF2B5EF4-FFF2-40B4-BE49-F238E27FC236}">
                <a16:creationId xmlns:a16="http://schemas.microsoft.com/office/drawing/2014/main" id="{7313E3E8-2D37-4484-BFC9-B5CEEC8A8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5760" y="1238760"/>
            <a:ext cx="4380479" cy="4380479"/>
          </a:xfrm>
        </p:spPr>
      </p:pic>
    </p:spTree>
    <p:extLst>
      <p:ext uri="{BB962C8B-B14F-4D97-AF65-F5344CB8AC3E}">
        <p14:creationId xmlns:p14="http://schemas.microsoft.com/office/powerpoint/2010/main" val="5517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7F61-7A29-4446-9377-69B8C02C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P-Value – Reading/Writing  Learner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14278B7-7810-4F49-804E-ABE06E04D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532" y="2048571"/>
            <a:ext cx="10243561" cy="44379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Significance Level(Alpha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):</a:t>
            </a:r>
          </a:p>
          <a:p>
            <a:pPr lvl="1"/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The level in which we are allowed to reject the null hypothesis</a:t>
            </a:r>
          </a:p>
          <a:p>
            <a:pPr lvl="2"/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Null is the default position</a:t>
            </a:r>
          </a:p>
          <a:p>
            <a:pPr marL="0" indent="0">
              <a:buNone/>
            </a:pPr>
            <a:r>
              <a:rPr lang="en-US" dirty="0"/>
              <a:t>Probability value </a:t>
            </a:r>
            <a:r>
              <a:rPr lang="en-US" dirty="0">
                <a:ea typeface="Yu Gothic UI Semilight" panose="020B0400000000000000" pitchFamily="34" charset="-128"/>
              </a:rPr>
              <a:t>(</a:t>
            </a:r>
            <a:r>
              <a:rPr lang="en-US" i="1" dirty="0">
                <a:ea typeface="Yu Gothic UI Semilight" panose="020B0400000000000000" pitchFamily="34" charset="-128"/>
              </a:rPr>
              <a:t>p-value</a:t>
            </a:r>
            <a:r>
              <a:rPr lang="en-US" dirty="0">
                <a:ea typeface="Yu Gothic UI Semilight" panose="020B0400000000000000" pitchFamily="34" charset="-128"/>
              </a:rPr>
              <a:t>):</a:t>
            </a:r>
          </a:p>
          <a:p>
            <a:pPr lvl="1"/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The like hood of an observed statistic occurring on the basis of the sampling distribution</a:t>
            </a:r>
          </a:p>
          <a:p>
            <a:pPr marL="0" indent="0">
              <a:buNone/>
            </a:pPr>
            <a:r>
              <a:rPr lang="en-US" dirty="0"/>
              <a:t>Who decides the level:</a:t>
            </a:r>
          </a:p>
          <a:p>
            <a:pPr lvl="1"/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The researcher – by convention alpha</a:t>
            </a:r>
            <a:r>
              <a:rPr lang="en-US" dirty="0">
                <a:solidFill>
                  <a:srgbClr val="FFFF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is normally set to </a:t>
            </a:r>
            <a:r>
              <a:rPr lang="el-GR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α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=.05</a:t>
            </a:r>
          </a:p>
          <a:p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If p-value</a:t>
            </a:r>
            <a:r>
              <a:rPr lang="en-US" dirty="0">
                <a:solidFill>
                  <a:srgbClr val="FFC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is less than alpha </a:t>
            </a:r>
            <a:r>
              <a:rPr lang="el-GR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α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(p 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&lt;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.05) reject null hypothesis</a:t>
            </a:r>
          </a:p>
          <a:p>
            <a:pPr lvl="1"/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This is Statistically significant</a:t>
            </a:r>
          </a:p>
          <a:p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If the p-value</a:t>
            </a:r>
            <a:r>
              <a:rPr lang="en-US" dirty="0">
                <a:solidFill>
                  <a:srgbClr val="FFC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is greater than alpha </a:t>
            </a:r>
            <a:r>
              <a:rPr lang="el-GR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α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(p 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&gt;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.05) fail to reject the null hypothesis</a:t>
            </a:r>
          </a:p>
          <a:p>
            <a:pPr lvl="1"/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This is Statistically nonsignificant</a:t>
            </a:r>
          </a:p>
        </p:txBody>
      </p:sp>
    </p:spTree>
    <p:extLst>
      <p:ext uri="{BB962C8B-B14F-4D97-AF65-F5344CB8AC3E}">
        <p14:creationId xmlns:p14="http://schemas.microsoft.com/office/powerpoint/2010/main" val="9824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D39FF89-B44E-41DB-8393-BFE776351FD1}"/>
              </a:ext>
            </a:extLst>
          </p:cNvPr>
          <p:cNvSpPr/>
          <p:nvPr/>
        </p:nvSpPr>
        <p:spPr>
          <a:xfrm>
            <a:off x="2152488" y="5621524"/>
            <a:ext cx="842963" cy="2952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A87738-6CB7-438C-8A98-0449A98106E3}"/>
              </a:ext>
            </a:extLst>
          </p:cNvPr>
          <p:cNvSpPr/>
          <p:nvPr/>
        </p:nvSpPr>
        <p:spPr>
          <a:xfrm>
            <a:off x="2573968" y="5191899"/>
            <a:ext cx="1136253" cy="285361"/>
          </a:xfrm>
          <a:prstGeom prst="rect">
            <a:avLst/>
          </a:prstGeom>
          <a:solidFill>
            <a:srgbClr val="5B9AC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0308F-2737-450B-844B-C617BAA33642}"/>
              </a:ext>
            </a:extLst>
          </p:cNvPr>
          <p:cNvSpPr/>
          <p:nvPr/>
        </p:nvSpPr>
        <p:spPr>
          <a:xfrm>
            <a:off x="5634369" y="5659030"/>
            <a:ext cx="161925" cy="2952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57CE63-AD42-45ED-A312-6801A8A5AEA8}"/>
              </a:ext>
            </a:extLst>
          </p:cNvPr>
          <p:cNvSpPr/>
          <p:nvPr/>
        </p:nvSpPr>
        <p:spPr>
          <a:xfrm>
            <a:off x="4815572" y="4801199"/>
            <a:ext cx="180975" cy="2952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09AB82-65DB-4843-9807-E99FA09F3C5D}"/>
              </a:ext>
            </a:extLst>
          </p:cNvPr>
          <p:cNvSpPr/>
          <p:nvPr/>
        </p:nvSpPr>
        <p:spPr>
          <a:xfrm>
            <a:off x="1747675" y="4792932"/>
            <a:ext cx="809625" cy="2952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659A35-A790-4302-B857-B9B72F157A83}"/>
              </a:ext>
            </a:extLst>
          </p:cNvPr>
          <p:cNvSpPr/>
          <p:nvPr/>
        </p:nvSpPr>
        <p:spPr>
          <a:xfrm>
            <a:off x="3395519" y="3197797"/>
            <a:ext cx="947881" cy="2952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49CC1B-2068-4920-AB5A-AC0DAA75A2D4}"/>
              </a:ext>
            </a:extLst>
          </p:cNvPr>
          <p:cNvSpPr/>
          <p:nvPr/>
        </p:nvSpPr>
        <p:spPr>
          <a:xfrm>
            <a:off x="2547791" y="3197797"/>
            <a:ext cx="700087" cy="2952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FA1EE-4CC3-4152-B6C5-73D54EA2222E}"/>
              </a:ext>
            </a:extLst>
          </p:cNvPr>
          <p:cNvSpPr/>
          <p:nvPr/>
        </p:nvSpPr>
        <p:spPr>
          <a:xfrm>
            <a:off x="1165861" y="3197798"/>
            <a:ext cx="161924" cy="2952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E3A124-C398-4290-9761-F3BE016A61DB}"/>
              </a:ext>
            </a:extLst>
          </p:cNvPr>
          <p:cNvSpPr/>
          <p:nvPr/>
        </p:nvSpPr>
        <p:spPr>
          <a:xfrm>
            <a:off x="1181101" y="2052918"/>
            <a:ext cx="2234803" cy="337778"/>
          </a:xfrm>
          <a:prstGeom prst="rect">
            <a:avLst/>
          </a:prstGeom>
          <a:solidFill>
            <a:srgbClr val="5B9AC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059E16-466A-49D8-B668-36883593B302}"/>
              </a:ext>
            </a:extLst>
          </p:cNvPr>
          <p:cNvSpPr/>
          <p:nvPr/>
        </p:nvSpPr>
        <p:spPr>
          <a:xfrm>
            <a:off x="2567618" y="6021858"/>
            <a:ext cx="1136253" cy="285361"/>
          </a:xfrm>
          <a:prstGeom prst="rect">
            <a:avLst/>
          </a:prstGeom>
          <a:solidFill>
            <a:srgbClr val="5B9AC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CDFE-DFD0-46B4-A167-C709A44A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532" y="2048571"/>
            <a:ext cx="10243561" cy="44306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Significance Level(Alpha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):</a:t>
            </a:r>
          </a:p>
          <a:p>
            <a:pPr lvl="1"/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The level in which we are allowed to reject the null hypothesis</a:t>
            </a:r>
          </a:p>
          <a:p>
            <a:pPr lvl="2"/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Null is the default position</a:t>
            </a:r>
          </a:p>
          <a:p>
            <a:pPr marL="0" indent="0">
              <a:buNone/>
            </a:pPr>
            <a:r>
              <a:rPr lang="en-US" dirty="0"/>
              <a:t>Probability value </a:t>
            </a:r>
            <a:r>
              <a:rPr lang="en-US" dirty="0">
                <a:ea typeface="Yu Gothic UI Semilight" panose="020B0400000000000000" pitchFamily="34" charset="-128"/>
              </a:rPr>
              <a:t>(p-value):</a:t>
            </a:r>
          </a:p>
          <a:p>
            <a:pPr lvl="1"/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The like hood of an observed statistic occurring on the basis of the sampling distribution</a:t>
            </a:r>
          </a:p>
          <a:p>
            <a:pPr marL="0" indent="0">
              <a:buNone/>
            </a:pPr>
            <a:r>
              <a:rPr lang="en-US" dirty="0"/>
              <a:t>Who decides the level:</a:t>
            </a:r>
          </a:p>
          <a:p>
            <a:pPr lvl="1"/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The researcher – by convention alpha</a:t>
            </a:r>
            <a:r>
              <a:rPr lang="en-US" b="1" dirty="0">
                <a:solidFill>
                  <a:srgbClr val="FFFF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is normally set to </a:t>
            </a:r>
            <a:r>
              <a:rPr lang="el-GR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α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=.05</a:t>
            </a:r>
          </a:p>
          <a:p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If </a:t>
            </a:r>
            <a:r>
              <a:rPr lang="en-US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p-value</a:t>
            </a:r>
            <a:r>
              <a:rPr lang="en-US" b="1" dirty="0">
                <a:solidFill>
                  <a:srgbClr val="FFC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is less than </a:t>
            </a:r>
            <a:r>
              <a:rPr lang="en-US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alpha </a:t>
            </a:r>
            <a:r>
              <a:rPr lang="el-GR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α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(</a:t>
            </a:r>
            <a:r>
              <a:rPr lang="en-US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&lt;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.05) reject null hypothesis</a:t>
            </a:r>
          </a:p>
          <a:p>
            <a:pPr lvl="1"/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This is Statistically significant</a:t>
            </a:r>
          </a:p>
          <a:p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If the </a:t>
            </a:r>
            <a:r>
              <a:rPr lang="en-US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p-value</a:t>
            </a:r>
            <a:r>
              <a:rPr lang="en-US" b="1" dirty="0">
                <a:solidFill>
                  <a:srgbClr val="FFC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is greater than </a:t>
            </a:r>
            <a:r>
              <a:rPr lang="en-US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alpha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l-GR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α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(</a:t>
            </a:r>
            <a:r>
              <a:rPr lang="en-US" b="1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&gt;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.05) fail to reject the null hypothesis</a:t>
            </a:r>
          </a:p>
          <a:p>
            <a:pPr lvl="1"/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This is Statistically nonsignificant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B7F61-7A29-4446-9377-69B8C02C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P-Value – Visual Learner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B26C3-EAE0-43B5-B933-E04EEC8F10DD}"/>
              </a:ext>
            </a:extLst>
          </p:cNvPr>
          <p:cNvSpPr txBox="1"/>
          <p:nvPr/>
        </p:nvSpPr>
        <p:spPr>
          <a:xfrm>
            <a:off x="3411300" y="2014292"/>
            <a:ext cx="131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Alpha</a:t>
            </a:r>
            <a:endParaRPr lang="en-US" sz="2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B88A8-DD41-4AE3-B854-6C8683245293}"/>
              </a:ext>
            </a:extLst>
          </p:cNvPr>
          <p:cNvSpPr txBox="1"/>
          <p:nvPr/>
        </p:nvSpPr>
        <p:spPr>
          <a:xfrm>
            <a:off x="4976782" y="4312086"/>
            <a:ext cx="7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alpha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2A286-7BDA-4D23-BCD2-E4FA551E262D}"/>
              </a:ext>
            </a:extLst>
          </p:cNvPr>
          <p:cNvSpPr txBox="1"/>
          <p:nvPr/>
        </p:nvSpPr>
        <p:spPr>
          <a:xfrm>
            <a:off x="7311363" y="4318436"/>
            <a:ext cx="90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α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=.05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584A0-8D1E-4DB8-91B6-0073A06C8CA8}"/>
              </a:ext>
            </a:extLst>
          </p:cNvPr>
          <p:cNvSpPr txBox="1"/>
          <p:nvPr/>
        </p:nvSpPr>
        <p:spPr>
          <a:xfrm>
            <a:off x="5212064" y="4747273"/>
            <a:ext cx="667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+mj-cs"/>
              </a:rPr>
              <a:t>.05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284E93-2BBD-41AB-ACA5-C06CB24978FC}"/>
              </a:ext>
            </a:extLst>
          </p:cNvPr>
          <p:cNvSpPr txBox="1"/>
          <p:nvPr/>
        </p:nvSpPr>
        <p:spPr>
          <a:xfrm>
            <a:off x="6023666" y="5563411"/>
            <a:ext cx="56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+mj-cs"/>
              </a:rPr>
              <a:t>.05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035CAD-D651-4B0D-9905-A221E183CB47}"/>
              </a:ext>
            </a:extLst>
          </p:cNvPr>
          <p:cNvSpPr txBox="1"/>
          <p:nvPr/>
        </p:nvSpPr>
        <p:spPr>
          <a:xfrm>
            <a:off x="4583072" y="5569106"/>
            <a:ext cx="1017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alpha </a:t>
            </a:r>
            <a:r>
              <a:rPr lang="el-GR" sz="20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α</a:t>
            </a:r>
            <a:endParaRPr lang="en-US" sz="2000" dirty="0">
              <a:latin typeface="Yu Gothic UI Semilight" panose="020B0400000000000000" pitchFamily="34" charset="-128"/>
              <a:ea typeface="Yu Gothic UI Semilight" panose="020B0400000000000000" pitchFamily="34" charset="-128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6EAAD0-121C-41D8-A2CF-2ABDE8B783FE}"/>
              </a:ext>
            </a:extLst>
          </p:cNvPr>
          <p:cNvSpPr txBox="1"/>
          <p:nvPr/>
        </p:nvSpPr>
        <p:spPr>
          <a:xfrm>
            <a:off x="3772548" y="4740515"/>
            <a:ext cx="102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alpha </a:t>
            </a:r>
            <a:r>
              <a:rPr lang="el-GR" sz="20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α</a:t>
            </a:r>
            <a:endParaRPr lang="en-US" sz="2000" dirty="0">
              <a:latin typeface="Yu Gothic UI Semilight" panose="020B0400000000000000" pitchFamily="34" charset="-128"/>
              <a:ea typeface="Yu Gothic UI Semilight" panose="020B0400000000000000" pitchFamily="34" charset="-128"/>
              <a:cs typeface="+mj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BE7583-53B8-472E-9251-02033B52E223}"/>
              </a:ext>
            </a:extLst>
          </p:cNvPr>
          <p:cNvSpPr txBox="1"/>
          <p:nvPr/>
        </p:nvSpPr>
        <p:spPr>
          <a:xfrm>
            <a:off x="2757150" y="4740923"/>
            <a:ext cx="131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+mj-cs"/>
              </a:rPr>
              <a:t>less than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219CE9-49E1-45EA-90E7-643F2AA1E495}"/>
              </a:ext>
            </a:extLst>
          </p:cNvPr>
          <p:cNvSpPr txBox="1"/>
          <p:nvPr/>
        </p:nvSpPr>
        <p:spPr>
          <a:xfrm>
            <a:off x="3178325" y="5569106"/>
            <a:ext cx="1550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+mj-cs"/>
              </a:rPr>
              <a:t>greater than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777E9-D9E4-4C3B-B6BB-76BECC186349}"/>
              </a:ext>
            </a:extLst>
          </p:cNvPr>
          <p:cNvSpPr txBox="1"/>
          <p:nvPr/>
        </p:nvSpPr>
        <p:spPr>
          <a:xfrm>
            <a:off x="5757032" y="5516707"/>
            <a:ext cx="319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+mj-cs"/>
              </a:rPr>
              <a:t>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95519A-1242-4A54-A840-4BCA5FED1D74}"/>
              </a:ext>
            </a:extLst>
          </p:cNvPr>
          <p:cNvSpPr txBox="1"/>
          <p:nvPr/>
        </p:nvSpPr>
        <p:spPr>
          <a:xfrm>
            <a:off x="4932470" y="4683568"/>
            <a:ext cx="319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+mj-cs"/>
              </a:rPr>
              <a:t>&lt;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1474DBE-583C-45B7-AA37-C7AEB1373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62" y="2491074"/>
            <a:ext cx="633970" cy="2654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4584026-AA76-4F47-B471-CC840CAEF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032" y="4807455"/>
            <a:ext cx="697704" cy="3331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02644D-B85C-4447-A76A-5289A8824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5599648"/>
            <a:ext cx="1345405" cy="33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6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mph" presetSubtype="1" accel="100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50"/>
                            </p:stCondLst>
                            <p:childTnLst>
                              <p:par>
                                <p:cTn id="4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5" presetClass="emph" presetSubtype="0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675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725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6" grpId="0" animBg="1"/>
      <p:bldP spid="14" grpId="0" animBg="1"/>
      <p:bldP spid="12" grpId="0" animBg="1"/>
      <p:bldP spid="11" grpId="0" animBg="1"/>
      <p:bldP spid="10" grpId="0" animBg="1"/>
      <p:bldP spid="9" grpId="0" animBg="1"/>
      <p:bldP spid="6" grpId="0" animBg="1"/>
      <p:bldP spid="34" grpId="0" animBg="1"/>
      <p:bldP spid="35" grpId="0" animBg="1"/>
      <p:bldP spid="15" grpId="0"/>
      <p:bldP spid="15" grpId="1"/>
      <p:bldP spid="16" grpId="0"/>
      <p:bldP spid="16" grpId="2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3" grpId="0"/>
      <p:bldP spid="24" grpId="0"/>
      <p:bldP spid="24" grpId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EB94-D4DD-4445-B5D4-2721524B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 – Visual Learner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3189E3-E804-4701-B6EF-8268FFB1E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731" r="1756" b="4251"/>
          <a:stretch/>
        </p:blipFill>
        <p:spPr>
          <a:xfrm>
            <a:off x="2756263" y="1646214"/>
            <a:ext cx="6679473" cy="46778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EEE48A-E424-4DDB-B0C7-C06DC538C5B4}"/>
              </a:ext>
            </a:extLst>
          </p:cNvPr>
          <p:cNvSpPr/>
          <p:nvPr/>
        </p:nvSpPr>
        <p:spPr>
          <a:xfrm>
            <a:off x="5181600" y="2769326"/>
            <a:ext cx="1793966" cy="1105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5C2C4-7A2C-49B7-8C3F-96ACF842E009}"/>
              </a:ext>
            </a:extLst>
          </p:cNvPr>
          <p:cNvSpPr txBox="1"/>
          <p:nvPr/>
        </p:nvSpPr>
        <p:spPr>
          <a:xfrm>
            <a:off x="5159828" y="2807653"/>
            <a:ext cx="1872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5414D"/>
                </a:solidFill>
              </a:rPr>
              <a:t>Fail to reject the Null Hypothesis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5093B-03E0-4C7A-97CA-75A7ED1B166A}"/>
              </a:ext>
            </a:extLst>
          </p:cNvPr>
          <p:cNvSpPr/>
          <p:nvPr/>
        </p:nvSpPr>
        <p:spPr>
          <a:xfrm>
            <a:off x="3831771" y="4572000"/>
            <a:ext cx="705395" cy="287383"/>
          </a:xfrm>
          <a:prstGeom prst="rect">
            <a:avLst/>
          </a:prstGeom>
          <a:solidFill>
            <a:srgbClr val="E92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B2E4B-EA25-43D7-B596-69649E02B94C}"/>
              </a:ext>
            </a:extLst>
          </p:cNvPr>
          <p:cNvSpPr/>
          <p:nvPr/>
        </p:nvSpPr>
        <p:spPr>
          <a:xfrm>
            <a:off x="7554688" y="4585062"/>
            <a:ext cx="705395" cy="287383"/>
          </a:xfrm>
          <a:prstGeom prst="rect">
            <a:avLst/>
          </a:prstGeom>
          <a:solidFill>
            <a:srgbClr val="E92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4254A-AE5D-4B3C-BCDC-A212E991D9F3}"/>
              </a:ext>
            </a:extLst>
          </p:cNvPr>
          <p:cNvSpPr/>
          <p:nvPr/>
        </p:nvSpPr>
        <p:spPr>
          <a:xfrm rot="10800000" flipH="1" flipV="1">
            <a:off x="3810000" y="4377313"/>
            <a:ext cx="801189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Reject the Null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EF048B-5597-4024-95BD-4D7B2FDA116C}"/>
              </a:ext>
            </a:extLst>
          </p:cNvPr>
          <p:cNvSpPr/>
          <p:nvPr/>
        </p:nvSpPr>
        <p:spPr>
          <a:xfrm rot="10800000" flipH="1" flipV="1">
            <a:off x="7458894" y="4380984"/>
            <a:ext cx="801189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Reject the Null</a:t>
            </a:r>
          </a:p>
        </p:txBody>
      </p:sp>
    </p:spTree>
    <p:extLst>
      <p:ext uri="{BB962C8B-B14F-4D97-AF65-F5344CB8AC3E}">
        <p14:creationId xmlns:p14="http://schemas.microsoft.com/office/powerpoint/2010/main" val="387617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10C8-6CE8-4004-80DD-A0BCFAEF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 – Kinesthetic Learner </a:t>
            </a:r>
            <a:br>
              <a:rPr lang="en-US" dirty="0"/>
            </a:br>
            <a:r>
              <a:rPr lang="en-US" dirty="0"/>
              <a:t>True story – 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BD76-A7DF-4594-9C5E-9ABB011FB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53248"/>
            <a:ext cx="11495314" cy="4730432"/>
          </a:xfrm>
        </p:spPr>
        <p:txBody>
          <a:bodyPr>
            <a:normAutofit/>
          </a:bodyPr>
          <a:lstStyle/>
          <a:p>
            <a:r>
              <a:rPr lang="en-US" dirty="0"/>
              <a:t>Instead of the math I will try to explain with a real life example, the Hypothesis: </a:t>
            </a:r>
          </a:p>
          <a:p>
            <a:pPr marL="914400" lvl="2" indent="0">
              <a:buNone/>
            </a:pPr>
            <a:r>
              <a:rPr lang="en-US" dirty="0"/>
              <a:t>		Null hypothesis: Barbara is innocent		Alternative hypothesis: Barbara is not innocent</a:t>
            </a:r>
          </a:p>
          <a:p>
            <a:pPr lvl="1"/>
            <a:r>
              <a:rPr lang="en-US" dirty="0"/>
              <a:t>The chance that Barbara absolutely did not do it, we could accept the null, but we never accept the null since there is a slight chance that she did do it so we fail to reject the null.</a:t>
            </a:r>
          </a:p>
          <a:p>
            <a:pPr lvl="1"/>
            <a:r>
              <a:rPr lang="en-US" dirty="0"/>
              <a:t>So then I imagine in my mind how in the world could Barbara be innocent</a:t>
            </a:r>
          </a:p>
          <a:p>
            <a:pPr lvl="2"/>
            <a:r>
              <a:rPr lang="en-US" dirty="0"/>
              <a:t>A p-value doesn’t *prove* anything. It is a simply basis for making a reasonable decision using collected data, and figuring out the likelihood of it happening.</a:t>
            </a:r>
          </a:p>
          <a:p>
            <a:r>
              <a:rPr lang="en-US" dirty="0"/>
              <a:t>A p-value asks, </a:t>
            </a:r>
            <a:r>
              <a:rPr lang="en-US" i="1" dirty="0"/>
              <a:t>“In a scenario what is my default action, is my evidence reasonable to be considered?”</a:t>
            </a:r>
            <a:r>
              <a:rPr lang="en-US" dirty="0"/>
              <a:t> The higher the p-value, the more confidant I’ll feel about persisting with my planned action it falls inside of the confidence interval the 95%. If the p-value is low enough falling outside of the confidence interval, I’ll change my mind and do something else.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6BE17-9BF9-48C4-81DF-DA8D3EBDC773}"/>
              </a:ext>
            </a:extLst>
          </p:cNvPr>
          <p:cNvSpPr txBox="1"/>
          <p:nvPr/>
        </p:nvSpPr>
        <p:spPr>
          <a:xfrm>
            <a:off x="3769743" y="1082939"/>
            <a:ext cx="427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Her Brother did it</a:t>
            </a:r>
          </a:p>
        </p:txBody>
      </p:sp>
    </p:spTree>
    <p:extLst>
      <p:ext uri="{BB962C8B-B14F-4D97-AF65-F5344CB8AC3E}">
        <p14:creationId xmlns:p14="http://schemas.microsoft.com/office/powerpoint/2010/main" val="160092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iterate type="lt">
                                    <p:tmPct val="42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10C8-6CE8-4004-80DD-A0BCFAEF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BD76-A7DF-4594-9C5E-9ABB011FB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949" y="1853248"/>
            <a:ext cx="10694125" cy="4730432"/>
          </a:xfrm>
        </p:spPr>
        <p:txBody>
          <a:bodyPr>
            <a:normAutofit/>
          </a:bodyPr>
          <a:lstStyle/>
          <a:p>
            <a:r>
              <a:rPr lang="en-US" dirty="0"/>
              <a:t>What is the demographics of the populations surveyed?</a:t>
            </a:r>
          </a:p>
          <a:p>
            <a:r>
              <a:rPr lang="en-US" dirty="0"/>
              <a:t>What do people find most important when it comes to learning?</a:t>
            </a:r>
          </a:p>
          <a:p>
            <a:r>
              <a:rPr lang="en-US" dirty="0"/>
              <a:t>How do the learning styles differ based on:	</a:t>
            </a:r>
          </a:p>
          <a:p>
            <a:pPr lvl="1"/>
            <a:r>
              <a:rPr lang="en-US" dirty="0"/>
              <a:t>Age 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Personality styles</a:t>
            </a:r>
          </a:p>
          <a:p>
            <a:pPr lvl="1"/>
            <a:r>
              <a:rPr lang="en-US" dirty="0"/>
              <a:t>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82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26195</TotalTime>
  <Words>2811</Words>
  <Application>Microsoft Office PowerPoint</Application>
  <PresentationFormat>Widescreen</PresentationFormat>
  <Paragraphs>449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Yu Gothic UI Semilight</vt:lpstr>
      <vt:lpstr>Arial</vt:lpstr>
      <vt:lpstr>Calibri</vt:lpstr>
      <vt:lpstr>Century Gothic</vt:lpstr>
      <vt:lpstr>Wingdings 3</vt:lpstr>
      <vt:lpstr>Ion</vt:lpstr>
      <vt:lpstr>Learning Styles</vt:lpstr>
      <vt:lpstr>PowerPoint Presentation</vt:lpstr>
      <vt:lpstr>Learning Styles</vt:lpstr>
      <vt:lpstr>P-Value - Auditory Learner</vt:lpstr>
      <vt:lpstr>P-Value – Reading/Writing  Learner</vt:lpstr>
      <vt:lpstr>P-Value – Visual Learner</vt:lpstr>
      <vt:lpstr>P-Value – Visual Learner</vt:lpstr>
      <vt:lpstr>P-Value – Kinesthetic Learner  True story –   </vt:lpstr>
      <vt:lpstr>Evaluation Questions</vt:lpstr>
      <vt:lpstr>Methods</vt:lpstr>
      <vt:lpstr>Methods</vt:lpstr>
      <vt:lpstr>Methods</vt:lpstr>
      <vt:lpstr>Statistics from the survey</vt:lpstr>
      <vt:lpstr>Which regions are represented?</vt:lpstr>
      <vt:lpstr>Learning styles represented</vt:lpstr>
      <vt:lpstr>How do the learning styles differ based on: </vt:lpstr>
      <vt:lpstr>How do the learning styles differ based on:  </vt:lpstr>
      <vt:lpstr>How do the learning styles differ based on:  </vt:lpstr>
      <vt:lpstr>How do the learning styles differ based on: </vt:lpstr>
      <vt:lpstr>Critical Thinking</vt:lpstr>
      <vt:lpstr>Internet Research</vt:lpstr>
      <vt:lpstr>Interesting Observation</vt:lpstr>
      <vt:lpstr>Interesting Observation</vt:lpstr>
      <vt:lpstr>Interesting Observation</vt:lpstr>
      <vt:lpstr>Interesting Observation </vt:lpstr>
      <vt:lpstr>Interesting Observation</vt:lpstr>
      <vt:lpstr>Summary</vt:lpstr>
      <vt:lpstr>Conclusion</vt:lpstr>
      <vt:lpstr>Learning Styles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Styles</dc:title>
  <dc:creator>Ron Bernier</dc:creator>
  <cp:lastModifiedBy>Ron Bernier</cp:lastModifiedBy>
  <cp:revision>197</cp:revision>
  <cp:lastPrinted>2019-06-18T23:18:29Z</cp:lastPrinted>
  <dcterms:created xsi:type="dcterms:W3CDTF">2019-05-07T18:35:24Z</dcterms:created>
  <dcterms:modified xsi:type="dcterms:W3CDTF">2019-06-19T23:27:38Z</dcterms:modified>
</cp:coreProperties>
</file>