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tle.png" descr="tit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9948" y="1986581"/>
            <a:ext cx="5804904" cy="200121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Abschlusspräsentation…"/>
          <p:cNvSpPr txBox="1"/>
          <p:nvPr/>
        </p:nvSpPr>
        <p:spPr>
          <a:xfrm>
            <a:off x="3595115" y="4211067"/>
            <a:ext cx="5814569" cy="133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Abschlusspräsentation</a:t>
            </a:r>
          </a:p>
          <a:p>
            <a:pPr>
              <a:defRPr sz="4000"/>
            </a:pPr>
            <a:r>
              <a:t>Entwurf</a:t>
            </a:r>
          </a:p>
        </p:txBody>
      </p:sp>
      <p:sp>
        <p:nvSpPr>
          <p:cNvPr id="121" name="gehalten von Jonas Linßen"/>
          <p:cNvSpPr txBox="1"/>
          <p:nvPr/>
        </p:nvSpPr>
        <p:spPr>
          <a:xfrm>
            <a:off x="4984496" y="5802794"/>
            <a:ext cx="303580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gehalten von Jonas Linßen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odel — Heuristiken — TCMixedGreedyCon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 — TCMixedGreedyCon</a:t>
            </a:r>
          </a:p>
        </p:txBody>
      </p:sp>
      <p:sp>
        <p:nvSpPr>
          <p:cNvPr id="168" name="while there are uncolored vertices or uncolored edges…"/>
          <p:cNvSpPr txBox="1"/>
          <p:nvPr/>
        </p:nvSpPr>
        <p:spPr>
          <a:xfrm>
            <a:off x="580198" y="4184104"/>
            <a:ext cx="11844404" cy="455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there are uncolored vertices or uncolored edges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find connected set </a:t>
            </a:r>
            <a:r>
              <a:rPr b="1"/>
              <a:t>X</a:t>
            </a:r>
            <a:r>
              <a:t> of minimal flexibility and minimal index</a:t>
            </a:r>
            <a:br/>
            <a:r>
              <a:t>if </a:t>
            </a:r>
            <a:r>
              <a:rPr b="1"/>
              <a:t>X</a:t>
            </a:r>
            <a:r>
              <a:t> has negative flexibility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any vertex </a:t>
            </a:r>
            <a:r>
              <a:rPr b="1"/>
              <a:t>v</a:t>
            </a:r>
            <a:r>
              <a:t> in </a:t>
            </a:r>
            <a:r>
              <a:rPr b="1"/>
              <a:t>X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v</a:t>
            </a:r>
            <a:r>
              <a:t> with minimally used free color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edge </a:t>
            </a:r>
            <a:r>
              <a:rPr b="1"/>
              <a:t>e</a:t>
            </a:r>
            <a:r>
              <a:t> in </a:t>
            </a:r>
            <a:r>
              <a:rPr b="1"/>
              <a:t>X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e</a:t>
            </a:r>
            <a:r>
              <a:t> with minimally used free color</a:t>
            </a: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complete coloring</a:t>
            </a:r>
          </a:p>
        </p:txBody>
      </p:sp>
      <p:sp>
        <p:nvSpPr>
          <p:cNvPr id="169" name="temporäres Speichern von Teilmengen zusammenhängender unkolorierten Knoten und Kanten (bis zu einer gewissen Größe) mit minimaler Flexibilität"/>
          <p:cNvSpPr txBox="1"/>
          <p:nvPr/>
        </p:nvSpPr>
        <p:spPr>
          <a:xfrm>
            <a:off x="580198" y="2832641"/>
            <a:ext cx="11844404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temporäres Speichern von Teilmengen zusammenhängender unkolorierten Knoten und Kanten (bis zu einer gewissen Größe) mit minimaler Flexibilität</a:t>
            </a:r>
          </a:p>
        </p:txBody>
      </p:sp>
      <p:sp>
        <p:nvSpPr>
          <p:cNvPr id="170" name="Vermutung:…"/>
          <p:cNvSpPr txBox="1"/>
          <p:nvPr/>
        </p:nvSpPr>
        <p:spPr>
          <a:xfrm>
            <a:off x="580198" y="1284329"/>
            <a:ext cx="11844404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rPr u="sng"/>
              <a:t>Vermutung</a:t>
            </a:r>
            <a:r>
              <a:t>:</a:t>
            </a:r>
          </a:p>
          <a:p>
            <a:pPr algn="l">
              <a:defRPr b="0"/>
            </a:pPr>
            <a:r>
              <a:t>Jeder einfache ungerichtete Graph mit Maximalgrad D hat eine valide Totalfärbung mit D+2 Farben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ontroller / View — Beschreibung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Controller / View — Beschreibung</a:t>
            </a:r>
          </a:p>
        </p:txBody>
      </p:sp>
      <p:pic>
        <p:nvPicPr>
          <p:cNvPr id="173" name="controller.png" descr="controll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6500" y="3016250"/>
            <a:ext cx="2971800" cy="37211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meldet Nutzereingabe"/>
          <p:cNvSpPr txBox="1"/>
          <p:nvPr/>
        </p:nvSpPr>
        <p:spPr>
          <a:xfrm>
            <a:off x="7527388" y="4646270"/>
            <a:ext cx="33140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meldet Nutzereingabe</a:t>
            </a:r>
          </a:p>
        </p:txBody>
      </p:sp>
      <p:sp>
        <p:nvSpPr>
          <p:cNvPr id="175" name="meldet Ergebnisse zwecks…"/>
          <p:cNvSpPr txBox="1"/>
          <p:nvPr/>
        </p:nvSpPr>
        <p:spPr>
          <a:xfrm>
            <a:off x="1280521" y="4462120"/>
            <a:ext cx="416296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meldet Ergebnisse zwecks </a:t>
            </a:r>
          </a:p>
          <a:p>
            <a:pPr/>
            <a:r>
              <a:t>Anzeige</a:t>
            </a:r>
          </a:p>
        </p:txBody>
      </p:sp>
      <p:sp>
        <p:nvSpPr>
          <p:cNvPr id="176" name="Zuständig für Nutzerinteraktion + Darstellung"/>
          <p:cNvSpPr txBox="1"/>
          <p:nvPr/>
        </p:nvSpPr>
        <p:spPr>
          <a:xfrm>
            <a:off x="3246259" y="6994578"/>
            <a:ext cx="66918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Zuständig für Nutzerinteraktion + Darstellung</a:t>
            </a:r>
          </a:p>
        </p:txBody>
      </p:sp>
      <p:sp>
        <p:nvSpPr>
          <p:cNvPr id="177" name="Kontrolliert Datenverarbeitung"/>
          <p:cNvSpPr txBox="1"/>
          <p:nvPr/>
        </p:nvSpPr>
        <p:spPr>
          <a:xfrm>
            <a:off x="4325403" y="2297963"/>
            <a:ext cx="453359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Kontrolliert Datenverarbeitung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ntroller / View — Graph-Editor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Controller / View — Graph-Editor</a:t>
            </a:r>
          </a:p>
        </p:txBody>
      </p:sp>
      <p:sp>
        <p:nvSpPr>
          <p:cNvPr id="180" name="Nutzerinteraktion über VisualGraph…"/>
          <p:cNvSpPr txBox="1"/>
          <p:nvPr/>
        </p:nvSpPr>
        <p:spPr>
          <a:xfrm>
            <a:off x="1499666" y="5707381"/>
            <a:ext cx="9675268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Nutzerinteraktion über VisualGraph</a:t>
            </a:r>
          </a:p>
          <a:p>
            <a:pPr lvl="3" algn="l">
              <a:defRPr b="0"/>
            </a:pPr>
            <a:r>
              <a:t>nach Bestätigung Umwandlung zu passendem Graph aus Model</a:t>
            </a:r>
          </a:p>
          <a:p>
            <a:pPr lvl="3" algn="l">
              <a:defRPr b="0"/>
            </a:pPr>
            <a:r>
              <a:t>Adapter Entwurfsmuster ermöglicht Erweiterbarkeit</a:t>
            </a:r>
          </a:p>
        </p:txBody>
      </p:sp>
      <p:sp>
        <p:nvSpPr>
          <p:cNvPr id="181" name="Gleichung"/>
          <p:cNvSpPr txBox="1"/>
          <p:nvPr/>
        </p:nvSpPr>
        <p:spPr>
          <a:xfrm>
            <a:off x="1604242" y="6246470"/>
            <a:ext cx="446533" cy="1197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pic>
        <p:nvPicPr>
          <p:cNvPr id="182" name="visualgraph.png" descr="visual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800" y="2120531"/>
            <a:ext cx="10033000" cy="24003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Gleichung"/>
          <p:cNvSpPr txBox="1"/>
          <p:nvPr/>
        </p:nvSpPr>
        <p:spPr>
          <a:xfrm>
            <a:off x="1604242" y="6652870"/>
            <a:ext cx="446533" cy="1197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equenzdiagramme — Graph generieren"/>
          <p:cNvSpPr txBox="1"/>
          <p:nvPr>
            <p:ph type="title" idx="4294967295"/>
          </p:nvPr>
        </p:nvSpPr>
        <p:spPr>
          <a:xfrm>
            <a:off x="1042301" y="106553"/>
            <a:ext cx="11099801" cy="82743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Sequenzdiagramme — Graph generieren</a:t>
            </a:r>
          </a:p>
        </p:txBody>
      </p:sp>
      <p:pic>
        <p:nvPicPr>
          <p:cNvPr id="186" name="generierung.pdf" descr="generierung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506" y="1828041"/>
            <a:ext cx="12533788" cy="6097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equenzdiagramme — Graph editieren"/>
          <p:cNvSpPr txBox="1"/>
          <p:nvPr>
            <p:ph type="title" idx="4294967295"/>
          </p:nvPr>
        </p:nvSpPr>
        <p:spPr>
          <a:xfrm>
            <a:off x="1042301" y="106553"/>
            <a:ext cx="11099801" cy="82743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Sequenzdiagramme — Graph editieren</a:t>
            </a:r>
          </a:p>
        </p:txBody>
      </p:sp>
      <p:pic>
        <p:nvPicPr>
          <p:cNvPr id="189" name="modifizieren.pdf" descr="modifizier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32" y="1541456"/>
            <a:ext cx="12899736" cy="6367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equenzdiagramme — Heuristiken anwenden"/>
          <p:cNvSpPr txBox="1"/>
          <p:nvPr>
            <p:ph type="title" idx="4294967295"/>
          </p:nvPr>
        </p:nvSpPr>
        <p:spPr>
          <a:xfrm>
            <a:off x="1042301" y="106553"/>
            <a:ext cx="11099801" cy="82743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Sequenzdiagramme — Heuristiken anwenden</a:t>
            </a:r>
          </a:p>
        </p:txBody>
      </p:sp>
      <p:pic>
        <p:nvPicPr>
          <p:cNvPr id="192" name="heuristik.pdf" descr="heuristik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775" y="1905000"/>
            <a:ext cx="12287250" cy="594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equenzdiagramme — Filtern"/>
          <p:cNvSpPr txBox="1"/>
          <p:nvPr>
            <p:ph type="title" idx="4294967295"/>
          </p:nvPr>
        </p:nvSpPr>
        <p:spPr>
          <a:xfrm>
            <a:off x="1042301" y="106553"/>
            <a:ext cx="11099801" cy="82743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Sequenzdiagramme — Filtern</a:t>
            </a:r>
          </a:p>
        </p:txBody>
      </p:sp>
      <p:pic>
        <p:nvPicPr>
          <p:cNvPr id="195" name="filtern.pdf" descr="filter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488" y="2056776"/>
            <a:ext cx="11369824" cy="5640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Model — Heuristiken — TCGreedy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 — TCGreedy</a:t>
            </a:r>
          </a:p>
        </p:txBody>
      </p:sp>
      <p:sp>
        <p:nvSpPr>
          <p:cNvPr id="198" name="for every vertex v in order of a breadth first search…"/>
          <p:cNvSpPr txBox="1"/>
          <p:nvPr/>
        </p:nvSpPr>
        <p:spPr>
          <a:xfrm>
            <a:off x="580198" y="3632200"/>
            <a:ext cx="11844404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every vertex </a:t>
            </a:r>
            <a:r>
              <a:rPr b="1"/>
              <a:t>v</a:t>
            </a:r>
            <a:r>
              <a:t> in order of a breadth first search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cannot be colored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v</a:t>
            </a:r>
            <a:r>
              <a:t> with minimally used free color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every vertex </a:t>
            </a:r>
            <a:r>
              <a:rPr b="1"/>
              <a:t>v</a:t>
            </a:r>
            <a:r>
              <a:t> in order of a breadth first search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any uncolored edge </a:t>
            </a:r>
            <a:r>
              <a:rPr b="1"/>
              <a:t>e</a:t>
            </a:r>
            <a:r>
              <a:t> incident to </a:t>
            </a:r>
            <a:r>
              <a:rPr b="1"/>
              <a:t>v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e</a:t>
            </a:r>
            <a:r>
              <a:t> with minimally used free color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complete coloring</a:t>
            </a:r>
          </a:p>
        </p:txBody>
      </p:sp>
      <p:sp>
        <p:nvSpPr>
          <p:cNvPr id="199" name="Vermutung:…"/>
          <p:cNvSpPr txBox="1"/>
          <p:nvPr/>
        </p:nvSpPr>
        <p:spPr>
          <a:xfrm>
            <a:off x="580198" y="854689"/>
            <a:ext cx="11844404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rPr u="sng"/>
              <a:t>Vermutung</a:t>
            </a:r>
            <a:r>
              <a:t>:</a:t>
            </a:r>
          </a:p>
          <a:p>
            <a:pPr algn="l">
              <a:defRPr b="0"/>
            </a:pPr>
            <a:r>
              <a:t>Jeder einfache ungerichtete Graph mit Maximalgrad D hat eine valide Totalfärbung mit D+2 Farben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Model — Heuristiken — TCGreedyOne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 — TCGreedyOne</a:t>
            </a:r>
          </a:p>
        </p:txBody>
      </p:sp>
      <p:sp>
        <p:nvSpPr>
          <p:cNvPr id="202" name="for every vertex v in order of a breadth first search…"/>
          <p:cNvSpPr txBox="1"/>
          <p:nvPr/>
        </p:nvSpPr>
        <p:spPr>
          <a:xfrm>
            <a:off x="580198" y="3060584"/>
            <a:ext cx="11844404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every vertex </a:t>
            </a:r>
            <a:r>
              <a:rPr b="1"/>
              <a:t>v</a:t>
            </a:r>
            <a:r>
              <a:t> in order of a breadth first search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cannot be colored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v</a:t>
            </a:r>
            <a:r>
              <a:t> with minimally used free color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every vertex </a:t>
            </a:r>
            <a:r>
              <a:rPr b="1"/>
              <a:t>v</a:t>
            </a:r>
            <a:r>
              <a:t> in order of a breadth first search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any uncolored edge </a:t>
            </a:r>
            <a:r>
              <a:rPr b="1"/>
              <a:t>e</a:t>
            </a:r>
            <a:r>
              <a:t> incident to </a:t>
            </a:r>
            <a:r>
              <a:rPr b="1"/>
              <a:t>v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any uncolored edge </a:t>
            </a:r>
            <a:r>
              <a:rPr b="1"/>
              <a:t>f</a:t>
            </a:r>
            <a:r>
              <a:t> with exactly one free color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f</a:t>
            </a:r>
            <a:r>
              <a:t> cannot be colored</a:t>
            </a:r>
          </a:p>
          <a:p>
            <a:pPr lvl="8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f</a:t>
            </a:r>
            <a:r>
              <a:t> with minimally used free color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is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continue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e</a:t>
            </a:r>
            <a:r>
              <a:t> with minimally used free color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complete coloring</a:t>
            </a:r>
          </a:p>
        </p:txBody>
      </p:sp>
      <p:sp>
        <p:nvSpPr>
          <p:cNvPr id="203" name="Vermutung:…"/>
          <p:cNvSpPr txBox="1"/>
          <p:nvPr/>
        </p:nvSpPr>
        <p:spPr>
          <a:xfrm>
            <a:off x="580198" y="856734"/>
            <a:ext cx="11844404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rPr u="sng"/>
              <a:t>Vermutung</a:t>
            </a:r>
            <a:r>
              <a:t>:</a:t>
            </a:r>
          </a:p>
          <a:p>
            <a:pPr algn="l">
              <a:defRPr b="0"/>
            </a:pPr>
            <a:r>
              <a:t>Jeder einfache ungerichtete Graph mit Maximalgrad D hat eine valide Totalfärbung mit D+2 Farben</a:t>
            </a:r>
          </a:p>
        </p:txBody>
      </p:sp>
      <p:sp>
        <p:nvSpPr>
          <p:cNvPr id="204" name="temporäres Speichern unkolorierter Kanten mit genau einer freien Farbe"/>
          <p:cNvSpPr txBox="1"/>
          <p:nvPr/>
        </p:nvSpPr>
        <p:spPr>
          <a:xfrm>
            <a:off x="594387" y="2326959"/>
            <a:ext cx="986973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temporäres Speichern unkolorierter Kanten mit genau einer freien Farbe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Model — Heuristiken — TCGreedyFew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 — TCGreedyFew</a:t>
            </a:r>
          </a:p>
        </p:txBody>
      </p:sp>
      <p:sp>
        <p:nvSpPr>
          <p:cNvPr id="207" name="for every vertex v in order of a breadth first search…"/>
          <p:cNvSpPr txBox="1"/>
          <p:nvPr/>
        </p:nvSpPr>
        <p:spPr>
          <a:xfrm>
            <a:off x="580198" y="3683633"/>
            <a:ext cx="11844404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every vertex </a:t>
            </a:r>
            <a:r>
              <a:rPr b="1"/>
              <a:t>v</a:t>
            </a:r>
            <a:r>
              <a:t> in order of a breadth first search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cannot be colored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v</a:t>
            </a:r>
            <a:r>
              <a:t> with minimally used free color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every vertex </a:t>
            </a:r>
            <a:r>
              <a:rPr b="1"/>
              <a:t>v</a:t>
            </a:r>
            <a:r>
              <a:t> in order of a breadth first search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any uncolored edge </a:t>
            </a:r>
            <a:r>
              <a:rPr b="1"/>
              <a:t>e</a:t>
            </a:r>
            <a:r>
              <a:t> incident to </a:t>
            </a:r>
            <a:r>
              <a:rPr b="1"/>
              <a:t>v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any uncolored edge </a:t>
            </a:r>
            <a:r>
              <a:rPr b="1"/>
              <a:t>f</a:t>
            </a:r>
            <a:r>
              <a:t> before </a:t>
            </a:r>
            <a:r>
              <a:rPr b="1"/>
              <a:t>e </a:t>
            </a:r>
            <a:r>
              <a:t>in said list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f</a:t>
            </a:r>
            <a:r>
              <a:t> cannot be colored</a:t>
            </a:r>
          </a:p>
          <a:p>
            <a:pPr lvl="8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f</a:t>
            </a:r>
            <a:r>
              <a:t> with minimally used free color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e</a:t>
            </a:r>
            <a:r>
              <a:t> with minimally used free color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complete coloring</a:t>
            </a:r>
          </a:p>
        </p:txBody>
      </p:sp>
      <p:sp>
        <p:nvSpPr>
          <p:cNvPr id="208" name="Vermutung:…"/>
          <p:cNvSpPr txBox="1"/>
          <p:nvPr/>
        </p:nvSpPr>
        <p:spPr>
          <a:xfrm>
            <a:off x="580198" y="856734"/>
            <a:ext cx="11844404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rPr u="sng"/>
              <a:t>Vermutung</a:t>
            </a:r>
            <a:r>
              <a:t>:</a:t>
            </a:r>
          </a:p>
          <a:p>
            <a:pPr algn="l">
              <a:defRPr b="0"/>
            </a:pPr>
            <a:r>
              <a:t>Jeder einfache ungerichtete Graph mit Maximalgrad D hat eine valide Totalfärbung mit D+2 Farben</a:t>
            </a:r>
          </a:p>
        </p:txBody>
      </p:sp>
      <p:sp>
        <p:nvSpPr>
          <p:cNvPr id="209" name="temporäres Speichern einer Liste unkolorierter Kanten sortiert nach Anzahl ihrer freien…"/>
          <p:cNvSpPr txBox="1"/>
          <p:nvPr/>
        </p:nvSpPr>
        <p:spPr>
          <a:xfrm>
            <a:off x="574344" y="2454333"/>
            <a:ext cx="1185611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temporäres Speichern einer Liste unkolorierter Kanten sortiert nach Anzahl ihrer freien</a:t>
            </a:r>
          </a:p>
          <a:p>
            <a:pPr algn="l">
              <a:defRPr b="0"/>
            </a:pPr>
            <a:r>
              <a:t>Farben und ihrem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nhalt"/>
          <p:cNvSpPr txBox="1"/>
          <p:nvPr>
            <p:ph type="title"/>
          </p:nvPr>
        </p:nvSpPr>
        <p:spPr>
          <a:xfrm>
            <a:off x="1042301" y="106553"/>
            <a:ext cx="11099801" cy="827430"/>
          </a:xfrm>
          <a:prstGeom prst="rect">
            <a:avLst/>
          </a:prstGeom>
        </p:spPr>
        <p:txBody>
          <a:bodyPr/>
          <a:lstStyle>
            <a:lvl1pPr defTabSz="560831">
              <a:defRPr sz="4800"/>
            </a:lvl1pPr>
          </a:lstStyle>
          <a:p>
            <a:pPr/>
            <a:r>
              <a:t>Inhalt</a:t>
            </a:r>
          </a:p>
        </p:txBody>
      </p:sp>
      <p:sp>
        <p:nvSpPr>
          <p:cNvPr id="124" name="Allgemeiner Entwurf…"/>
          <p:cNvSpPr txBox="1"/>
          <p:nvPr/>
        </p:nvSpPr>
        <p:spPr>
          <a:xfrm>
            <a:off x="952500" y="931274"/>
            <a:ext cx="11099801" cy="8244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u="sng"/>
            </a:pPr>
            <a:r>
              <a:t>Allgemeiner Entwurf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Paketstruktur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Properties Klasse</a:t>
            </a:r>
            <a:br/>
            <a:r>
              <a:t>Speichern und Laden</a:t>
            </a:r>
          </a:p>
          <a:p>
            <a:pPr lvl="2" algn="l">
              <a:lnSpc>
                <a:spcPct val="120000"/>
              </a:lnSpc>
              <a:defRPr sz="2000"/>
            </a:pPr>
          </a:p>
          <a:p>
            <a:pPr algn="l">
              <a:lnSpc>
                <a:spcPct val="120000"/>
              </a:lnSpc>
              <a:defRPr u="sng"/>
            </a:pPr>
            <a:r>
              <a:t>Model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Graphen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Heuristiken</a:t>
            </a:r>
          </a:p>
          <a:p>
            <a:pPr lvl="4" algn="l">
              <a:lnSpc>
                <a:spcPct val="120000"/>
              </a:lnSpc>
              <a:defRPr sz="2000"/>
            </a:pPr>
            <a:r>
              <a:t>Beispiel: EFLGreedyOne</a:t>
            </a:r>
          </a:p>
          <a:p>
            <a:pPr lvl="4" algn="l">
              <a:lnSpc>
                <a:spcPct val="120000"/>
              </a:lnSpc>
              <a:defRPr sz="2000"/>
            </a:pPr>
            <a:r>
              <a:t>Beispiel: TCMixedGreedySet</a:t>
            </a:r>
          </a:p>
          <a:p>
            <a:pPr lvl="4" algn="l">
              <a:lnSpc>
                <a:spcPct val="120000"/>
              </a:lnSpc>
              <a:defRPr sz="2000"/>
            </a:pPr>
            <a:r>
              <a:t>Beispiel: TCMixedGreedyCon</a:t>
            </a:r>
          </a:p>
          <a:p>
            <a:pPr lvl="4" algn="l">
              <a:lnSpc>
                <a:spcPct val="120000"/>
              </a:lnSpc>
              <a:defRPr sz="2000"/>
            </a:pPr>
          </a:p>
          <a:p>
            <a:pPr algn="l">
              <a:lnSpc>
                <a:spcPct val="120000"/>
              </a:lnSpc>
              <a:defRPr u="sng"/>
            </a:pPr>
            <a:r>
              <a:t>Controller / View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Beschreibung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Graph-Editor</a:t>
            </a:r>
          </a:p>
          <a:p>
            <a:pPr algn="l">
              <a:lnSpc>
                <a:spcPct val="120000"/>
              </a:lnSpc>
              <a:defRPr sz="2000"/>
            </a:pPr>
            <a:br/>
            <a:r>
              <a:rPr sz="2400" u="sng"/>
              <a:t>Sequenzdiagramme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Graph generieren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Graph editieren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Heuristiken anwenden</a:t>
            </a:r>
          </a:p>
          <a:p>
            <a:pPr lvl="2" algn="l">
              <a:lnSpc>
                <a:spcPct val="120000"/>
              </a:lnSpc>
              <a:defRPr sz="2000"/>
            </a:pPr>
            <a:r>
              <a:t>Filtern</a:t>
            </a:r>
          </a:p>
        </p:txBody>
      </p:sp>
      <p:pic>
        <p:nvPicPr>
          <p:cNvPr id="125" name="title.png" descr="title.png"/>
          <p:cNvPicPr>
            <a:picLocks noChangeAspect="1"/>
          </p:cNvPicPr>
          <p:nvPr/>
        </p:nvPicPr>
        <p:blipFill>
          <a:blip r:embed="rId2">
            <a:extLst/>
          </a:blip>
          <a:srcRect l="25680" t="0" r="49973" b="0"/>
          <a:stretch>
            <a:fillRect/>
          </a:stretch>
        </p:blipFill>
        <p:spPr>
          <a:xfrm>
            <a:off x="10662164" y="3876278"/>
            <a:ext cx="1413255" cy="2001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odel — Heuristiken — TCGreedySet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 — TCGreedySet</a:t>
            </a:r>
          </a:p>
        </p:txBody>
      </p:sp>
      <p:sp>
        <p:nvSpPr>
          <p:cNvPr id="212" name="for every vertex v in order of a breadth first search…"/>
          <p:cNvSpPr txBox="1"/>
          <p:nvPr/>
        </p:nvSpPr>
        <p:spPr>
          <a:xfrm>
            <a:off x="580198" y="3683633"/>
            <a:ext cx="11844404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every vertex </a:t>
            </a:r>
            <a:r>
              <a:rPr b="1"/>
              <a:t>v</a:t>
            </a:r>
            <a:r>
              <a:t> in order of a breadth first search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cannot be colored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v</a:t>
            </a:r>
            <a:r>
              <a:t> with minimally used free color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there is such a minimal set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find set </a:t>
            </a:r>
            <a:r>
              <a:rPr b="1"/>
              <a:t>X</a:t>
            </a:r>
            <a:r>
              <a:t> of minimal flexibility belonging to the vertex </a:t>
            </a:r>
            <a:r>
              <a:rPr b="1"/>
              <a:t>v</a:t>
            </a:r>
            <a:r>
              <a:t> with minimal index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X</a:t>
            </a:r>
            <a:r>
              <a:t> has negative flexibility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edge </a:t>
            </a:r>
            <a:r>
              <a:rPr b="1"/>
              <a:t>e</a:t>
            </a:r>
            <a:r>
              <a:t> in </a:t>
            </a:r>
            <a:r>
              <a:rPr b="1"/>
              <a:t>X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e</a:t>
            </a:r>
            <a:r>
              <a:t> with minimally used free color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complete coloring</a:t>
            </a:r>
          </a:p>
        </p:txBody>
      </p:sp>
      <p:sp>
        <p:nvSpPr>
          <p:cNvPr id="213" name="Vermutung:…"/>
          <p:cNvSpPr txBox="1"/>
          <p:nvPr/>
        </p:nvSpPr>
        <p:spPr>
          <a:xfrm>
            <a:off x="580198" y="856734"/>
            <a:ext cx="11844404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rPr u="sng"/>
              <a:t>Vermutung</a:t>
            </a:r>
            <a:r>
              <a:t>:</a:t>
            </a:r>
          </a:p>
          <a:p>
            <a:pPr algn="l">
              <a:defRPr b="0"/>
            </a:pPr>
            <a:r>
              <a:t>Jeder einfache ungerichtete Graph mit Maximalgrad D hat eine valide Totalfärbung mit D+2 Farben</a:t>
            </a:r>
          </a:p>
        </p:txBody>
      </p:sp>
      <p:sp>
        <p:nvSpPr>
          <p:cNvPr id="214" name="temporäres Speichern von Teilmengen der zu einem gemeinsamen Knoten inzidenten und unkolorierten Kanten mit minimaler Flexibilität"/>
          <p:cNvSpPr txBox="1"/>
          <p:nvPr/>
        </p:nvSpPr>
        <p:spPr>
          <a:xfrm>
            <a:off x="574344" y="2454333"/>
            <a:ext cx="12405666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temporäres Speichern von Teilmengen der zu einem gemeinsamen Knoten inzidenten und unkolorierten Kanten mit minimaler Flexibilität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odel — Heuristiken — TCGreedyCon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 — TCGreedyCon</a:t>
            </a:r>
          </a:p>
        </p:txBody>
      </p:sp>
      <p:sp>
        <p:nvSpPr>
          <p:cNvPr id="217" name="for every vertex v in order of a breadth first search…"/>
          <p:cNvSpPr txBox="1"/>
          <p:nvPr/>
        </p:nvSpPr>
        <p:spPr>
          <a:xfrm>
            <a:off x="580198" y="3855083"/>
            <a:ext cx="11844404" cy="524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every vertex </a:t>
            </a:r>
            <a:r>
              <a:rPr b="1"/>
              <a:t>v</a:t>
            </a:r>
            <a:r>
              <a:t> in order of a breadth first search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cannot be colored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v</a:t>
            </a:r>
            <a:r>
              <a:t> with minimally used free color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there is such a minimal set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find set </a:t>
            </a:r>
            <a:r>
              <a:rPr b="1"/>
              <a:t>X</a:t>
            </a:r>
            <a:r>
              <a:t> of minimal flexibility and minimal index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X</a:t>
            </a:r>
            <a:r>
              <a:t> has negative flexibility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edge </a:t>
            </a:r>
            <a:r>
              <a:rPr b="1"/>
              <a:t>e</a:t>
            </a:r>
            <a:r>
              <a:t> in </a:t>
            </a:r>
            <a:r>
              <a:rPr b="1"/>
              <a:t>X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e</a:t>
            </a:r>
            <a:r>
              <a:t> with minimally used free color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complete coloring</a:t>
            </a:r>
          </a:p>
        </p:txBody>
      </p:sp>
      <p:sp>
        <p:nvSpPr>
          <p:cNvPr id="218" name="Vermutung:…"/>
          <p:cNvSpPr txBox="1"/>
          <p:nvPr/>
        </p:nvSpPr>
        <p:spPr>
          <a:xfrm>
            <a:off x="580198" y="856734"/>
            <a:ext cx="11844404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rPr u="sng"/>
              <a:t>Vermutung</a:t>
            </a:r>
            <a:r>
              <a:t>:</a:t>
            </a:r>
          </a:p>
          <a:p>
            <a:pPr algn="l">
              <a:defRPr b="0"/>
            </a:pPr>
            <a:r>
              <a:t>Jeder einfache ungerichtete Graph mit Maximalgrad D hat eine valide Totalfärbung mit D+2 Farben</a:t>
            </a:r>
          </a:p>
        </p:txBody>
      </p:sp>
      <p:sp>
        <p:nvSpPr>
          <p:cNvPr id="219" name="temporäres Speichern von Teilmengen zusammenhängender unkolorierten Kanten (bis…"/>
          <p:cNvSpPr txBox="1"/>
          <p:nvPr/>
        </p:nvSpPr>
        <p:spPr>
          <a:xfrm>
            <a:off x="574344" y="2454333"/>
            <a:ext cx="12015827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temporäres Speichern von Teilmengen zusammenhängender unkolorierten Kanten (bis </a:t>
            </a:r>
          </a:p>
          <a:p>
            <a:pPr algn="l">
              <a:defRPr b="0"/>
            </a:pPr>
            <a:r>
              <a:t>zu einer gewissen Größe) mit minimaler Flexibilität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Model — Heuristiken — TCMixedGreedy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 — TCMixedGreedy</a:t>
            </a:r>
          </a:p>
        </p:txBody>
      </p:sp>
      <p:sp>
        <p:nvSpPr>
          <p:cNvPr id="222" name="for every vertex v in order of a breadth first search…"/>
          <p:cNvSpPr txBox="1"/>
          <p:nvPr/>
        </p:nvSpPr>
        <p:spPr>
          <a:xfrm>
            <a:off x="669999" y="3803650"/>
            <a:ext cx="11844404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every vertex </a:t>
            </a:r>
            <a:r>
              <a:rPr b="1"/>
              <a:t>v</a:t>
            </a:r>
            <a:r>
              <a:t> in order of a breadth first search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cannot be colored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v</a:t>
            </a:r>
            <a:r>
              <a:t> with minimally used free color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any uncolored edge </a:t>
            </a:r>
            <a:r>
              <a:rPr b="1"/>
              <a:t>e</a:t>
            </a:r>
            <a:r>
              <a:t> incident to </a:t>
            </a:r>
            <a:r>
              <a:rPr b="1"/>
              <a:t>v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e</a:t>
            </a:r>
            <a:r>
              <a:t> with minimally used free color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complete coloring</a:t>
            </a:r>
          </a:p>
        </p:txBody>
      </p:sp>
      <p:sp>
        <p:nvSpPr>
          <p:cNvPr id="223" name="Vermutung:…"/>
          <p:cNvSpPr txBox="1"/>
          <p:nvPr/>
        </p:nvSpPr>
        <p:spPr>
          <a:xfrm>
            <a:off x="580198" y="856734"/>
            <a:ext cx="11844404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rPr u="sng"/>
              <a:t>Vermutung</a:t>
            </a:r>
            <a:r>
              <a:t>:</a:t>
            </a:r>
          </a:p>
          <a:p>
            <a:pPr algn="l">
              <a:defRPr b="0"/>
            </a:pPr>
            <a:r>
              <a:t>Jeder einfache ungerichtete Graph mit Maximalgrad D hat eine valide Totalfärbung mit D+2 Farben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Model — Heuristiken — TCMixedGreedyOne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 — TCMixedGreedyOne</a:t>
            </a:r>
          </a:p>
        </p:txBody>
      </p:sp>
      <p:sp>
        <p:nvSpPr>
          <p:cNvPr id="226" name="for every vertex v in order of a breadth first search…"/>
          <p:cNvSpPr txBox="1"/>
          <p:nvPr/>
        </p:nvSpPr>
        <p:spPr>
          <a:xfrm>
            <a:off x="669999" y="2844900"/>
            <a:ext cx="11844404" cy="661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every vertex </a:t>
            </a:r>
            <a:r>
              <a:rPr b="1"/>
              <a:t>v</a:t>
            </a:r>
            <a:r>
              <a:t> in order of a breadth first search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there are objects with exactly one free color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them (preferring vertices over edges)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is uncolored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v</a:t>
            </a:r>
            <a:r>
              <a:t> with minimally used free color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any uncolored edge </a:t>
            </a:r>
            <a:r>
              <a:rPr b="1"/>
              <a:t>e</a:t>
            </a:r>
            <a:r>
              <a:t> incident to </a:t>
            </a:r>
            <a:r>
              <a:rPr b="1"/>
              <a:t>v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there are objects with exactly one free color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them (preferring vertices over edges)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is uncolored 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cannot be colored</a:t>
            </a:r>
          </a:p>
          <a:p>
            <a:pPr lvl="8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e</a:t>
            </a:r>
            <a:r>
              <a:t> with minimally used free color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complete coloring</a:t>
            </a:r>
          </a:p>
        </p:txBody>
      </p:sp>
      <p:sp>
        <p:nvSpPr>
          <p:cNvPr id="227" name="Vermutung:…"/>
          <p:cNvSpPr txBox="1"/>
          <p:nvPr/>
        </p:nvSpPr>
        <p:spPr>
          <a:xfrm>
            <a:off x="580198" y="856734"/>
            <a:ext cx="11844404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rPr u="sng"/>
              <a:t>Vermutung</a:t>
            </a:r>
            <a:r>
              <a:t>:</a:t>
            </a:r>
          </a:p>
          <a:p>
            <a:pPr algn="l">
              <a:defRPr b="0"/>
            </a:pPr>
            <a:r>
              <a:t>Jeder einfache ungerichtete Graph mit Maximalgrad D hat eine valide Totalfärbung mit D+2 Farben</a:t>
            </a:r>
          </a:p>
        </p:txBody>
      </p:sp>
      <p:sp>
        <p:nvSpPr>
          <p:cNvPr id="228" name="temporäres Speichern von unkolorierten Knoten und Kanten mit genau einer freien Farbe"/>
          <p:cNvSpPr txBox="1"/>
          <p:nvPr/>
        </p:nvSpPr>
        <p:spPr>
          <a:xfrm>
            <a:off x="618578" y="2219117"/>
            <a:ext cx="1218529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temporäres Speichern von unkolorierten Knoten und Kanten mit genau einer freien Farbe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Model — Heuristiken — TCMixedGreedyFew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 — TCMixedGreedyFew</a:t>
            </a:r>
          </a:p>
        </p:txBody>
      </p:sp>
      <p:sp>
        <p:nvSpPr>
          <p:cNvPr id="231" name="for every vertex v in order of a breadth first search…"/>
          <p:cNvSpPr txBox="1"/>
          <p:nvPr/>
        </p:nvSpPr>
        <p:spPr>
          <a:xfrm>
            <a:off x="580198" y="2502000"/>
            <a:ext cx="11844404" cy="73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every vertex </a:t>
            </a:r>
            <a:r>
              <a:rPr b="1"/>
              <a:t>v</a:t>
            </a:r>
            <a:r>
              <a:t> in order of a breadth first search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there is a vertex </a:t>
            </a:r>
            <a:r>
              <a:rPr b="1"/>
              <a:t>w</a:t>
            </a:r>
            <a:r>
              <a:t> with less free colors than </a:t>
            </a:r>
            <a:r>
              <a:rPr b="1"/>
              <a:t>v</a:t>
            </a:r>
            <a:r>
              <a:t> and lower index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w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w</a:t>
            </a:r>
            <a:r>
              <a:t> with minimally used free color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is uncolored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v</a:t>
            </a:r>
            <a:r>
              <a:t> with minimally used free color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any uncolored edge </a:t>
            </a:r>
            <a:r>
              <a:rPr b="1"/>
              <a:t>e</a:t>
            </a:r>
            <a:r>
              <a:t> incident to </a:t>
            </a:r>
            <a:r>
              <a:rPr b="1"/>
              <a:t>v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there is an edge </a:t>
            </a:r>
            <a:r>
              <a:rPr b="1"/>
              <a:t>f</a:t>
            </a:r>
            <a:r>
              <a:t> with less free colors than </a:t>
            </a:r>
            <a:r>
              <a:rPr b="1"/>
              <a:t>e</a:t>
            </a:r>
            <a:r>
              <a:t> and lower index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f</a:t>
            </a:r>
            <a:r>
              <a:t> cannot be colored</a:t>
            </a:r>
          </a:p>
          <a:p>
            <a:pPr lvl="8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f</a:t>
            </a:r>
            <a:r>
              <a:t> with minimally used free color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is uncolored 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cannot be colored</a:t>
            </a:r>
          </a:p>
          <a:p>
            <a:pPr lvl="8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e</a:t>
            </a:r>
            <a:r>
              <a:t> with minimally used free color</a:t>
            </a: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complete coloring</a:t>
            </a:r>
          </a:p>
        </p:txBody>
      </p:sp>
      <p:sp>
        <p:nvSpPr>
          <p:cNvPr id="232" name="Vermutung:…"/>
          <p:cNvSpPr txBox="1"/>
          <p:nvPr/>
        </p:nvSpPr>
        <p:spPr>
          <a:xfrm>
            <a:off x="580198" y="734517"/>
            <a:ext cx="11844404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rPr u="sng"/>
              <a:t>Vermutung</a:t>
            </a:r>
            <a:r>
              <a:t>:</a:t>
            </a:r>
          </a:p>
          <a:p>
            <a:pPr algn="l">
              <a:defRPr b="0"/>
            </a:pPr>
            <a:r>
              <a:t>Jeder einfache ungerichtete Graph mit Maximalgrad D hat eine valide Totalfärbung mit D+2 Farben</a:t>
            </a:r>
          </a:p>
        </p:txBody>
      </p:sp>
      <p:sp>
        <p:nvSpPr>
          <p:cNvPr id="233" name="temporäres Speichern von unkolorierten Knoten und Kanten sortiert nach Anzahl ihrer…"/>
          <p:cNvSpPr txBox="1"/>
          <p:nvPr/>
        </p:nvSpPr>
        <p:spPr>
          <a:xfrm>
            <a:off x="576631" y="1843286"/>
            <a:ext cx="11851539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temporäres Speichern von unkolorierten Knoten und Kanten sortiert nach Anzahl ihrer</a:t>
            </a:r>
          </a:p>
          <a:p>
            <a:pPr algn="l">
              <a:defRPr b="0"/>
            </a:pPr>
            <a:r>
              <a:t>freien Farben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Model — Heuristiken — TCMixedGreedySet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 — TCMixedGreedySet</a:t>
            </a:r>
          </a:p>
        </p:txBody>
      </p:sp>
      <p:sp>
        <p:nvSpPr>
          <p:cNvPr id="236" name="while there is such a minimal set…"/>
          <p:cNvSpPr txBox="1"/>
          <p:nvPr/>
        </p:nvSpPr>
        <p:spPr>
          <a:xfrm>
            <a:off x="580198" y="4261535"/>
            <a:ext cx="11844404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there is such a minimal set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find set </a:t>
            </a:r>
            <a:r>
              <a:rPr b="1"/>
              <a:t>X</a:t>
            </a:r>
            <a:r>
              <a:t> of minimal flexibility belonging to the vertex </a:t>
            </a:r>
            <a:r>
              <a:rPr b="1"/>
              <a:t>v</a:t>
            </a:r>
            <a:r>
              <a:t> with minimal index</a:t>
            </a:r>
            <a:br/>
            <a:r>
              <a:t>if </a:t>
            </a:r>
            <a:r>
              <a:rPr b="1"/>
              <a:t>X</a:t>
            </a:r>
            <a:r>
              <a:t> has negative flexibility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is uncolored and in </a:t>
            </a:r>
            <a:r>
              <a:rPr b="1"/>
              <a:t>X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v</a:t>
            </a:r>
            <a:r>
              <a:t> with minimally used free color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edge </a:t>
            </a:r>
            <a:r>
              <a:rPr b="1"/>
              <a:t>e</a:t>
            </a:r>
            <a:r>
              <a:t> in </a:t>
            </a:r>
            <a:r>
              <a:rPr b="1"/>
              <a:t>X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e</a:t>
            </a:r>
            <a:r>
              <a:t> with minimally used free color</a:t>
            </a: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complete coloring</a:t>
            </a:r>
          </a:p>
        </p:txBody>
      </p:sp>
      <p:sp>
        <p:nvSpPr>
          <p:cNvPr id="237" name="temporäres Speichern von Teilmengen der zu einem gemeinsamen Knoten inzidenten und unkolorierten Kanten mit minimaler Flexibilität…"/>
          <p:cNvSpPr txBox="1"/>
          <p:nvPr/>
        </p:nvSpPr>
        <p:spPr>
          <a:xfrm>
            <a:off x="580198" y="2772932"/>
            <a:ext cx="11844404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temporäres Speichern von Teilmengen der zu einem gemeinsamen Knoten inzidenten und unkolorierten Kanten mit minimaler Flexibilität</a:t>
            </a:r>
          </a:p>
          <a:p>
            <a:pPr lvl="3" algn="l">
              <a:defRPr b="0"/>
            </a:pPr>
            <a:r>
              <a:t>falls Knoten ungefärbt: Varianten mit und ohne Knoten</a:t>
            </a:r>
          </a:p>
        </p:txBody>
      </p:sp>
      <p:sp>
        <p:nvSpPr>
          <p:cNvPr id="238" name="Vermutung:…"/>
          <p:cNvSpPr txBox="1"/>
          <p:nvPr/>
        </p:nvSpPr>
        <p:spPr>
          <a:xfrm>
            <a:off x="580198" y="856734"/>
            <a:ext cx="11844404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rPr u="sng"/>
              <a:t>Vermutung</a:t>
            </a:r>
            <a:r>
              <a:t>:</a:t>
            </a:r>
          </a:p>
          <a:p>
            <a:pPr algn="l">
              <a:defRPr b="0"/>
            </a:pPr>
            <a:r>
              <a:t>Jeder einfache ungerichtete Graph mit Maximalgrad D hat eine valide Totalfärbung mit D+2 Farben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Model — Heuristiken — TCMixedGreedyCon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 — TCMixedGreedyCon</a:t>
            </a:r>
          </a:p>
        </p:txBody>
      </p:sp>
      <p:sp>
        <p:nvSpPr>
          <p:cNvPr id="241" name="while there are uncolored vertices or uncolored edges…"/>
          <p:cNvSpPr txBox="1"/>
          <p:nvPr/>
        </p:nvSpPr>
        <p:spPr>
          <a:xfrm>
            <a:off x="580198" y="4184104"/>
            <a:ext cx="11844404" cy="455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there are uncolored vertices or uncolored edges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find connected set </a:t>
            </a:r>
            <a:r>
              <a:rPr b="1"/>
              <a:t>X</a:t>
            </a:r>
            <a:r>
              <a:t> of minimal flexibility and minimal index</a:t>
            </a:r>
            <a:br/>
            <a:r>
              <a:t>if </a:t>
            </a:r>
            <a:r>
              <a:rPr b="1"/>
              <a:t>X</a:t>
            </a:r>
            <a:r>
              <a:t> has negative flexibility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any vertex </a:t>
            </a:r>
            <a:r>
              <a:rPr b="1"/>
              <a:t>v</a:t>
            </a:r>
            <a:r>
              <a:t> in </a:t>
            </a:r>
            <a:r>
              <a:rPr b="1"/>
              <a:t>X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v</a:t>
            </a:r>
            <a:r>
              <a:t> with minimally used free color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edge </a:t>
            </a:r>
            <a:r>
              <a:rPr b="1"/>
              <a:t>e</a:t>
            </a:r>
            <a:r>
              <a:t> in </a:t>
            </a:r>
            <a:r>
              <a:rPr b="1"/>
              <a:t>X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e</a:t>
            </a:r>
            <a:r>
              <a:t> with minimally used free color</a:t>
            </a: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complete coloring</a:t>
            </a:r>
          </a:p>
        </p:txBody>
      </p:sp>
      <p:sp>
        <p:nvSpPr>
          <p:cNvPr id="242" name="temporäres Speichern von Teilmengen zusammenhängender unkolorierten Knoten und Kanten (bis zu einer gewissen Größe) mit minimaler Flexibilität"/>
          <p:cNvSpPr txBox="1"/>
          <p:nvPr/>
        </p:nvSpPr>
        <p:spPr>
          <a:xfrm>
            <a:off x="580198" y="2832641"/>
            <a:ext cx="11844404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temporäres Speichern von Teilmengen zusammenhängender unkolorierten Knoten und Kanten (bis zu einer gewissen Größe) mit minimaler Flexibilität</a:t>
            </a:r>
          </a:p>
        </p:txBody>
      </p:sp>
      <p:sp>
        <p:nvSpPr>
          <p:cNvPr id="243" name="Vermutung:…"/>
          <p:cNvSpPr txBox="1"/>
          <p:nvPr/>
        </p:nvSpPr>
        <p:spPr>
          <a:xfrm>
            <a:off x="580198" y="841989"/>
            <a:ext cx="11844404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rPr u="sng"/>
              <a:t>Vermutung</a:t>
            </a:r>
            <a:r>
              <a:t>:</a:t>
            </a:r>
          </a:p>
          <a:p>
            <a:pPr algn="l">
              <a:defRPr b="0"/>
            </a:pPr>
            <a:r>
              <a:t>Jeder einfache ungerichtete Graph mit Maximalgrad D hat eine valide Totalfärbung mit D+2 Farben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Model — Heuristiken — EFLGreedyOne"/>
          <p:cNvSpPr txBox="1"/>
          <p:nvPr/>
        </p:nvSpPr>
        <p:spPr>
          <a:xfrm>
            <a:off x="1042301" y="938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 — EFLGreedyOne</a:t>
            </a:r>
          </a:p>
        </p:txBody>
      </p:sp>
      <p:sp>
        <p:nvSpPr>
          <p:cNvPr id="246" name="Vermutung:…"/>
          <p:cNvSpPr txBox="1"/>
          <p:nvPr/>
        </p:nvSpPr>
        <p:spPr>
          <a:xfrm>
            <a:off x="580290" y="918667"/>
            <a:ext cx="11572952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u="sng"/>
              <a:t>Vermutung</a:t>
            </a:r>
            <a:r>
              <a:t>:</a:t>
            </a:r>
            <a:endParaRPr u="sng"/>
          </a:p>
          <a:p>
            <a:pPr algn="l">
              <a:defRPr b="0"/>
            </a:pPr>
            <a:r>
              <a:t>Jeder einfache Hypergraph mit n Knoten hat eine valide Kantenfärbung mit n Farben</a:t>
            </a:r>
          </a:p>
        </p:txBody>
      </p:sp>
      <p:sp>
        <p:nvSpPr>
          <p:cNvPr id="247" name="For any vertex v in order of a breadth first search…"/>
          <p:cNvSpPr txBox="1"/>
          <p:nvPr/>
        </p:nvSpPr>
        <p:spPr>
          <a:xfrm>
            <a:off x="639487" y="4196047"/>
            <a:ext cx="11454558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any vertex </a:t>
            </a:r>
            <a:r>
              <a:rPr b="1"/>
              <a:t>v</a:t>
            </a:r>
            <a:r>
              <a:t> in order of a breadth first search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hyperedge </a:t>
            </a:r>
            <a:r>
              <a:rPr b="1"/>
              <a:t>e</a:t>
            </a:r>
            <a:r>
              <a:t> incident to </a:t>
            </a:r>
            <a:r>
              <a:rPr b="1"/>
              <a:t>v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there are hyperedges </a:t>
            </a:r>
            <a:r>
              <a:rPr b="1"/>
              <a:t>f</a:t>
            </a:r>
            <a:r>
              <a:t> with exactly one free color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take that </a:t>
            </a:r>
            <a:r>
              <a:rPr b="1"/>
              <a:t>f</a:t>
            </a:r>
            <a:r>
              <a:t> with minimal index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f</a:t>
            </a:r>
            <a:r>
              <a:t> with the minimally used free color of </a:t>
            </a:r>
            <a:r>
              <a:rPr b="1"/>
              <a:t>f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is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continue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e</a:t>
            </a:r>
            <a:r>
              <a:t> with the minimally used free color of </a:t>
            </a:r>
            <a:r>
              <a:rPr b="1"/>
              <a:t>e</a:t>
            </a: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complete coloring</a:t>
            </a:r>
          </a:p>
        </p:txBody>
      </p:sp>
      <p:sp>
        <p:nvSpPr>
          <p:cNvPr id="248" name="temporäres Speichern der Hyperkanten mit genau einer freien Farbe"/>
          <p:cNvSpPr txBox="1"/>
          <p:nvPr/>
        </p:nvSpPr>
        <p:spPr>
          <a:xfrm>
            <a:off x="653670" y="2902532"/>
            <a:ext cx="937869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temporäres Speichern der Hyperkanten mit genau einer freien Farbe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llgemeiner Entwurf — Paketstruktur"/>
          <p:cNvSpPr txBox="1"/>
          <p:nvPr>
            <p:ph type="title"/>
          </p:nvPr>
        </p:nvSpPr>
        <p:spPr>
          <a:xfrm>
            <a:off x="1042301" y="106553"/>
            <a:ext cx="11099801" cy="82743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Allgemeiner Entwurf — Paketstruktur</a:t>
            </a:r>
          </a:p>
        </p:txBody>
      </p:sp>
      <p:pic>
        <p:nvPicPr>
          <p:cNvPr id="128" name="pakete.png" descr="pake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2450" y="2254250"/>
            <a:ext cx="6819900" cy="524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llgemeiner Entwurf — Properties Klasse"/>
          <p:cNvSpPr txBox="1"/>
          <p:nvPr>
            <p:ph type="title"/>
          </p:nvPr>
        </p:nvSpPr>
        <p:spPr>
          <a:xfrm>
            <a:off x="1042301" y="106553"/>
            <a:ext cx="11099801" cy="82743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Allgemeiner Entwurf — Properties Klasse</a:t>
            </a:r>
          </a:p>
        </p:txBody>
      </p:sp>
      <p:sp>
        <p:nvSpPr>
          <p:cNvPr id="131" name="Adaptiver Key-Value Speicher ermöglicht…"/>
          <p:cNvSpPr txBox="1"/>
          <p:nvPr/>
        </p:nvSpPr>
        <p:spPr>
          <a:xfrm>
            <a:off x="1395063" y="5625681"/>
            <a:ext cx="8804149" cy="2671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Adaptiver Key-Value Speicher ermöglicht</a:t>
            </a:r>
          </a:p>
          <a:p>
            <a:pPr lvl="3" algn="l">
              <a:defRPr b="0"/>
            </a:pPr>
            <a:r>
              <a:t>Kommunikation über alle Ebenen</a:t>
            </a:r>
          </a:p>
          <a:p>
            <a:pPr lvl="3" algn="l">
              <a:defRPr b="0"/>
            </a:pPr>
            <a:r>
              <a:t>einfache Anpassung der Benutzeroberfläche</a:t>
            </a:r>
          </a:p>
          <a:p>
            <a:pPr lvl="3" algn="l">
              <a:defRPr b="0"/>
            </a:pPr>
          </a:p>
          <a:p>
            <a:pPr lvl="3" algn="l">
              <a:defRPr b="0"/>
            </a:pPr>
          </a:p>
          <a:p>
            <a:pPr algn="l">
              <a:defRPr b="0"/>
            </a:pPr>
            <a:r>
              <a:t>Fest spezifizierte Keywords</a:t>
            </a:r>
          </a:p>
          <a:p>
            <a:pPr lvl="3" algn="l">
              <a:defRPr b="0"/>
            </a:pPr>
            <a:r>
              <a:t>ermöglichen einfache Übersetzung der Benutzeroberfläche</a:t>
            </a:r>
          </a:p>
        </p:txBody>
      </p:sp>
      <p:sp>
        <p:nvSpPr>
          <p:cNvPr id="132" name="Gleichung"/>
          <p:cNvSpPr txBox="1"/>
          <p:nvPr/>
        </p:nvSpPr>
        <p:spPr>
          <a:xfrm>
            <a:off x="1528888" y="6185621"/>
            <a:ext cx="446533" cy="1197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sp>
        <p:nvSpPr>
          <p:cNvPr id="133" name="Gleichung"/>
          <p:cNvSpPr txBox="1"/>
          <p:nvPr/>
        </p:nvSpPr>
        <p:spPr>
          <a:xfrm>
            <a:off x="1528888" y="6586364"/>
            <a:ext cx="446533" cy="1197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sp>
        <p:nvSpPr>
          <p:cNvPr id="134" name="Gleichung"/>
          <p:cNvSpPr txBox="1"/>
          <p:nvPr/>
        </p:nvSpPr>
        <p:spPr>
          <a:xfrm>
            <a:off x="1528888" y="8035591"/>
            <a:ext cx="446533" cy="1197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pic>
        <p:nvPicPr>
          <p:cNvPr id="135" name="properties.png" descr="properti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1787658"/>
            <a:ext cx="8890000" cy="298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llgemeiner Entwurf — Speichern und Laden"/>
          <p:cNvSpPr txBox="1"/>
          <p:nvPr>
            <p:ph type="title"/>
          </p:nvPr>
        </p:nvSpPr>
        <p:spPr>
          <a:xfrm>
            <a:off x="1042301" y="106553"/>
            <a:ext cx="11099801" cy="82743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Allgemeiner Entwurf — Speichern und Laden</a:t>
            </a:r>
          </a:p>
        </p:txBody>
      </p:sp>
      <p:pic>
        <p:nvPicPr>
          <p:cNvPr id="138" name="io.png" descr="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297" y="2317750"/>
            <a:ext cx="5905501" cy="51181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ingleton - Entwurfsmuster…"/>
          <p:cNvSpPr txBox="1"/>
          <p:nvPr/>
        </p:nvSpPr>
        <p:spPr>
          <a:xfrm>
            <a:off x="7051524" y="2513561"/>
            <a:ext cx="5541906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Singleton - Entwurfsmuster</a:t>
            </a:r>
          </a:p>
          <a:p>
            <a:pPr lvl="3" algn="l">
              <a:defRPr b="0"/>
            </a:pPr>
            <a:r>
              <a:t>vereinfacht Threadsafety</a:t>
            </a:r>
          </a:p>
        </p:txBody>
      </p:sp>
      <p:sp>
        <p:nvSpPr>
          <p:cNvPr id="140" name="Gleichung"/>
          <p:cNvSpPr txBox="1"/>
          <p:nvPr/>
        </p:nvSpPr>
        <p:spPr>
          <a:xfrm>
            <a:off x="7148670" y="3093936"/>
            <a:ext cx="446533" cy="1197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sp>
        <p:nvSpPr>
          <p:cNvPr id="141" name="PluginController behält Übersicht…"/>
          <p:cNvSpPr txBox="1"/>
          <p:nvPr/>
        </p:nvSpPr>
        <p:spPr>
          <a:xfrm>
            <a:off x="6999121" y="3801763"/>
            <a:ext cx="4788409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PluginController behält Übersicht </a:t>
            </a:r>
          </a:p>
          <a:p>
            <a:pPr algn="l">
              <a:defRPr b="0"/>
            </a:pPr>
            <a:r>
              <a:t>über alle geladenen Plugins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Model — Graphen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Graphen</a:t>
            </a:r>
          </a:p>
        </p:txBody>
      </p:sp>
      <p:pic>
        <p:nvPicPr>
          <p:cNvPr id="144" name="graph.png" descr="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412" y="1056345"/>
            <a:ext cx="9894588" cy="5506057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Kapselt die abstrakte Struktur eines Graphen…"/>
          <p:cNvSpPr txBox="1"/>
          <p:nvPr/>
        </p:nvSpPr>
        <p:spPr>
          <a:xfrm>
            <a:off x="858636" y="6800950"/>
            <a:ext cx="9560663" cy="23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Kapselt die abstrakte Struktur eines Graphen</a:t>
            </a:r>
          </a:p>
          <a:p>
            <a:pPr lvl="3" algn="l">
              <a:defRPr b="0"/>
            </a:pPr>
            <a:r>
              <a:t>konkreter Graphentyp über Kantentyp gegeben</a:t>
            </a:r>
          </a:p>
          <a:p>
            <a:pPr lvl="3" algn="l">
              <a:defRPr b="0"/>
            </a:pPr>
            <a:r>
              <a:t>weitere Eigenschaften / Inzidenzrelationen abhängig vom Graph</a:t>
            </a:r>
          </a:p>
          <a:p>
            <a:pPr lvl="3" algn="l">
              <a:defRPr b="0"/>
            </a:pPr>
            <a:r>
              <a:t>Knotenreihenfolge implizit, Kantenreihenfolge explizit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Factory - Entwurfsmuster zur Graphgenerierung</a:t>
            </a:r>
          </a:p>
        </p:txBody>
      </p:sp>
      <p:sp>
        <p:nvSpPr>
          <p:cNvPr id="146" name="Gleichung"/>
          <p:cNvSpPr txBox="1"/>
          <p:nvPr/>
        </p:nvSpPr>
        <p:spPr>
          <a:xfrm>
            <a:off x="965300" y="7361105"/>
            <a:ext cx="446533" cy="1197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sp>
        <p:nvSpPr>
          <p:cNvPr id="147" name="Gleichung"/>
          <p:cNvSpPr txBox="1"/>
          <p:nvPr/>
        </p:nvSpPr>
        <p:spPr>
          <a:xfrm>
            <a:off x="965300" y="7747566"/>
            <a:ext cx="446533" cy="1197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sp>
        <p:nvSpPr>
          <p:cNvPr id="148" name="Gleichung"/>
          <p:cNvSpPr txBox="1"/>
          <p:nvPr/>
        </p:nvSpPr>
        <p:spPr>
          <a:xfrm>
            <a:off x="965300" y="8134027"/>
            <a:ext cx="446533" cy="1197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odel — Heuristiken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</a:t>
            </a:r>
          </a:p>
        </p:txBody>
      </p:sp>
      <p:pic>
        <p:nvPicPr>
          <p:cNvPr id="151" name="heuristic.png" descr="heurist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4024" y="1172344"/>
            <a:ext cx="8976752" cy="512313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Heuristik stets abhängig von Graphentyp G und Ergebnistyp R…"/>
          <p:cNvSpPr txBox="1"/>
          <p:nvPr/>
        </p:nvSpPr>
        <p:spPr>
          <a:xfrm>
            <a:off x="1339074" y="6533687"/>
            <a:ext cx="8681620" cy="23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Heuristik stets abhängig von Graphentyp G und Ergebnistyp R</a:t>
            </a:r>
          </a:p>
          <a:p>
            <a:pPr lvl="3" algn="l">
              <a:defRPr b="0"/>
            </a:pPr>
            <a:r>
              <a:t>Anwendung sollte deterministisch sein</a:t>
            </a:r>
          </a:p>
          <a:p>
            <a:pPr algn="l">
              <a:defRPr b="0"/>
            </a:pPr>
            <a:br/>
            <a:r>
              <a:t>DataPool</a:t>
            </a:r>
          </a:p>
          <a:p>
            <a:pPr lvl="3" algn="l">
              <a:defRPr b="0"/>
            </a:pPr>
            <a:r>
              <a:t>wendet alle Heuristiken auf alle Graphen an</a:t>
            </a:r>
            <a:br/>
            <a:r>
              <a:t>sammelt Statistiken über die Heuristiken</a:t>
            </a:r>
          </a:p>
        </p:txBody>
      </p:sp>
      <p:sp>
        <p:nvSpPr>
          <p:cNvPr id="153" name="Gleichung"/>
          <p:cNvSpPr txBox="1"/>
          <p:nvPr/>
        </p:nvSpPr>
        <p:spPr>
          <a:xfrm>
            <a:off x="1496683" y="8214539"/>
            <a:ext cx="446533" cy="1197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sp>
        <p:nvSpPr>
          <p:cNvPr id="154" name="Gleichung"/>
          <p:cNvSpPr txBox="1"/>
          <p:nvPr/>
        </p:nvSpPr>
        <p:spPr>
          <a:xfrm>
            <a:off x="1496683" y="8584897"/>
            <a:ext cx="446533" cy="1197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  <p:sp>
        <p:nvSpPr>
          <p:cNvPr id="155" name="Gleichung"/>
          <p:cNvSpPr txBox="1"/>
          <p:nvPr/>
        </p:nvSpPr>
        <p:spPr>
          <a:xfrm>
            <a:off x="1496683" y="7085542"/>
            <a:ext cx="446533" cy="1197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⟶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odel — Heuristiken — EFLGreedyOne"/>
          <p:cNvSpPr txBox="1"/>
          <p:nvPr/>
        </p:nvSpPr>
        <p:spPr>
          <a:xfrm>
            <a:off x="1042301" y="938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 — EFLGreedyOne</a:t>
            </a:r>
          </a:p>
        </p:txBody>
      </p:sp>
      <p:sp>
        <p:nvSpPr>
          <p:cNvPr id="158" name="Vermutung:…"/>
          <p:cNvSpPr txBox="1"/>
          <p:nvPr/>
        </p:nvSpPr>
        <p:spPr>
          <a:xfrm>
            <a:off x="674746" y="1240717"/>
            <a:ext cx="1157295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u="sng"/>
              <a:t>Vermutung</a:t>
            </a:r>
            <a:r>
              <a:t>:</a:t>
            </a:r>
            <a:endParaRPr u="sng"/>
          </a:p>
          <a:p>
            <a:pPr algn="l">
              <a:defRPr b="0"/>
            </a:pPr>
            <a:r>
              <a:t>Jeder einfache Hypergraph mit n Knoten hat eine valide Kantenfärbung mit n Farben</a:t>
            </a:r>
          </a:p>
        </p:txBody>
      </p:sp>
      <p:sp>
        <p:nvSpPr>
          <p:cNvPr id="159" name="For any vertex v in order of a breadth first search…"/>
          <p:cNvSpPr txBox="1"/>
          <p:nvPr/>
        </p:nvSpPr>
        <p:spPr>
          <a:xfrm>
            <a:off x="639487" y="4196047"/>
            <a:ext cx="11454558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any vertex </a:t>
            </a:r>
            <a:r>
              <a:rPr b="1"/>
              <a:t>v</a:t>
            </a:r>
            <a:r>
              <a:t> in order of a breadth first search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hyperedge </a:t>
            </a:r>
            <a:r>
              <a:rPr b="1"/>
              <a:t>e</a:t>
            </a:r>
            <a:r>
              <a:t> incident to </a:t>
            </a:r>
            <a:r>
              <a:rPr b="1"/>
              <a:t>v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there are hyperedges </a:t>
            </a:r>
            <a:r>
              <a:rPr b="1"/>
              <a:t>f</a:t>
            </a:r>
            <a:r>
              <a:t> with exactly one free color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take that </a:t>
            </a:r>
            <a:r>
              <a:rPr b="1"/>
              <a:t>f</a:t>
            </a:r>
            <a:r>
              <a:t> with minimal index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f</a:t>
            </a:r>
            <a:r>
              <a:t> with the minimally used free color of </a:t>
            </a:r>
            <a:r>
              <a:rPr b="1"/>
              <a:t>f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is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continue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e</a:t>
            </a:r>
            <a:r>
              <a:t> with the minimally used free color of </a:t>
            </a:r>
            <a:r>
              <a:rPr b="1"/>
              <a:t>e</a:t>
            </a: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complete coloring</a:t>
            </a:r>
          </a:p>
        </p:txBody>
      </p:sp>
      <p:sp>
        <p:nvSpPr>
          <p:cNvPr id="160" name="temporäres Speichern der Hyperkanten mit genau einer freien Farbe"/>
          <p:cNvSpPr txBox="1"/>
          <p:nvPr/>
        </p:nvSpPr>
        <p:spPr>
          <a:xfrm>
            <a:off x="653670" y="2902532"/>
            <a:ext cx="937869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temporäres Speichern der Hyperkanten mit genau einer freien Farbe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odel — Heuristiken — TCMixedGreedySet"/>
          <p:cNvSpPr txBox="1"/>
          <p:nvPr/>
        </p:nvSpPr>
        <p:spPr>
          <a:xfrm>
            <a:off x="1042301" y="106553"/>
            <a:ext cx="11099801" cy="8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— Heuristiken — TCMixedGreedySet</a:t>
            </a:r>
          </a:p>
        </p:txBody>
      </p:sp>
      <p:sp>
        <p:nvSpPr>
          <p:cNvPr id="163" name="while there is such a minimal set…"/>
          <p:cNvSpPr txBox="1"/>
          <p:nvPr/>
        </p:nvSpPr>
        <p:spPr>
          <a:xfrm>
            <a:off x="580198" y="4261535"/>
            <a:ext cx="11844404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there is such a minimal set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find set </a:t>
            </a:r>
            <a:r>
              <a:rPr b="1"/>
              <a:t>X</a:t>
            </a:r>
            <a:r>
              <a:t> of minimal flexibility belonging to the vertex </a:t>
            </a:r>
            <a:r>
              <a:rPr b="1"/>
              <a:t>v</a:t>
            </a:r>
            <a:r>
              <a:t> with minimal index</a:t>
            </a:r>
            <a:br/>
            <a:r>
              <a:t>if </a:t>
            </a:r>
            <a:r>
              <a:rPr b="1"/>
              <a:t>X</a:t>
            </a:r>
            <a:r>
              <a:t> has negative flexibility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is uncolored and in </a:t>
            </a:r>
            <a:r>
              <a:rPr b="1"/>
              <a:t>X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v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v</a:t>
            </a:r>
            <a:r>
              <a:t> with minimally used free color</a:t>
            </a:r>
          </a:p>
          <a:p>
            <a:pPr lvl="2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edge </a:t>
            </a:r>
            <a:r>
              <a:rPr b="1"/>
              <a:t>e</a:t>
            </a:r>
            <a:r>
              <a:t> in </a:t>
            </a:r>
            <a:r>
              <a:rPr b="1"/>
              <a:t>X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 b="1"/>
              <a:t>e</a:t>
            </a:r>
            <a:r>
              <a:t> cannot be colored</a:t>
            </a:r>
          </a:p>
          <a:p>
            <a:pPr lvl="6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incomplete coloring</a:t>
            </a:r>
          </a:p>
          <a:p>
            <a:pPr lvl="4"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color </a:t>
            </a:r>
            <a:r>
              <a:rPr b="1"/>
              <a:t>e</a:t>
            </a:r>
            <a:r>
              <a:t> with minimally used free color</a:t>
            </a: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complete coloring</a:t>
            </a:r>
          </a:p>
        </p:txBody>
      </p:sp>
      <p:sp>
        <p:nvSpPr>
          <p:cNvPr id="164" name="temporäres Speichern von Teilmengen der zu einem gemeinsamen Knoten inzidenten und unkolorierten Kanten mit minimaler Flexibilität…"/>
          <p:cNvSpPr txBox="1"/>
          <p:nvPr/>
        </p:nvSpPr>
        <p:spPr>
          <a:xfrm>
            <a:off x="580198" y="2772932"/>
            <a:ext cx="11844404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temporäres Speichern von Teilmengen der zu einem gemeinsamen Knoten inzidenten und unkolorierten Kanten mit minimaler Flexibilität</a:t>
            </a:r>
          </a:p>
          <a:p>
            <a:pPr lvl="3" algn="l">
              <a:defRPr b="0"/>
            </a:pPr>
            <a:r>
              <a:t>falls Knoten ungefärbt: Varianten mit und ohne Knoten</a:t>
            </a:r>
          </a:p>
        </p:txBody>
      </p:sp>
      <p:sp>
        <p:nvSpPr>
          <p:cNvPr id="165" name="Vermutung:…"/>
          <p:cNvSpPr txBox="1"/>
          <p:nvPr/>
        </p:nvSpPr>
        <p:spPr>
          <a:xfrm>
            <a:off x="580198" y="1284329"/>
            <a:ext cx="11844404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rPr u="sng"/>
              <a:t>Vermutung</a:t>
            </a:r>
            <a:r>
              <a:t>:</a:t>
            </a:r>
          </a:p>
          <a:p>
            <a:pPr algn="l">
              <a:defRPr b="0"/>
            </a:pPr>
            <a:r>
              <a:t>Jeder einfache ungerichtete Graph mit Maximalgrad D hat eine valide Totalfärbung mit D+2 Farben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