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tle.png" descr="tit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9948" y="1986581"/>
            <a:ext cx="5804904" cy="200121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Abschlusspräsentation…"/>
          <p:cNvSpPr txBox="1"/>
          <p:nvPr/>
        </p:nvSpPr>
        <p:spPr>
          <a:xfrm>
            <a:off x="3595115" y="4211067"/>
            <a:ext cx="5814569" cy="133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Abschlusspräsentation</a:t>
            </a:r>
          </a:p>
          <a:p>
            <a:pPr>
              <a:defRPr sz="4000"/>
            </a:pPr>
            <a:r>
              <a:t>Entwurf</a:t>
            </a:r>
          </a:p>
        </p:txBody>
      </p:sp>
      <p:sp>
        <p:nvSpPr>
          <p:cNvPr id="121" name="gehalten von Jonas Linßen"/>
          <p:cNvSpPr txBox="1"/>
          <p:nvPr/>
        </p:nvSpPr>
        <p:spPr>
          <a:xfrm>
            <a:off x="4984496" y="5802794"/>
            <a:ext cx="303580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gehalten von Jonas Linßen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troller / View — Beschreibung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Controller / View — Beschreibung</a:t>
            </a:r>
          </a:p>
        </p:txBody>
      </p:sp>
      <p:pic>
        <p:nvPicPr>
          <p:cNvPr id="168" name="controller.png" descr="controll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6499" y="3016250"/>
            <a:ext cx="2971801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meldet Nutzereingabe"/>
          <p:cNvSpPr txBox="1"/>
          <p:nvPr/>
        </p:nvSpPr>
        <p:spPr>
          <a:xfrm>
            <a:off x="7382465" y="4646270"/>
            <a:ext cx="33140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meldet Nutzereingabe</a:t>
            </a:r>
          </a:p>
        </p:txBody>
      </p:sp>
      <p:sp>
        <p:nvSpPr>
          <p:cNvPr id="170" name="meldet Ergebnisse zwecks…"/>
          <p:cNvSpPr txBox="1"/>
          <p:nvPr/>
        </p:nvSpPr>
        <p:spPr>
          <a:xfrm>
            <a:off x="1280521" y="4462120"/>
            <a:ext cx="416296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meldet Ergebnisse zwecks </a:t>
            </a:r>
          </a:p>
          <a:p>
            <a:pPr/>
            <a:r>
              <a:t>Anzeige</a:t>
            </a:r>
          </a:p>
        </p:txBody>
      </p:sp>
      <p:sp>
        <p:nvSpPr>
          <p:cNvPr id="171" name="Zuständig für Nutzerinteraktion + Darstellung"/>
          <p:cNvSpPr txBox="1"/>
          <p:nvPr/>
        </p:nvSpPr>
        <p:spPr>
          <a:xfrm>
            <a:off x="3246259" y="6994578"/>
            <a:ext cx="669188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Zuständig für Nutzerinteraktion + Darstellung</a:t>
            </a:r>
          </a:p>
        </p:txBody>
      </p:sp>
      <p:sp>
        <p:nvSpPr>
          <p:cNvPr id="172" name="Kontrolliert Datenverarbeitung"/>
          <p:cNvSpPr txBox="1"/>
          <p:nvPr/>
        </p:nvSpPr>
        <p:spPr>
          <a:xfrm>
            <a:off x="4325403" y="2297963"/>
            <a:ext cx="453359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Kontrolliert Datenverarbeitung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ntroller / View — TabController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Controller / View — TabController</a:t>
            </a:r>
          </a:p>
        </p:txBody>
      </p:sp>
      <p:sp>
        <p:nvSpPr>
          <p:cNvPr id="175" name="TODO"/>
          <p:cNvSpPr txBox="1"/>
          <p:nvPr/>
        </p:nvSpPr>
        <p:spPr>
          <a:xfrm>
            <a:off x="6002070" y="4646270"/>
            <a:ext cx="1000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troller / View — Graph-Editor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Controller / View — Graph-Editor</a:t>
            </a:r>
          </a:p>
        </p:txBody>
      </p:sp>
      <p:sp>
        <p:nvSpPr>
          <p:cNvPr id="178" name="TODO"/>
          <p:cNvSpPr txBox="1"/>
          <p:nvPr/>
        </p:nvSpPr>
        <p:spPr>
          <a:xfrm>
            <a:off x="6002070" y="4646270"/>
            <a:ext cx="1000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TODO</a:t>
            </a:r>
          </a:p>
        </p:txBody>
      </p:sp>
      <p:sp>
        <p:nvSpPr>
          <p:cNvPr id="179" name="Nutzerinteraktion über VisualGraph…"/>
          <p:cNvSpPr txBox="1"/>
          <p:nvPr/>
        </p:nvSpPr>
        <p:spPr>
          <a:xfrm>
            <a:off x="1168095" y="5325720"/>
            <a:ext cx="1130930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Nutzerinteraktion über VisualGraph</a:t>
            </a:r>
          </a:p>
          <a:p>
            <a:pPr lvl="3" algn="l"/>
            <a:r>
              <a:t>nach Bestätigung Umwandlung zu zugehörigem Graphentyp des Models</a:t>
            </a:r>
          </a:p>
        </p:txBody>
      </p:sp>
      <p:sp>
        <p:nvSpPr>
          <p:cNvPr id="180" name="Gleichung"/>
          <p:cNvSpPr txBox="1"/>
          <p:nvPr/>
        </p:nvSpPr>
        <p:spPr>
          <a:xfrm>
            <a:off x="1271248" y="5895775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equenzdiagramme — Graphgenerierung"/>
          <p:cNvSpPr txBox="1"/>
          <p:nvPr>
            <p:ph type="title" idx="4294967295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Sequenzdiagramme — Graphgenerierung</a:t>
            </a:r>
          </a:p>
        </p:txBody>
      </p:sp>
      <p:sp>
        <p:nvSpPr>
          <p:cNvPr id="183" name="TODO"/>
          <p:cNvSpPr txBox="1"/>
          <p:nvPr/>
        </p:nvSpPr>
        <p:spPr>
          <a:xfrm>
            <a:off x="6002070" y="4646270"/>
            <a:ext cx="1000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halt"/>
          <p:cNvSpPr txBox="1"/>
          <p:nvPr>
            <p:ph type="title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 defTabSz="560831">
              <a:defRPr sz="4800"/>
            </a:lvl1pPr>
          </a:lstStyle>
          <a:p>
            <a:pPr/>
            <a:r>
              <a:t>Inhalt</a:t>
            </a:r>
          </a:p>
        </p:txBody>
      </p:sp>
      <p:sp>
        <p:nvSpPr>
          <p:cNvPr id="124" name="Allgemeiner Entwurf…"/>
          <p:cNvSpPr txBox="1"/>
          <p:nvPr/>
        </p:nvSpPr>
        <p:spPr>
          <a:xfrm>
            <a:off x="1042301" y="1500564"/>
            <a:ext cx="11099801" cy="71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u="sng"/>
            </a:pPr>
            <a:r>
              <a:t>Allgemeiner Entwurf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Paketstruktur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Properties Klasse</a:t>
            </a:r>
            <a:br/>
            <a:r>
              <a:t>Speichern und Laden</a:t>
            </a:r>
          </a:p>
          <a:p>
            <a:pPr lvl="2" algn="l">
              <a:lnSpc>
                <a:spcPct val="120000"/>
              </a:lnSpc>
              <a:defRPr sz="2000"/>
            </a:pPr>
          </a:p>
          <a:p>
            <a:pPr algn="l">
              <a:lnSpc>
                <a:spcPct val="120000"/>
              </a:lnSpc>
              <a:defRPr u="sng"/>
            </a:pPr>
            <a:r>
              <a:t>Model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Graphen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Heuristiken</a:t>
            </a:r>
          </a:p>
          <a:p>
            <a:pPr lvl="4" algn="l">
              <a:lnSpc>
                <a:spcPct val="120000"/>
              </a:lnSpc>
              <a:defRPr sz="2000"/>
            </a:pPr>
            <a:r>
              <a:t>Beispiel: EFLGreedyOne</a:t>
            </a:r>
          </a:p>
          <a:p>
            <a:pPr lvl="4" algn="l">
              <a:lnSpc>
                <a:spcPct val="120000"/>
              </a:lnSpc>
              <a:defRPr sz="2000"/>
            </a:pPr>
            <a:r>
              <a:t>Beispiel: TCMixedGreedySet</a:t>
            </a:r>
          </a:p>
          <a:p>
            <a:pPr lvl="4" algn="l">
              <a:lnSpc>
                <a:spcPct val="120000"/>
              </a:lnSpc>
              <a:defRPr sz="2000"/>
            </a:pPr>
          </a:p>
          <a:p>
            <a:pPr algn="l">
              <a:lnSpc>
                <a:spcPct val="120000"/>
              </a:lnSpc>
              <a:defRPr u="sng"/>
            </a:pPr>
            <a:r>
              <a:t>Controller / View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Beschreibung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Beispiel: TabController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Graph-Editor</a:t>
            </a:r>
          </a:p>
          <a:p>
            <a:pPr algn="l">
              <a:lnSpc>
                <a:spcPct val="120000"/>
              </a:lnSpc>
              <a:defRPr sz="2000"/>
            </a:pPr>
            <a:br/>
            <a:r>
              <a:rPr sz="2400" u="sng"/>
              <a:t>Sequenzdiagramme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Graphgenerierung</a:t>
            </a:r>
          </a:p>
        </p:txBody>
      </p:sp>
      <p:pic>
        <p:nvPicPr>
          <p:cNvPr id="125" name="title.png" descr="title.png"/>
          <p:cNvPicPr>
            <a:picLocks noChangeAspect="1"/>
          </p:cNvPicPr>
          <p:nvPr/>
        </p:nvPicPr>
        <p:blipFill>
          <a:blip r:embed="rId2">
            <a:extLst/>
          </a:blip>
          <a:srcRect l="25680" t="0" r="49973" b="0"/>
          <a:stretch>
            <a:fillRect/>
          </a:stretch>
        </p:blipFill>
        <p:spPr>
          <a:xfrm>
            <a:off x="10662163" y="3876278"/>
            <a:ext cx="1413256" cy="2001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llgemeiner Entwurf — Paketstruktur"/>
          <p:cNvSpPr txBox="1"/>
          <p:nvPr>
            <p:ph type="title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Allgemeiner Entwurf — Paketstruktur</a:t>
            </a:r>
          </a:p>
        </p:txBody>
      </p:sp>
      <p:pic>
        <p:nvPicPr>
          <p:cNvPr id="128" name="pakete.png" descr="pake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2450" y="2254250"/>
            <a:ext cx="6819900" cy="524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llgemeiner Entwurf — Properties Klasse"/>
          <p:cNvSpPr txBox="1"/>
          <p:nvPr>
            <p:ph type="title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Allgemeiner Entwurf — Properties Klasse</a:t>
            </a:r>
          </a:p>
        </p:txBody>
      </p:sp>
      <p:sp>
        <p:nvSpPr>
          <p:cNvPr id="131" name="Adaptiver Key-Value Speicher ermöglicht…"/>
          <p:cNvSpPr txBox="1"/>
          <p:nvPr/>
        </p:nvSpPr>
        <p:spPr>
          <a:xfrm>
            <a:off x="1395063" y="5625681"/>
            <a:ext cx="8804149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Adaptiver Key-Value Speicher ermöglicht</a:t>
            </a:r>
          </a:p>
          <a:p>
            <a:pPr lvl="3" algn="l">
              <a:defRPr b="0"/>
            </a:pPr>
            <a:r>
              <a:t>Kommunikation über alle Ebenen</a:t>
            </a:r>
          </a:p>
          <a:p>
            <a:pPr lvl="3" algn="l">
              <a:defRPr b="0"/>
            </a:pPr>
            <a:r>
              <a:t>einfache Anpassung der Benutzeroberfläche</a:t>
            </a:r>
          </a:p>
          <a:p>
            <a:pPr lvl="3" algn="l">
              <a:defRPr b="0"/>
            </a:pPr>
          </a:p>
          <a:p>
            <a:pPr lvl="3" algn="l">
              <a:defRPr b="0"/>
            </a:pPr>
          </a:p>
          <a:p>
            <a:pPr algn="l">
              <a:defRPr b="0"/>
            </a:pPr>
            <a:r>
              <a:t>Fest spezifizierte Keywords</a:t>
            </a:r>
          </a:p>
          <a:p>
            <a:pPr lvl="3" algn="l">
              <a:defRPr b="0"/>
            </a:pPr>
            <a:r>
              <a:t>ermöglichen einfache Übersetzung der Benutzeroberfläche</a:t>
            </a:r>
          </a:p>
        </p:txBody>
      </p:sp>
      <p:sp>
        <p:nvSpPr>
          <p:cNvPr id="132" name="Gleichung"/>
          <p:cNvSpPr txBox="1"/>
          <p:nvPr/>
        </p:nvSpPr>
        <p:spPr>
          <a:xfrm>
            <a:off x="1528888" y="6185621"/>
            <a:ext cx="446533" cy="1197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33" name="Gleichung"/>
          <p:cNvSpPr txBox="1"/>
          <p:nvPr/>
        </p:nvSpPr>
        <p:spPr>
          <a:xfrm>
            <a:off x="1528888" y="6586364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34" name="Gleichung"/>
          <p:cNvSpPr txBox="1"/>
          <p:nvPr/>
        </p:nvSpPr>
        <p:spPr>
          <a:xfrm>
            <a:off x="1528888" y="8035591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pic>
        <p:nvPicPr>
          <p:cNvPr id="135" name="properties.png" descr="properti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1787658"/>
            <a:ext cx="8890001" cy="298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llgemeiner Entwurf — Speichern und Laden"/>
          <p:cNvSpPr txBox="1"/>
          <p:nvPr>
            <p:ph type="title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Allgemeiner Entwurf — Speichern und Laden</a:t>
            </a:r>
          </a:p>
        </p:txBody>
      </p:sp>
      <p:pic>
        <p:nvPicPr>
          <p:cNvPr id="138" name="io.png" descr="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297" y="2317750"/>
            <a:ext cx="5905501" cy="511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ingleton - Entwurfsmuster…"/>
          <p:cNvSpPr txBox="1"/>
          <p:nvPr/>
        </p:nvSpPr>
        <p:spPr>
          <a:xfrm>
            <a:off x="7051524" y="2513561"/>
            <a:ext cx="5541906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Singleton - Entwurfsmuster</a:t>
            </a:r>
          </a:p>
          <a:p>
            <a:pPr lvl="3" algn="l">
              <a:defRPr b="0"/>
            </a:pPr>
            <a:r>
              <a:t>ermöglicht Parallelisierung</a:t>
            </a:r>
          </a:p>
        </p:txBody>
      </p:sp>
      <p:sp>
        <p:nvSpPr>
          <p:cNvPr id="140" name="Gleichung"/>
          <p:cNvSpPr txBox="1"/>
          <p:nvPr/>
        </p:nvSpPr>
        <p:spPr>
          <a:xfrm>
            <a:off x="7148670" y="3093936"/>
            <a:ext cx="446533" cy="1197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41" name="PluginController behält Übersicht…"/>
          <p:cNvSpPr txBox="1"/>
          <p:nvPr/>
        </p:nvSpPr>
        <p:spPr>
          <a:xfrm>
            <a:off x="6999121" y="3801763"/>
            <a:ext cx="4788409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PluginController behält Übersicht </a:t>
            </a:r>
          </a:p>
          <a:p>
            <a:pPr algn="l">
              <a:defRPr b="0"/>
            </a:pPr>
            <a:r>
              <a:t>über alle geladenen Plugins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odel — Graphen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Graphen</a:t>
            </a:r>
          </a:p>
        </p:txBody>
      </p:sp>
      <p:pic>
        <p:nvPicPr>
          <p:cNvPr id="144" name="graph.png" descr="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412" y="1056345"/>
            <a:ext cx="9894588" cy="550605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Kapselt die abstrakte Struktur eines Graphen…"/>
          <p:cNvSpPr txBox="1"/>
          <p:nvPr/>
        </p:nvSpPr>
        <p:spPr>
          <a:xfrm>
            <a:off x="858636" y="6800949"/>
            <a:ext cx="9560663" cy="2302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Kapselt die abstrakte Struktur eines Graphen</a:t>
            </a:r>
          </a:p>
          <a:p>
            <a:pPr lvl="3" algn="l">
              <a:defRPr b="0"/>
            </a:pPr>
            <a:r>
              <a:t>konkreter Graphentyp über Kantentyp gegeben</a:t>
            </a:r>
          </a:p>
          <a:p>
            <a:pPr lvl="3" algn="l">
              <a:defRPr b="0"/>
            </a:pPr>
            <a:r>
              <a:t>weitere Eigenschaften / Inzidenzrelationen abhängig vom Graph</a:t>
            </a:r>
          </a:p>
          <a:p>
            <a:pPr lvl="3" algn="l">
              <a:defRPr b="0"/>
            </a:pPr>
            <a:r>
              <a:t>Knotenreihenfolge implizit, Kantenreihenfolge explizit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Factory - Entwurfsmuster zur Graphgenerierung</a:t>
            </a:r>
          </a:p>
        </p:txBody>
      </p:sp>
      <p:sp>
        <p:nvSpPr>
          <p:cNvPr id="146" name="Gleichung"/>
          <p:cNvSpPr txBox="1"/>
          <p:nvPr/>
        </p:nvSpPr>
        <p:spPr>
          <a:xfrm>
            <a:off x="965300" y="7361106"/>
            <a:ext cx="446533" cy="1197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47" name="Gleichung"/>
          <p:cNvSpPr txBox="1"/>
          <p:nvPr/>
        </p:nvSpPr>
        <p:spPr>
          <a:xfrm>
            <a:off x="965300" y="7747566"/>
            <a:ext cx="446533" cy="1197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48" name="Gleichung"/>
          <p:cNvSpPr txBox="1"/>
          <p:nvPr/>
        </p:nvSpPr>
        <p:spPr>
          <a:xfrm>
            <a:off x="965300" y="8134027"/>
            <a:ext cx="446533" cy="1197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odel — Heuristiken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</a:t>
            </a:r>
          </a:p>
        </p:txBody>
      </p:sp>
      <p:pic>
        <p:nvPicPr>
          <p:cNvPr id="151" name="heuristic.png" descr="heurist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4024" y="1172344"/>
            <a:ext cx="8976752" cy="512313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Heuristik stets abhängig von Graphentyp G und Ergebnistyp R…"/>
          <p:cNvSpPr txBox="1"/>
          <p:nvPr/>
        </p:nvSpPr>
        <p:spPr>
          <a:xfrm>
            <a:off x="1339074" y="6533687"/>
            <a:ext cx="8681620" cy="23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Heuristik stets abhängig von Graphentyp G und Ergebnistyp R</a:t>
            </a:r>
          </a:p>
          <a:p>
            <a:pPr lvl="3" algn="l">
              <a:defRPr b="0"/>
            </a:pPr>
            <a:r>
              <a:t>Anwendung sollte deterministisch sein</a:t>
            </a:r>
          </a:p>
          <a:p>
            <a:pPr algn="l">
              <a:defRPr b="0"/>
            </a:pPr>
            <a:br/>
            <a:r>
              <a:t>DataPool</a:t>
            </a:r>
          </a:p>
          <a:p>
            <a:pPr lvl="3" algn="l">
              <a:defRPr b="0"/>
            </a:pPr>
            <a:r>
              <a:t>wendet alle Heuristiken auf alle Graphen an</a:t>
            </a:r>
            <a:br/>
            <a:r>
              <a:t>sammelt Statistiken über die Heuristiken</a:t>
            </a:r>
          </a:p>
        </p:txBody>
      </p:sp>
      <p:sp>
        <p:nvSpPr>
          <p:cNvPr id="153" name="Gleichung"/>
          <p:cNvSpPr txBox="1"/>
          <p:nvPr/>
        </p:nvSpPr>
        <p:spPr>
          <a:xfrm>
            <a:off x="1496683" y="8214539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54" name="Gleichung"/>
          <p:cNvSpPr txBox="1"/>
          <p:nvPr/>
        </p:nvSpPr>
        <p:spPr>
          <a:xfrm>
            <a:off x="1496683" y="8584898"/>
            <a:ext cx="446533" cy="1197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55" name="Gleichung"/>
          <p:cNvSpPr txBox="1"/>
          <p:nvPr/>
        </p:nvSpPr>
        <p:spPr>
          <a:xfrm>
            <a:off x="1496683" y="7085542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odel — Heuristiken — EFLGreedyOne"/>
          <p:cNvSpPr txBox="1"/>
          <p:nvPr/>
        </p:nvSpPr>
        <p:spPr>
          <a:xfrm>
            <a:off x="1042301" y="938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EFLGreedyOne</a:t>
            </a:r>
          </a:p>
        </p:txBody>
      </p:sp>
      <p:sp>
        <p:nvSpPr>
          <p:cNvPr id="158" name="Vermutung:…"/>
          <p:cNvSpPr txBox="1"/>
          <p:nvPr/>
        </p:nvSpPr>
        <p:spPr>
          <a:xfrm>
            <a:off x="674746" y="1240717"/>
            <a:ext cx="1157295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  <a:endParaRPr u="sng"/>
          </a:p>
          <a:p>
            <a:pPr algn="l">
              <a:defRPr b="0"/>
            </a:pPr>
            <a:r>
              <a:t>Jeder einfache Hypergraph mit n Knoten hat eine valide Kantenfärbung mit n Farben</a:t>
            </a:r>
          </a:p>
        </p:txBody>
      </p:sp>
      <p:sp>
        <p:nvSpPr>
          <p:cNvPr id="159" name="For any vertex v in order of a breadth first search…"/>
          <p:cNvSpPr txBox="1"/>
          <p:nvPr/>
        </p:nvSpPr>
        <p:spPr>
          <a:xfrm>
            <a:off x="639487" y="4196047"/>
            <a:ext cx="11454558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hyperedge </a:t>
            </a:r>
            <a:r>
              <a:rPr b="1"/>
              <a:t>e</a:t>
            </a:r>
            <a:r>
              <a:t> incident to </a:t>
            </a:r>
            <a:r>
              <a:rPr b="1"/>
              <a:t>v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are hyperedges </a:t>
            </a:r>
            <a:r>
              <a:rPr b="1"/>
              <a:t>f</a:t>
            </a:r>
            <a:r>
              <a:t> with exactly one free color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take that </a:t>
            </a:r>
            <a:r>
              <a:rPr b="1"/>
              <a:t>f</a:t>
            </a:r>
            <a:r>
              <a:t> with minimal index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f</a:t>
            </a:r>
            <a:r>
              <a:t> with the minimally used free color of </a:t>
            </a:r>
            <a:r>
              <a:rPr b="1"/>
              <a:t>f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is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continue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the minimally used free color of </a:t>
            </a:r>
            <a:r>
              <a:rPr b="1"/>
              <a:t>e</a:t>
            </a: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160" name="temporäres Speichern der Hyperkanten mit genau einer freien Farbe"/>
          <p:cNvSpPr txBox="1"/>
          <p:nvPr/>
        </p:nvSpPr>
        <p:spPr>
          <a:xfrm>
            <a:off x="653670" y="2902532"/>
            <a:ext cx="937869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temporäres Speichern der Hyperkanten mit genau einer freien Farbe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odel — Heuristiken — TCMixedGreedySet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TCMixedGreedySet</a:t>
            </a:r>
          </a:p>
        </p:txBody>
      </p:sp>
      <p:sp>
        <p:nvSpPr>
          <p:cNvPr id="163" name="while there is a vertex with such a minimal set…"/>
          <p:cNvSpPr txBox="1"/>
          <p:nvPr/>
        </p:nvSpPr>
        <p:spPr>
          <a:xfrm>
            <a:off x="580198" y="4261535"/>
            <a:ext cx="11844404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is a vertex with such a minimal set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find set </a:t>
            </a:r>
            <a:r>
              <a:rPr b="1"/>
              <a:t>X</a:t>
            </a:r>
            <a:r>
              <a:t> of minimal flexibility belonging to a vertex </a:t>
            </a:r>
            <a:r>
              <a:rPr b="1"/>
              <a:t>v</a:t>
            </a:r>
            <a:r>
              <a:t> with minimal index</a:t>
            </a:r>
            <a:br/>
            <a:r>
              <a:t>if it has negative flexibility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is uncolored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edge </a:t>
            </a:r>
            <a:r>
              <a:rPr b="1"/>
              <a:t>e</a:t>
            </a:r>
            <a:r>
              <a:t> in </a:t>
            </a:r>
            <a:r>
              <a:rPr b="1"/>
              <a:t>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164" name="temporäres Speichern von Teilmengen der zu einem gemeinsamen Knoten inzidenten und unkolorierten Kanten mit minimaler Flexibilität…"/>
          <p:cNvSpPr txBox="1"/>
          <p:nvPr/>
        </p:nvSpPr>
        <p:spPr>
          <a:xfrm>
            <a:off x="580198" y="2772932"/>
            <a:ext cx="11844404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temporäres Speichern von Teilmengen der zu einem gemeinsamen Knoten inzidenten und unkolorierten Kanten mit minimaler Flexibilität</a:t>
            </a:r>
          </a:p>
          <a:p>
            <a:pPr lvl="3" algn="l">
              <a:defRPr b="0"/>
            </a:pPr>
            <a:r>
              <a:t>falls Knoten ungefärbt: Varianten mit und ohne Knoten</a:t>
            </a:r>
          </a:p>
        </p:txBody>
      </p:sp>
      <p:sp>
        <p:nvSpPr>
          <p:cNvPr id="165" name="Vermutung:…"/>
          <p:cNvSpPr txBox="1"/>
          <p:nvPr/>
        </p:nvSpPr>
        <p:spPr>
          <a:xfrm>
            <a:off x="580198" y="1284329"/>
            <a:ext cx="11844404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