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7" r:id="rId2"/>
    <p:sldId id="256" r:id="rId3"/>
    <p:sldId id="262" r:id="rId4"/>
    <p:sldId id="263" r:id="rId5"/>
    <p:sldId id="264" r:id="rId6"/>
    <p:sldId id="265" r:id="rId7"/>
    <p:sldId id="266" r:id="rId8"/>
    <p:sldId id="267" r:id="rId9"/>
    <p:sldId id="260" r:id="rId10"/>
    <p:sldId id="261" r:id="rId11"/>
    <p:sldId id="268" r:id="rId12"/>
    <p:sldId id="269"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754" y="1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e3f9207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e3f9207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e3f92079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e3f92079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e3f9207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e3f9207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e3f92079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e3f92079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e3f92079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e3f92079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e3f9207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e3f9207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e3f92079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e3f92079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e3f9207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e3f9207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3f92079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e3f92079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e3f92079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e3f92079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e3f92079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e3f92079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mendeley.com/guides/harvard-citation-guid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Instructions</a:t>
            </a:r>
            <a:r>
              <a:rPr lang="en" dirty="0"/>
              <a:t> (</a:t>
            </a:r>
            <a:r>
              <a:rPr lang="en-SG" dirty="0"/>
              <a:t>delete)</a:t>
            </a:r>
            <a:endParaRPr dirty="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dirty="0">
                <a:solidFill>
                  <a:schemeClr val="dk1"/>
                </a:solidFill>
              </a:rPr>
              <a:t>The Interim Project Consultation is a key milestone in your project, where you will get feedback from both your peers and the </a:t>
            </a:r>
            <a:r>
              <a:rPr lang="en-SG" dirty="0">
                <a:solidFill>
                  <a:schemeClr val="dk1"/>
                </a:solidFill>
              </a:rPr>
              <a:t>IT3011 teaching </a:t>
            </a:r>
            <a:r>
              <a:rPr lang="en" dirty="0">
                <a:solidFill>
                  <a:schemeClr val="dk1"/>
                </a:solidFill>
              </a:rPr>
              <a:t>staff.  The consultation should </a:t>
            </a:r>
            <a:r>
              <a:rPr lang="en" i="1" dirty="0">
                <a:solidFill>
                  <a:srgbClr val="C00000"/>
                </a:solidFill>
              </a:rPr>
              <a:t>briefly </a:t>
            </a:r>
            <a:r>
              <a:rPr lang="en" i="1" dirty="0">
                <a:solidFill>
                  <a:schemeClr val="tx1"/>
                </a:solidFill>
              </a:rPr>
              <a:t>recap your team’s proposal </a:t>
            </a:r>
            <a:r>
              <a:rPr lang="en" dirty="0">
                <a:solidFill>
                  <a:schemeClr val="dk1"/>
                </a:solidFill>
              </a:rPr>
              <a:t>after incorporating staff and peer feedback, along with a more precise description of your proposed method. You should </a:t>
            </a:r>
            <a:r>
              <a:rPr lang="en-SG" i="1" dirty="0">
                <a:solidFill>
                  <a:srgbClr val="C00000"/>
                </a:solidFill>
              </a:rPr>
              <a:t>focus on</a:t>
            </a:r>
            <a:r>
              <a:rPr lang="en" i="1" dirty="0">
                <a:solidFill>
                  <a:srgbClr val="C00000"/>
                </a:solidFill>
              </a:rPr>
              <a:t> progress </a:t>
            </a:r>
            <a:r>
              <a:rPr lang="en" dirty="0">
                <a:solidFill>
                  <a:schemeClr val="dk1"/>
                </a:solidFill>
              </a:rPr>
              <a:t>you have made along with any preliminary results you may have. </a:t>
            </a:r>
            <a:r>
              <a:rPr lang="en-SG" dirty="0">
                <a:solidFill>
                  <a:schemeClr val="dk1"/>
                </a:solidFill>
              </a:rPr>
              <a:t>Please </a:t>
            </a:r>
            <a:r>
              <a:rPr lang="en-SG" dirty="0">
                <a:solidFill>
                  <a:srgbClr val="C00000"/>
                </a:solidFill>
              </a:rPr>
              <a:t>do not exceed 10 minutes </a:t>
            </a:r>
            <a:r>
              <a:rPr lang="en-SG" dirty="0">
                <a:solidFill>
                  <a:schemeClr val="tx1"/>
                </a:solidFill>
              </a:rPr>
              <a:t>with your presentation</a:t>
            </a:r>
            <a:r>
              <a:rPr lang="en-SG" dirty="0">
                <a:solidFill>
                  <a:schemeClr val="dk1"/>
                </a:solidFill>
              </a:rPr>
              <a:t>, to leave enough time for feedback.</a:t>
            </a:r>
            <a:endParaRPr dirty="0">
              <a:solidFill>
                <a:schemeClr val="dk1"/>
              </a:solidFill>
            </a:endParaRPr>
          </a:p>
          <a:p>
            <a:pPr marL="0" lvl="0" indent="0" algn="just" rtl="0">
              <a:lnSpc>
                <a:spcPct val="100000"/>
              </a:lnSpc>
              <a:spcBef>
                <a:spcPts val="0"/>
              </a:spcBef>
              <a:spcAft>
                <a:spcPts val="0"/>
              </a:spcAft>
              <a:buNone/>
            </a:pPr>
            <a:endParaRPr dirty="0">
              <a:solidFill>
                <a:schemeClr val="dk1"/>
              </a:solidFill>
            </a:endParaRPr>
          </a:p>
          <a:p>
            <a:pPr marL="0" lvl="0" indent="0" algn="just" rtl="0">
              <a:lnSpc>
                <a:spcPct val="100000"/>
              </a:lnSpc>
              <a:spcBef>
                <a:spcPts val="0"/>
              </a:spcBef>
              <a:spcAft>
                <a:spcPts val="0"/>
              </a:spcAft>
              <a:buNone/>
            </a:pPr>
            <a:r>
              <a:rPr lang="en" dirty="0">
                <a:solidFill>
                  <a:schemeClr val="dk1"/>
                </a:solidFill>
              </a:rPr>
              <a:t>You may clone this document as a template but </a:t>
            </a:r>
            <a:r>
              <a:rPr lang="en-SG" dirty="0">
                <a:solidFill>
                  <a:schemeClr val="dk1"/>
                </a:solidFill>
              </a:rPr>
              <a:t>consider it</a:t>
            </a:r>
            <a:r>
              <a:rPr lang="en" dirty="0">
                <a:solidFill>
                  <a:schemeClr val="dk1"/>
                </a:solidFill>
              </a:rPr>
              <a:t> indicative only; feel free to embellish. </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Progress (2 of 2)</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lnSpc>
                <a:spcPct val="100000"/>
              </a:lnSpc>
              <a:buClr>
                <a:schemeClr val="dk1"/>
              </a:buClr>
            </a:pPr>
            <a:r>
              <a:rPr lang="en-US" dirty="0">
                <a:solidFill>
                  <a:schemeClr val="dk1"/>
                </a:solidFill>
              </a:rPr>
              <a:t>Address your reviewers’ general comments on your proposal, and address perceived weaknesses that have been highlighted to your team.  </a:t>
            </a:r>
          </a:p>
          <a:p>
            <a:pPr algn="just">
              <a:lnSpc>
                <a:spcPct val="100000"/>
              </a:lnSpc>
              <a:buClr>
                <a:schemeClr val="dk1"/>
              </a:buClr>
            </a:pPr>
            <a:r>
              <a:rPr lang="en-US" dirty="0">
                <a:solidFill>
                  <a:schemeClr val="dk1"/>
                </a:solidFill>
              </a:rPr>
              <a:t>An estimate on how well the project goals are being accomplished, and an in-team assessment whether these are being met in an unsatisfactory, satisfactory or excellent way.</a:t>
            </a:r>
          </a:p>
          <a:p>
            <a:pPr marL="457200" lvl="0" indent="-342900" algn="just" rtl="0">
              <a:lnSpc>
                <a:spcPct val="100000"/>
              </a:lnSpc>
              <a:spcBef>
                <a:spcPts val="0"/>
              </a:spcBef>
              <a:spcAft>
                <a:spcPts val="0"/>
              </a:spcAft>
              <a:buClr>
                <a:schemeClr val="dk1"/>
              </a:buClr>
              <a:buSzPts val="1800"/>
              <a:buChar char="●"/>
            </a:pPr>
            <a:r>
              <a:rPr lang="en" dirty="0">
                <a:solidFill>
                  <a:schemeClr val="dk1"/>
                </a:solidFill>
              </a:rPr>
              <a:t>An outlook of any potential hazards or uncertainties in the project goals, in terms of temporal, human, compute or organizational resources.  </a:t>
            </a:r>
          </a:p>
          <a:p>
            <a:pPr marL="0" lvl="0" indent="0" algn="just" rtl="0">
              <a:lnSpc>
                <a:spcPct val="100000"/>
              </a:lnSpc>
              <a:spcBef>
                <a:spcPts val="0"/>
              </a:spcBef>
              <a:spcAft>
                <a:spcPts val="0"/>
              </a:spcAft>
              <a:buNone/>
            </a:pPr>
            <a:endParaRPr dirty="0">
              <a:solidFill>
                <a:schemeClr val="dk1"/>
              </a:solidFill>
            </a:endParaRPr>
          </a:p>
          <a:p>
            <a:pPr marL="0" lvl="0" indent="0" algn="just" rtl="0">
              <a:lnSpc>
                <a:spcPct val="100000"/>
              </a:lnSpc>
              <a:spcBef>
                <a:spcPts val="0"/>
              </a:spcBef>
              <a:spcAft>
                <a:spcPts val="0"/>
              </a:spcAft>
              <a:buNone/>
            </a:pPr>
            <a:r>
              <a:rPr lang="en" i="1" dirty="0">
                <a:solidFill>
                  <a:schemeClr val="dk1"/>
                </a:solidFill>
              </a:rPr>
              <a:t>Grading Rubric:</a:t>
            </a:r>
            <a:endParaRPr i="1" dirty="0">
              <a:solidFill>
                <a:schemeClr val="dk1"/>
              </a:solidFill>
            </a:endParaRPr>
          </a:p>
          <a:p>
            <a:pPr marL="0" lvl="0" indent="0" algn="just" rtl="0">
              <a:lnSpc>
                <a:spcPct val="100000"/>
              </a:lnSpc>
              <a:spcBef>
                <a:spcPts val="0"/>
              </a:spcBef>
              <a:spcAft>
                <a:spcPts val="0"/>
              </a:spcAft>
              <a:buNone/>
            </a:pPr>
            <a:r>
              <a:rPr lang="en" dirty="0">
                <a:solidFill>
                  <a:schemeClr val="dk1"/>
                </a:solidFill>
              </a:rPr>
              <a:t>Is the reported progress substantial?  Does the team clearly envision a path for project success, and control for potential logistic or resource allocation missteps?  Is team making fair progress against their goal that makes full use of their resources?</a:t>
            </a:r>
            <a:endParaRPr dirty="0">
              <a:solidFill>
                <a:schemeClr val="dk1"/>
              </a:solidFill>
            </a:endParaRPr>
          </a:p>
          <a:p>
            <a:pPr marL="0" lvl="0" indent="0" algn="l" rtl="0">
              <a:spcBef>
                <a:spcPts val="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dirty="0">
                <a:solidFill>
                  <a:schemeClr val="dk1"/>
                </a:solidFill>
              </a:rPr>
              <a:t>Place any acknowledgements that your team would like to make to other students, or other human resources that you consulted.</a:t>
            </a:r>
            <a:endParaRPr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34" name="Google Shape;13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dirty="0">
                <a:solidFill>
                  <a:schemeClr val="dk1"/>
                </a:solidFill>
              </a:rPr>
              <a:t>If applicable, place bibliographic string references to works that you have consulted, learned from, or plan to use in your next sprint.  </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 dirty="0">
                <a:solidFill>
                  <a:schemeClr val="dk1"/>
                </a:solidFill>
              </a:rPr>
              <a:t>[1] Mendeley (2018) How to cite sources in Harvard Citation Format - [Online]. Available at: </a:t>
            </a:r>
            <a:r>
              <a:rPr lang="en" u="sng" dirty="0">
                <a:solidFill>
                  <a:srgbClr val="1155CC"/>
                </a:solidFill>
                <a:hlinkClick r:id="rId3"/>
              </a:rPr>
              <a:t>https://www.mendeley.com/guides/harvard-citation-guide</a:t>
            </a:r>
            <a:r>
              <a:rPr lang="en" dirty="0">
                <a:solidFill>
                  <a:schemeClr val="dk1"/>
                </a:solidFill>
              </a:rPr>
              <a:t>  (Accessed: 6 Oct 2018)</a:t>
            </a:r>
            <a:endParaRPr dirty="0">
              <a:solidFill>
                <a:schemeClr val="dk1"/>
              </a:solidFill>
            </a:endParaRPr>
          </a:p>
          <a:p>
            <a:pPr marL="0" lvl="0" indent="0" algn="l" rtl="0">
              <a:spcBef>
                <a:spcPts val="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Title </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Project Members’ names as officially registered</a:t>
            </a:r>
            <a:endParaRPr sz="1400"/>
          </a:p>
          <a:p>
            <a:pPr marL="0" lvl="0" indent="0" algn="ctr" rtl="0">
              <a:spcBef>
                <a:spcPts val="0"/>
              </a:spcBef>
              <a:spcAft>
                <a:spcPts val="0"/>
              </a:spcAft>
              <a:buNone/>
            </a:pPr>
            <a:r>
              <a:rPr lang="en" sz="1400"/>
              <a:t>{e01234567, e12345678}@u.nus.edu.sg</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r>
              <a:rPr lang="en" dirty="0">
                <a:solidFill>
                  <a:schemeClr val="dk1"/>
                </a:solidFill>
              </a:rPr>
              <a:t>Explain why this project is interesting and important.  </a:t>
            </a:r>
            <a:br>
              <a:rPr lang="en" dirty="0">
                <a:solidFill>
                  <a:schemeClr val="dk1"/>
                </a:solidFill>
              </a:rPr>
            </a:br>
            <a:endParaRPr dirty="0">
              <a:solidFill>
                <a:schemeClr val="dk1"/>
              </a:solidFill>
            </a:endParaRPr>
          </a:p>
          <a:p>
            <a:pPr marL="0" lvl="0" indent="0" rtl="0">
              <a:lnSpc>
                <a:spcPct val="100000"/>
              </a:lnSpc>
              <a:spcBef>
                <a:spcPts val="0"/>
              </a:spcBef>
              <a:spcAft>
                <a:spcPts val="0"/>
              </a:spcAft>
              <a:buNone/>
            </a:pPr>
            <a:r>
              <a:rPr lang="en" dirty="0">
                <a:solidFill>
                  <a:schemeClr val="dk1"/>
                </a:solidFill>
              </a:rPr>
              <a:t>For most projects, this should be identical to your proposal, except where more clarity is needed. </a:t>
            </a:r>
            <a:endParaRPr dirty="0">
              <a:solidFill>
                <a:schemeClr val="dk1"/>
              </a:solidFill>
            </a:endParaRPr>
          </a:p>
          <a:p>
            <a:pPr marL="0" lvl="0" indent="0" rtl="0">
              <a:lnSpc>
                <a:spcPct val="100000"/>
              </a:lnSpc>
              <a:spcBef>
                <a:spcPts val="0"/>
              </a:spcBef>
              <a:spcAft>
                <a:spcPts val="0"/>
              </a:spcAft>
              <a:buNone/>
            </a:pPr>
            <a:endParaRPr dirty="0">
              <a:solidFill>
                <a:schemeClr val="dk1"/>
              </a:solidFill>
            </a:endParaRPr>
          </a:p>
          <a:p>
            <a:pPr marL="0" lvl="0" indent="0" rtl="0">
              <a:lnSpc>
                <a:spcPct val="100000"/>
              </a:lnSpc>
              <a:spcBef>
                <a:spcPts val="0"/>
              </a:spcBef>
              <a:spcAft>
                <a:spcPts val="0"/>
              </a:spcAft>
              <a:buClr>
                <a:schemeClr val="dk1"/>
              </a:buClr>
              <a:buSzPts val="1100"/>
              <a:buFont typeface="Arial"/>
              <a:buNone/>
            </a:pPr>
            <a:r>
              <a:rPr lang="en" dirty="0">
                <a:solidFill>
                  <a:schemeClr val="dk1"/>
                </a:solidFill>
              </a:rPr>
              <a:t>If your project has substantially changed from that initially proposed in the original proposal, do highlight the changes.</a:t>
            </a:r>
          </a:p>
          <a:p>
            <a:pPr marL="114300" marR="104775" lvl="0" indent="0" algn="just">
              <a:lnSpc>
                <a:spcPct val="100000"/>
              </a:lnSpc>
              <a:buNone/>
            </a:pPr>
            <a:endParaRPr lang="en" dirty="0">
              <a:solidFill>
                <a:schemeClr val="dk1"/>
              </a:solidFill>
            </a:endParaRPr>
          </a:p>
          <a:p>
            <a:pPr marL="114300" marR="104775" lvl="0" indent="0" algn="just">
              <a:lnSpc>
                <a:spcPct val="100000"/>
              </a:lnSpc>
              <a:buNone/>
            </a:pPr>
            <a:r>
              <a:rPr lang="en-US" i="1" dirty="0">
                <a:solidFill>
                  <a:schemeClr val="dk1"/>
                </a:solidFill>
              </a:rPr>
              <a:t>Grading Rubric: </a:t>
            </a:r>
          </a:p>
          <a:p>
            <a:pPr marL="114300" marR="104775" lvl="0" indent="0" algn="just">
              <a:lnSpc>
                <a:spcPct val="100000"/>
              </a:lnSpc>
              <a:buClr>
                <a:schemeClr val="dk1"/>
              </a:buClr>
              <a:buSzPts val="1100"/>
              <a:buNone/>
            </a:pPr>
            <a:r>
              <a:rPr lang="en-US" dirty="0">
                <a:solidFill>
                  <a:schemeClr val="dk1"/>
                </a:solidFill>
              </a:rPr>
              <a:t>Does it express the intent concisely?  Will the general public understand it?</a:t>
            </a:r>
            <a:endParaRPr dirty="0">
              <a:solidFill>
                <a:schemeClr val="dk1"/>
              </a:solidFill>
            </a:endParaRPr>
          </a:p>
          <a:p>
            <a:pPr marL="0" lvl="0" indent="0" algn="l" rtl="0">
              <a:spcBef>
                <a:spcPts val="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Statement of the Problem/Task</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a:solidFill>
                  <a:schemeClr val="dk1"/>
                </a:solidFill>
              </a:rPr>
              <a:t>A statement of the problem, issue, or task that you’re interested in studying. In particular, try to formulate the key questions (2 to 4 questions is probably a good number) that you will answer in the project. </a:t>
            </a:r>
            <a:endParaRPr>
              <a:solidFill>
                <a:schemeClr val="dk1"/>
              </a:solidFill>
            </a:endParaRPr>
          </a:p>
          <a:p>
            <a:pPr marL="0" lvl="0" indent="0" algn="just" rtl="0">
              <a:lnSpc>
                <a:spcPct val="100000"/>
              </a:lnSpc>
              <a:spcBef>
                <a:spcPts val="0"/>
              </a:spcBef>
              <a:spcAft>
                <a:spcPts val="0"/>
              </a:spcAft>
              <a:buNone/>
            </a:pPr>
            <a:endParaRPr>
              <a:solidFill>
                <a:schemeClr val="dk1"/>
              </a:solidFill>
            </a:endParaRPr>
          </a:p>
          <a:p>
            <a:pPr marL="0" lvl="0" indent="0" algn="just" rtl="0">
              <a:lnSpc>
                <a:spcPct val="100000"/>
              </a:lnSpc>
              <a:spcBef>
                <a:spcPts val="0"/>
              </a:spcBef>
              <a:spcAft>
                <a:spcPts val="0"/>
              </a:spcAft>
              <a:buNone/>
            </a:pPr>
            <a:r>
              <a:rPr lang="en" i="1">
                <a:solidFill>
                  <a:schemeClr val="dk1"/>
                </a:solidFill>
              </a:rPr>
              <a:t>Grading Rubric:</a:t>
            </a:r>
            <a:endParaRPr i="1">
              <a:solidFill>
                <a:schemeClr val="dk1"/>
              </a:solidFill>
            </a:endParaRPr>
          </a:p>
          <a:p>
            <a:pPr marL="0" lvl="0" indent="0" algn="just" rtl="0">
              <a:lnSpc>
                <a:spcPct val="100000"/>
              </a:lnSpc>
              <a:spcBef>
                <a:spcPts val="0"/>
              </a:spcBef>
              <a:spcAft>
                <a:spcPts val="0"/>
              </a:spcAft>
              <a:buNone/>
            </a:pPr>
            <a:r>
              <a:rPr lang="en">
                <a:solidFill>
                  <a:schemeClr val="dk1"/>
                </a:solidFill>
              </a:rPr>
              <a:t>Does the proposal outline a problem statement, issue, or task that the team is interested in studying? - Does it formulate a few (2 to 4) questions that the team proposes to address?</a:t>
            </a:r>
            <a:endParaRPr i="1">
              <a:solidFill>
                <a:schemeClr val="dk1"/>
              </a:solidFill>
            </a:endParaRPr>
          </a:p>
          <a:p>
            <a:pPr marL="0" lvl="0" indent="0" algn="just" rtl="0">
              <a:lnSpc>
                <a:spcPct val="100000"/>
              </a:lnSpc>
              <a:spcBef>
                <a:spcPts val="200"/>
              </a:spcBef>
              <a:spcAft>
                <a:spcPts val="0"/>
              </a:spcAft>
              <a:buClr>
                <a:schemeClr val="dk1"/>
              </a:buClr>
              <a:buSzPts val="1100"/>
              <a:buFont typeface="Arial"/>
              <a:buNone/>
            </a:pPr>
            <a:endParaRPr>
              <a:solidFill>
                <a:srgbClr val="2F549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 Approach</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a:solidFill>
                  <a:schemeClr val="dk1"/>
                </a:solidFill>
              </a:rPr>
              <a:t>A high-level description of the approach your team is using to address the questions.  Sketch out what evidence you are planning to gather (e.g. how you can answer the questions through experiments on data).</a:t>
            </a:r>
            <a:endParaRPr>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 i="1">
                <a:solidFill>
                  <a:schemeClr val="dk1"/>
                </a:solidFill>
              </a:rPr>
              <a:t>Grading Rubric: </a:t>
            </a:r>
            <a:endParaRPr i="1">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
                <a:solidFill>
                  <a:schemeClr val="dk1"/>
                </a:solidFill>
              </a:rPr>
              <a:t>Does the approach section contain a more refined high-level description of the approach proposed to address the questions?  How has the approach been sharpened over the course of the project time since the proposal?</a:t>
            </a:r>
            <a:endParaRPr b="1" i="1">
              <a:solidFill>
                <a:srgbClr val="333333"/>
              </a:solidFill>
              <a:highlight>
                <a:srgbClr val="FFFFFF"/>
              </a:highlight>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dirty="0">
                <a:solidFill>
                  <a:schemeClr val="dk1"/>
                </a:solidFill>
              </a:rPr>
              <a:t>Include how you will evaluate your project.  Propose what your team thinks is a satisfactory project </a:t>
            </a:r>
            <a:r>
              <a:rPr lang="en-US" dirty="0">
                <a:solidFill>
                  <a:schemeClr val="dk1"/>
                </a:solidFill>
              </a:rPr>
              <a:t>outcome</a:t>
            </a:r>
            <a:r>
              <a:rPr lang="en" dirty="0">
                <a:solidFill>
                  <a:schemeClr val="dk1"/>
                </a:solidFill>
              </a:rPr>
              <a:t> (C grade) and an excellent project outcome (A grade).</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 i="1" dirty="0">
                <a:solidFill>
                  <a:schemeClr val="dk1"/>
                </a:solidFill>
              </a:rPr>
              <a:t>Grading Rubric:</a:t>
            </a:r>
            <a:endParaRPr i="1"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 dirty="0">
                <a:solidFill>
                  <a:schemeClr val="dk1"/>
                </a:solidFill>
              </a:rPr>
              <a:t>Does the team’s planned evaluation align with their project goals well?   Has there been refinement and better resolution on what are the satisf</a:t>
            </a:r>
            <a:r>
              <a:rPr lang="en-SG" dirty="0">
                <a:solidFill>
                  <a:schemeClr val="dk1"/>
                </a:solidFill>
              </a:rPr>
              <a:t>y</a:t>
            </a:r>
            <a:r>
              <a:rPr lang="en" dirty="0">
                <a:solidFill>
                  <a:schemeClr val="dk1"/>
                </a:solidFill>
              </a:rPr>
              <a:t>ing (C grade) and stretch (A grade) project outcomes, if the original proposal was not as detailed?</a:t>
            </a:r>
            <a:endParaRPr dirty="0">
              <a:solidFill>
                <a:schemeClr val="dk1"/>
              </a:solidFill>
            </a:endParaRPr>
          </a:p>
          <a:p>
            <a:pPr marL="0" lvl="0" indent="0" algn="l" rtl="0">
              <a:spcBef>
                <a:spcPts val="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dirty="0">
                <a:solidFill>
                  <a:schemeClr val="dk1"/>
                </a:solidFill>
              </a:rPr>
              <a:t>Detail how the resources outlined from your project proposal are being put together as a strategy to complete your project.</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 i="1" dirty="0">
                <a:solidFill>
                  <a:schemeClr val="dk1"/>
                </a:solidFill>
              </a:rPr>
              <a:t>Grading Rubric:</a:t>
            </a:r>
            <a:endParaRPr i="1"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 dirty="0">
                <a:solidFill>
                  <a:schemeClr val="dk1"/>
                </a:solidFill>
              </a:rPr>
              <a:t>Does the team’s planned use of resources align with their project goals well?  Do you agree that the project is on track or do you instead foresee difficulties based on data, human or compute resources that could jeopardize the good completion of the project?</a:t>
            </a:r>
            <a:endParaRPr i="1" dirty="0">
              <a:solidFill>
                <a:schemeClr val="dk1"/>
              </a:solidFill>
            </a:endParaRPr>
          </a:p>
          <a:p>
            <a:pPr marL="0" lvl="0" indent="0" algn="l" rtl="0">
              <a:spcBef>
                <a:spcPts val="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Schedule / Role Assignment</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dirty="0">
                <a:solidFill>
                  <a:schemeClr val="dk1"/>
                </a:solidFill>
              </a:rPr>
              <a:t>Indicat</a:t>
            </a:r>
            <a:r>
              <a:rPr lang="en-SG" dirty="0">
                <a:solidFill>
                  <a:schemeClr val="dk1"/>
                </a:solidFill>
              </a:rPr>
              <a:t>e</a:t>
            </a:r>
            <a:r>
              <a:rPr lang="en" dirty="0">
                <a:solidFill>
                  <a:schemeClr val="dk1"/>
                </a:solidFill>
              </a:rPr>
              <a:t> the dates by which you plan to complete project components.  Make sure the schedule is plausible. You may find that a </a:t>
            </a:r>
            <a:r>
              <a:rPr lang="en" i="1" dirty="0">
                <a:solidFill>
                  <a:schemeClr val="dk1"/>
                </a:solidFill>
              </a:rPr>
              <a:t>table format </a:t>
            </a:r>
            <a:r>
              <a:rPr lang="en" dirty="0">
                <a:solidFill>
                  <a:schemeClr val="dk1"/>
                </a:solidFill>
              </a:rPr>
              <a:t>with the remaining weeks of the course helpful to describe this goal.  Grey out portions of the schedule that have pas</a:t>
            </a:r>
            <a:r>
              <a:rPr lang="en-SG" dirty="0" err="1">
                <a:solidFill>
                  <a:schemeClr val="dk1"/>
                </a:solidFill>
              </a:rPr>
              <a:t>sed</a:t>
            </a:r>
            <a:r>
              <a:rPr lang="en" dirty="0">
                <a:solidFill>
                  <a:schemeClr val="dk1"/>
                </a:solidFill>
              </a:rPr>
              <a:t> and state whether the goals of the past weeks have been met and how.  I</a:t>
            </a:r>
            <a:r>
              <a:rPr lang="en-SG" dirty="0">
                <a:solidFill>
                  <a:schemeClr val="dk1"/>
                </a:solidFill>
              </a:rPr>
              <a:t>n case</a:t>
            </a:r>
            <a:r>
              <a:rPr lang="en" dirty="0">
                <a:solidFill>
                  <a:schemeClr val="dk1"/>
                </a:solidFill>
              </a:rPr>
              <a:t> your team composition has changed or roles re-assigned from the </a:t>
            </a:r>
            <a:r>
              <a:rPr lang="en-SG" dirty="0">
                <a:solidFill>
                  <a:schemeClr val="dk1"/>
                </a:solidFill>
              </a:rPr>
              <a:t>original </a:t>
            </a:r>
            <a:r>
              <a:rPr lang="en" dirty="0">
                <a:solidFill>
                  <a:schemeClr val="dk1"/>
                </a:solidFill>
              </a:rPr>
              <a:t>project proposal, please highlight these.</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dirty="0">
              <a:solidFill>
                <a:schemeClr val="dk1"/>
              </a:solidFill>
              <a:highlight>
                <a:srgbClr val="FFFF00"/>
              </a:highlight>
            </a:endParaRPr>
          </a:p>
          <a:p>
            <a:pPr marL="0" lvl="0" indent="0" algn="just" rtl="0">
              <a:lnSpc>
                <a:spcPct val="100000"/>
              </a:lnSpc>
              <a:spcBef>
                <a:spcPts val="0"/>
              </a:spcBef>
              <a:spcAft>
                <a:spcPts val="0"/>
              </a:spcAft>
              <a:buClr>
                <a:schemeClr val="dk1"/>
              </a:buClr>
              <a:buSzPts val="1100"/>
              <a:buFont typeface="Arial"/>
              <a:buNone/>
            </a:pPr>
            <a:r>
              <a:rPr lang="en" i="1" dirty="0">
                <a:solidFill>
                  <a:schemeClr val="dk1"/>
                </a:solidFill>
              </a:rPr>
              <a:t>Grading Rubric:</a:t>
            </a:r>
            <a:endParaRPr i="1"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 dirty="0">
                <a:solidFill>
                  <a:schemeClr val="dk1"/>
                </a:solidFill>
              </a:rPr>
              <a:t>Does this section refine and address concerns from  schedule indicating dates by which the team plans to complete the project components?  Does the assignment of the team members to the deliverables seem reasonable with respect to their expected workload? Importantly, does the schedule seem feasible given the timeline, extent of the data, expertise and load of the team members? </a:t>
            </a:r>
            <a:endParaRPr i="1"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Progress (1 of 2)</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dirty="0">
                <a:solidFill>
                  <a:schemeClr val="dk1"/>
                </a:solidFill>
              </a:rPr>
              <a:t>This </a:t>
            </a:r>
            <a:r>
              <a:rPr lang="en-SG" dirty="0">
                <a:solidFill>
                  <a:schemeClr val="dk1"/>
                </a:solidFill>
              </a:rPr>
              <a:t>part </a:t>
            </a:r>
            <a:r>
              <a:rPr lang="en" dirty="0">
                <a:solidFill>
                  <a:schemeClr val="dk1"/>
                </a:solidFill>
              </a:rPr>
              <a:t>should </a:t>
            </a:r>
            <a:r>
              <a:rPr lang="en-SG" dirty="0">
                <a:solidFill>
                  <a:schemeClr val="dk1"/>
                </a:solidFill>
              </a:rPr>
              <a:t>be the main focus of the presentation and </a:t>
            </a:r>
            <a:r>
              <a:rPr lang="en" dirty="0">
                <a:solidFill>
                  <a:schemeClr val="dk1"/>
                </a:solidFill>
              </a:rPr>
              <a:t>include:</a:t>
            </a:r>
            <a:endParaRPr dirty="0">
              <a:solidFill>
                <a:schemeClr val="dk1"/>
              </a:solidFill>
            </a:endParaRPr>
          </a:p>
          <a:p>
            <a:pPr marL="457200" lvl="0" indent="-342900" algn="just" rtl="0">
              <a:lnSpc>
                <a:spcPct val="100000"/>
              </a:lnSpc>
              <a:spcBef>
                <a:spcPts val="0"/>
              </a:spcBef>
              <a:spcAft>
                <a:spcPts val="0"/>
              </a:spcAft>
              <a:buClr>
                <a:schemeClr val="dk1"/>
              </a:buClr>
              <a:buSzPts val="1800"/>
              <a:buChar char="●"/>
            </a:pPr>
            <a:r>
              <a:rPr lang="en" dirty="0">
                <a:solidFill>
                  <a:schemeClr val="dk1"/>
                </a:solidFill>
              </a:rPr>
              <a:t>Detail</a:t>
            </a:r>
            <a:r>
              <a:rPr lang="en-SG" dirty="0">
                <a:solidFill>
                  <a:schemeClr val="dk1"/>
                </a:solidFill>
              </a:rPr>
              <a:t>s of</a:t>
            </a:r>
            <a:r>
              <a:rPr lang="en" dirty="0">
                <a:solidFill>
                  <a:schemeClr val="dk1"/>
                </a:solidFill>
              </a:rPr>
              <a:t> work accomplished by members of the group.  If the project has specific work subteams, each subteam’s progress should be </a:t>
            </a:r>
            <a:r>
              <a:rPr lang="en-SG" dirty="0">
                <a:solidFill>
                  <a:schemeClr val="dk1"/>
                </a:solidFill>
              </a:rPr>
              <a:t>reported</a:t>
            </a:r>
            <a:r>
              <a:rPr lang="en" dirty="0">
                <a:solidFill>
                  <a:schemeClr val="dk1"/>
                </a:solidFill>
              </a:rPr>
              <a:t>.</a:t>
            </a:r>
            <a:endParaRPr dirty="0">
              <a:solidFill>
                <a:schemeClr val="dk1"/>
              </a:solidFill>
            </a:endParaRPr>
          </a:p>
          <a:p>
            <a:pPr lvl="0" algn="just">
              <a:lnSpc>
                <a:spcPct val="100000"/>
              </a:lnSpc>
              <a:buClr>
                <a:schemeClr val="dk1"/>
              </a:buClr>
            </a:pPr>
            <a:r>
              <a:rPr lang="en-US" dirty="0">
                <a:solidFill>
                  <a:schemeClr val="dk1"/>
                </a:solidFill>
              </a:rPr>
              <a:t>Progress towards the deliverables that will be part of your team’s  final project report.  For example,</a:t>
            </a:r>
          </a:p>
          <a:p>
            <a:pPr lvl="1" indent="-342900" algn="just">
              <a:lnSpc>
                <a:spcPct val="100000"/>
              </a:lnSpc>
              <a:spcBef>
                <a:spcPts val="0"/>
              </a:spcBef>
              <a:buClr>
                <a:schemeClr val="dk1"/>
              </a:buClr>
              <a:buSzPts val="1800"/>
            </a:pPr>
            <a:r>
              <a:rPr lang="en-US" sz="1800" dirty="0">
                <a:solidFill>
                  <a:schemeClr val="dk1"/>
                </a:solidFill>
              </a:rPr>
              <a:t>Technical insights about ML models, algorithms, and/or techniques that are interesting to note;</a:t>
            </a:r>
          </a:p>
          <a:p>
            <a:pPr lvl="1" indent="-342900" algn="just">
              <a:lnSpc>
                <a:spcPct val="100000"/>
              </a:lnSpc>
              <a:spcBef>
                <a:spcPts val="0"/>
              </a:spcBef>
              <a:buClr>
                <a:schemeClr val="dk1"/>
              </a:buClr>
              <a:buSzPts val="1800"/>
            </a:pPr>
            <a:r>
              <a:rPr lang="en-US" sz="1800" dirty="0">
                <a:solidFill>
                  <a:schemeClr val="dk1"/>
                </a:solidFill>
              </a:rPr>
              <a:t>Fit between your project goals and questions and the techniques employed / to be employed;</a:t>
            </a:r>
          </a:p>
          <a:p>
            <a:pPr lvl="1" indent="-342900" algn="just">
              <a:lnSpc>
                <a:spcPct val="100000"/>
              </a:lnSpc>
              <a:spcBef>
                <a:spcPts val="0"/>
              </a:spcBef>
              <a:buClr>
                <a:schemeClr val="dk1"/>
              </a:buClr>
              <a:buSzPts val="1800"/>
            </a:pPr>
            <a:r>
              <a:rPr lang="en-US" sz="1800" dirty="0">
                <a:solidFill>
                  <a:schemeClr val="dk1"/>
                </a:solidFill>
              </a:rPr>
              <a:t>Successes and difficulties in working with the chosen ML models, algorithms and techniques.</a:t>
            </a:r>
          </a:p>
          <a:p>
            <a:pPr marL="457200" lvl="0" indent="-342900" algn="just" rtl="0">
              <a:lnSpc>
                <a:spcPct val="100000"/>
              </a:lnSpc>
              <a:spcBef>
                <a:spcPts val="0"/>
              </a:spcBef>
              <a:spcAft>
                <a:spcPts val="0"/>
              </a:spcAft>
              <a:buClr>
                <a:schemeClr val="dk1"/>
              </a:buClr>
              <a:buSzPts val="1800"/>
              <a:buChar char="●"/>
            </a:pPr>
            <a:r>
              <a:rPr lang="en" dirty="0">
                <a:solidFill>
                  <a:schemeClr val="dk1"/>
                </a:solidFill>
              </a:rPr>
              <a:t>Connections between the team’s progress and the key research questions that the team is exploring with the project goals.</a:t>
            </a:r>
            <a:endParaRPr dirty="0">
              <a:solidFill>
                <a:schemeClr val="dk1"/>
              </a:solidFill>
            </a:endParaRPr>
          </a:p>
          <a:p>
            <a:pPr marL="0" lvl="0" indent="0" algn="l" rtl="0">
              <a:spcBef>
                <a:spcPts val="0"/>
              </a:spcBef>
              <a:spcAft>
                <a:spcPts val="16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1034</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Instructions (delete)</vt:lpstr>
      <vt:lpstr>Title </vt:lpstr>
      <vt:lpstr>Motivation</vt:lpstr>
      <vt:lpstr>Statement of the Problem/Task</vt:lpstr>
      <vt:lpstr>General Approach</vt:lpstr>
      <vt:lpstr>Evaluation</vt:lpstr>
      <vt:lpstr>Resources</vt:lpstr>
      <vt:lpstr>Schedule / Role Assignment</vt:lpstr>
      <vt:lpstr>Progress (1 of 2)</vt:lpstr>
      <vt:lpstr>Progress (2 of 2)</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c:title>
  <cp:lastModifiedBy>Stefan Winkler</cp:lastModifiedBy>
  <cp:revision>6</cp:revision>
  <dcterms:modified xsi:type="dcterms:W3CDTF">2020-03-06T08:29:32Z</dcterms:modified>
</cp:coreProperties>
</file>