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embeddedFontLst>
    <p:embeddedFont>
      <p:font typeface="Segoe UI" panose="020B0502040204020203" pitchFamily="34" charset="0"/>
      <p:regular r:id="rId26"/>
      <p:bold r:id="rId27"/>
      <p:italic r:id="rId28"/>
      <p:boldItalic r:id="rId29"/>
    </p:embeddedFont>
    <p:embeddedFont>
      <p:font typeface="Verdana" panose="020B0604030504040204" pitchFamily="34" charset="0"/>
      <p:regular r:id="rId30"/>
      <p:bold r:id="rId31"/>
      <p:italic r:id="rId32"/>
      <p:boldItalic r:id="rId33"/>
    </p:embeddedFont>
    <p:embeddedFont>
      <p:font typeface="Calibri" panose="020F0502020204030204" pitchFamily="34" charset="0"/>
      <p:regular r:id="rId34"/>
      <p:bold r:id="rId35"/>
      <p:italic r:id="rId36"/>
      <p:boldItalic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22" autoAdjust="0"/>
  </p:normalViewPr>
  <p:slideViewPr>
    <p:cSldViewPr>
      <p:cViewPr varScale="1">
        <p:scale>
          <a:sx n="62" d="100"/>
          <a:sy n="62" d="100"/>
        </p:scale>
        <p:origin x="72" y="318"/>
      </p:cViewPr>
      <p:guideLst>
        <p:guide orient="horz" pos="2160"/>
        <p:guide pos="2880"/>
      </p:guideLst>
    </p:cSldViewPr>
  </p:slideViewPr>
  <p:notesTextViewPr>
    <p:cViewPr>
      <p:scale>
        <a:sx n="1" d="1"/>
        <a:sy n="1" d="1"/>
      </p:scale>
      <p:origin x="0" y="0"/>
    </p:cViewPr>
  </p:notesTextViewPr>
  <p:notesViewPr>
    <p:cSldViewPr>
      <p:cViewPr varScale="1">
        <p:scale>
          <a:sx n="52" d="100"/>
          <a:sy n="52" d="100"/>
        </p:scale>
        <p:origin x="286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FEFA7E-3CF4-4913-8B95-832648932C89}" type="datetimeFigureOut">
              <a:rPr lang="en-US" smtClean="0"/>
              <a:t>10/7/2018</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384D23-F7D1-45B0-A281-A4F8DA380623}" type="slidenum">
              <a:rPr lang="en-US" smtClean="0"/>
              <a:t>‹#›</a:t>
            </a:fld>
            <a:endParaRPr lang="en-US"/>
          </a:p>
        </p:txBody>
      </p:sp>
    </p:spTree>
    <p:extLst>
      <p:ext uri="{BB962C8B-B14F-4D97-AF65-F5344CB8AC3E}">
        <p14:creationId xmlns:p14="http://schemas.microsoft.com/office/powerpoint/2010/main" val="3131842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Module 1 is intended to orient the students by providing an overview of Microsoft web technologies and the web stack. It also provides greater detail on ASP.NET MVC 5. As you teach this module, remember that many subjects are covered in greater detail later in the course. </a:t>
            </a:r>
          </a:p>
        </p:txBody>
      </p:sp>
      <p:sp>
        <p:nvSpPr>
          <p:cNvPr id="4" name="Slide Number Placeholder 3"/>
          <p:cNvSpPr>
            <a:spLocks noGrp="1"/>
          </p:cNvSpPr>
          <p:nvPr>
            <p:ph type="sldNum" sz="quarter" idx="10"/>
          </p:nvPr>
        </p:nvSpPr>
        <p:spPr/>
        <p:txBody>
          <a:bodyPr/>
          <a:lstStyle/>
          <a:p>
            <a:fld id="{27384D23-F7D1-45B0-A281-A4F8DA380623}"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5</a:t>
            </a:r>
          </a:p>
        </p:txBody>
      </p:sp>
    </p:spTree>
    <p:extLst>
      <p:ext uri="{BB962C8B-B14F-4D97-AF65-F5344CB8AC3E}">
        <p14:creationId xmlns:p14="http://schemas.microsoft.com/office/powerpoint/2010/main" val="1981334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7384D23-F7D1-45B0-A281-A4F8DA380623}"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5</a:t>
            </a:r>
          </a:p>
        </p:txBody>
      </p:sp>
    </p:spTree>
    <p:extLst>
      <p:ext uri="{BB962C8B-B14F-4D97-AF65-F5344CB8AC3E}">
        <p14:creationId xmlns:p14="http://schemas.microsoft.com/office/powerpoint/2010/main" val="435419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7702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hyperlink" Target="https://nodejs.org/en/" TargetMode="Externa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hyperlink" Target="https://nodejs.org/en/download/package-manager/" TargetMode="Externa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hyperlink" Target="http://localhost:4200/" TargetMode="Externa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go.microsoft.com/fwlink/?LinkID=760867" TargetMode="External"/><Relationship Id="rId2" Type="http://schemas.openxmlformats.org/officeDocument/2006/relationships/hyperlink" Target="http://go.microsoft.com/fwlink/?LinkID=760868"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2022868"/>
            <a:ext cx="5732417" cy="627864"/>
          </a:xfrm>
        </p:spPr>
        <p:txBody>
          <a:bodyPr/>
          <a:lstStyle/>
          <a:p>
            <a:r>
              <a:rPr lang="en-US" dirty="0" smtClean="0"/>
              <a:t>Module 1</a:t>
            </a:r>
            <a:endParaRPr lang="en-US" dirty="0"/>
          </a:p>
        </p:txBody>
      </p:sp>
      <p:sp>
        <p:nvSpPr>
          <p:cNvPr id="3" name="Subtitle 2"/>
          <p:cNvSpPr>
            <a:spLocks noGrp="1"/>
          </p:cNvSpPr>
          <p:nvPr>
            <p:ph type="subTitle" sz="quarter" idx="1"/>
          </p:nvPr>
        </p:nvSpPr>
        <p:spPr/>
        <p:txBody>
          <a:bodyPr/>
          <a:lstStyle/>
          <a:p>
            <a:r>
              <a:rPr lang="en-US" dirty="0" smtClean="0"/>
              <a:t>Introduction to Angular</a:t>
            </a:r>
            <a:endParaRPr lang="en-US" dirty="0"/>
          </a:p>
        </p:txBody>
      </p:sp>
    </p:spTree>
    <p:extLst>
      <p:ext uri="{BB962C8B-B14F-4D97-AF65-F5344CB8AC3E}">
        <p14:creationId xmlns:p14="http://schemas.microsoft.com/office/powerpoint/2010/main" val="3197025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Setting-up Angular</a:t>
            </a:r>
            <a:endParaRPr lang="en-PH" dirty="0"/>
          </a:p>
        </p:txBody>
      </p:sp>
      <p:sp>
        <p:nvSpPr>
          <p:cNvPr id="3" name="Text Placeholder 2"/>
          <p:cNvSpPr>
            <a:spLocks noGrp="1"/>
          </p:cNvSpPr>
          <p:nvPr>
            <p:ph type="body" idx="1"/>
          </p:nvPr>
        </p:nvSpPr>
        <p:spPr/>
        <p:txBody>
          <a:bodyPr/>
          <a:lstStyle/>
          <a:p>
            <a:r>
              <a:rPr lang="en-PH" dirty="0" smtClean="0"/>
              <a:t>Installing </a:t>
            </a:r>
            <a:r>
              <a:rPr lang="en-PH" dirty="0" err="1" smtClean="0"/>
              <a:t>VSCode</a:t>
            </a:r>
            <a:r>
              <a:rPr lang="en-PH" dirty="0" smtClean="0"/>
              <a:t> for Mac OS X</a:t>
            </a:r>
            <a:endParaRPr lang="en-PH" dirty="0"/>
          </a:p>
          <a:p>
            <a:pPr marL="798513" lvl="1" indent="-514350">
              <a:buAutoNum type="arabicPeriod"/>
            </a:pPr>
            <a:r>
              <a:rPr lang="en-PH" dirty="0" smtClean="0"/>
              <a:t>Download </a:t>
            </a:r>
            <a:r>
              <a:rPr lang="en-PH" dirty="0"/>
              <a:t>Visual Studio Code for Mac OS X.</a:t>
            </a:r>
          </a:p>
          <a:p>
            <a:pPr marL="798513" lvl="1" indent="-514350">
              <a:buAutoNum type="arabicPeriod"/>
            </a:pPr>
            <a:r>
              <a:rPr lang="en-PH" dirty="0" smtClean="0"/>
              <a:t>Double-click </a:t>
            </a:r>
            <a:r>
              <a:rPr lang="en-PH" dirty="0"/>
              <a:t>on the downloaded archive to expand the contents.</a:t>
            </a:r>
          </a:p>
          <a:p>
            <a:pPr marL="798513" lvl="1" indent="-514350">
              <a:buAutoNum type="arabicPeriod"/>
            </a:pPr>
            <a:r>
              <a:rPr lang="en-PH" dirty="0" smtClean="0"/>
              <a:t>Drag </a:t>
            </a:r>
            <a:r>
              <a:rPr lang="en-PH" dirty="0"/>
              <a:t>Visual Studio </a:t>
            </a:r>
            <a:r>
              <a:rPr lang="en-PH" dirty="0" err="1"/>
              <a:t>Code.app</a:t>
            </a:r>
            <a:r>
              <a:rPr lang="en-PH" dirty="0"/>
              <a:t> to the Applications folder, making it available in the Launchpad.</a:t>
            </a:r>
          </a:p>
          <a:p>
            <a:pPr marL="798513" lvl="1" indent="-514350">
              <a:buAutoNum type="arabicPeriod"/>
            </a:pPr>
            <a:r>
              <a:rPr lang="en-PH" dirty="0" smtClean="0"/>
              <a:t>Add </a:t>
            </a:r>
            <a:r>
              <a:rPr lang="en-PH" dirty="0"/>
              <a:t>Visual Studio Code to your Dock by right-clicking on the icon, and choosing Options, Keep in Dock.</a:t>
            </a:r>
          </a:p>
          <a:p>
            <a:pPr lvl="1"/>
            <a:endParaRPr lang="en-PH" dirty="0" smtClean="0"/>
          </a:p>
        </p:txBody>
      </p:sp>
    </p:spTree>
    <p:extLst>
      <p:ext uri="{BB962C8B-B14F-4D97-AF65-F5344CB8AC3E}">
        <p14:creationId xmlns:p14="http://schemas.microsoft.com/office/powerpoint/2010/main" val="3285692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Setting-up Angular</a:t>
            </a:r>
            <a:endParaRPr lang="en-PH" dirty="0"/>
          </a:p>
        </p:txBody>
      </p:sp>
      <p:sp>
        <p:nvSpPr>
          <p:cNvPr id="3" name="Text Placeholder 2"/>
          <p:cNvSpPr>
            <a:spLocks noGrp="1"/>
          </p:cNvSpPr>
          <p:nvPr>
            <p:ph type="body" idx="1"/>
          </p:nvPr>
        </p:nvSpPr>
        <p:spPr/>
        <p:txBody>
          <a:bodyPr/>
          <a:lstStyle/>
          <a:p>
            <a:r>
              <a:rPr lang="en-PH" dirty="0" smtClean="0"/>
              <a:t>Installing </a:t>
            </a:r>
            <a:r>
              <a:rPr lang="en-PH" dirty="0" err="1" smtClean="0"/>
              <a:t>Node.Js</a:t>
            </a:r>
            <a:endParaRPr lang="en-PH" dirty="0"/>
          </a:p>
          <a:p>
            <a:pPr lvl="1"/>
            <a:r>
              <a:rPr lang="en-PH" dirty="0"/>
              <a:t>Node.js - commonly referred to as Node - is a JavaScript runtime that allows you to run JavaScript on your computer without using a browser. </a:t>
            </a:r>
            <a:endParaRPr lang="en-PH" dirty="0" smtClean="0"/>
          </a:p>
          <a:p>
            <a:pPr lvl="1"/>
            <a:r>
              <a:rPr lang="en-PH" dirty="0" smtClean="0"/>
              <a:t>This </a:t>
            </a:r>
            <a:r>
              <a:rPr lang="en-PH" dirty="0"/>
              <a:t>is the technology that enables JavaScript based application servers, including the one used by Angular.</a:t>
            </a:r>
          </a:p>
          <a:p>
            <a:pPr lvl="1"/>
            <a:r>
              <a:rPr lang="en-PH" dirty="0"/>
              <a:t>Node also includes a package manager for installing 3rd party modules within their environment called Node Package Manager, or NPM.</a:t>
            </a:r>
          </a:p>
          <a:p>
            <a:pPr lvl="1"/>
            <a:endParaRPr lang="en-PH" dirty="0" smtClean="0"/>
          </a:p>
        </p:txBody>
      </p:sp>
    </p:spTree>
    <p:extLst>
      <p:ext uri="{BB962C8B-B14F-4D97-AF65-F5344CB8AC3E}">
        <p14:creationId xmlns:p14="http://schemas.microsoft.com/office/powerpoint/2010/main" val="1986161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Setting-up Angular</a:t>
            </a:r>
            <a:endParaRPr lang="en-PH" dirty="0"/>
          </a:p>
        </p:txBody>
      </p:sp>
      <p:sp>
        <p:nvSpPr>
          <p:cNvPr id="3" name="Text Placeholder 2"/>
          <p:cNvSpPr>
            <a:spLocks noGrp="1"/>
          </p:cNvSpPr>
          <p:nvPr>
            <p:ph type="body" idx="1"/>
          </p:nvPr>
        </p:nvSpPr>
        <p:spPr/>
        <p:txBody>
          <a:bodyPr/>
          <a:lstStyle/>
          <a:p>
            <a:r>
              <a:rPr lang="en-PH" dirty="0" smtClean="0"/>
              <a:t>Installing </a:t>
            </a:r>
            <a:r>
              <a:rPr lang="en-PH" dirty="0" err="1" smtClean="0"/>
              <a:t>Node.Js</a:t>
            </a:r>
            <a:r>
              <a:rPr lang="en-PH" dirty="0" smtClean="0"/>
              <a:t> for Windows</a:t>
            </a:r>
            <a:endParaRPr lang="en-PH" dirty="0"/>
          </a:p>
          <a:p>
            <a:pPr lvl="1"/>
            <a:r>
              <a:rPr lang="en-PH" dirty="0"/>
              <a:t>Download the Node.js installer </a:t>
            </a:r>
            <a:r>
              <a:rPr lang="en-PH" dirty="0">
                <a:hlinkClick r:id="rId2"/>
              </a:rPr>
              <a:t>https://nodejs.org/en/#download</a:t>
            </a:r>
            <a:r>
              <a:rPr lang="en-PH" dirty="0" smtClean="0"/>
              <a:t>. </a:t>
            </a:r>
            <a:r>
              <a:rPr lang="en-PH" dirty="0"/>
              <a:t>You must have administrative rights on your machine to install Node.</a:t>
            </a:r>
          </a:p>
          <a:p>
            <a:pPr lvl="1"/>
            <a:r>
              <a:rPr lang="en-PH" dirty="0"/>
              <a:t>Run the installer.</a:t>
            </a:r>
          </a:p>
          <a:p>
            <a:pPr lvl="1"/>
            <a:r>
              <a:rPr lang="en-PH" dirty="0"/>
              <a:t>Follow the prompts in the installer. Make sure that the option “Add to PATH” is selected. This allows you to run Node as a command in your command prompt.</a:t>
            </a:r>
          </a:p>
          <a:p>
            <a:pPr lvl="1"/>
            <a:r>
              <a:rPr lang="en-PH" dirty="0"/>
              <a:t>Restart your computer.</a:t>
            </a:r>
          </a:p>
          <a:p>
            <a:pPr marL="288925" lvl="1" indent="0">
              <a:buNone/>
            </a:pPr>
            <a:endParaRPr lang="en-PH" dirty="0"/>
          </a:p>
          <a:p>
            <a:pPr lvl="1"/>
            <a:endParaRPr lang="en-PH" dirty="0" smtClean="0"/>
          </a:p>
        </p:txBody>
      </p:sp>
    </p:spTree>
    <p:extLst>
      <p:ext uri="{BB962C8B-B14F-4D97-AF65-F5344CB8AC3E}">
        <p14:creationId xmlns:p14="http://schemas.microsoft.com/office/powerpoint/2010/main" val="486481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Setting-up Angular</a:t>
            </a:r>
            <a:endParaRPr lang="en-PH" dirty="0"/>
          </a:p>
        </p:txBody>
      </p:sp>
      <p:sp>
        <p:nvSpPr>
          <p:cNvPr id="3" name="Text Placeholder 2"/>
          <p:cNvSpPr>
            <a:spLocks noGrp="1"/>
          </p:cNvSpPr>
          <p:nvPr>
            <p:ph type="body" idx="1"/>
          </p:nvPr>
        </p:nvSpPr>
        <p:spPr/>
        <p:txBody>
          <a:bodyPr/>
          <a:lstStyle/>
          <a:p>
            <a:r>
              <a:rPr lang="en-PH" dirty="0" smtClean="0"/>
              <a:t>Installing </a:t>
            </a:r>
            <a:r>
              <a:rPr lang="en-PH" dirty="0" err="1" smtClean="0"/>
              <a:t>Node.Js</a:t>
            </a:r>
            <a:r>
              <a:rPr lang="en-PH" dirty="0" smtClean="0"/>
              <a:t> for LINUX</a:t>
            </a:r>
            <a:endParaRPr lang="en-PH" dirty="0"/>
          </a:p>
          <a:p>
            <a:pPr lvl="1"/>
            <a:r>
              <a:rPr lang="en-SG" dirty="0"/>
              <a:t>To install Node on your Linux Machine, follow the instructions for your specific Linux distribution at Node's Linux Installation Instructions </a:t>
            </a:r>
            <a:r>
              <a:rPr lang="en-SG" dirty="0" smtClean="0"/>
              <a:t>Page</a:t>
            </a:r>
          </a:p>
          <a:p>
            <a:pPr lvl="1"/>
            <a:endParaRPr lang="en-SG" dirty="0"/>
          </a:p>
          <a:p>
            <a:pPr lvl="1"/>
            <a:r>
              <a:rPr lang="en-PH" dirty="0">
                <a:hlinkClick r:id="rId2"/>
              </a:rPr>
              <a:t>https://nodejs.org/en/download/package-manager/</a:t>
            </a:r>
            <a:endParaRPr lang="en-PH" dirty="0"/>
          </a:p>
          <a:p>
            <a:pPr marL="288925" lvl="1" indent="0">
              <a:buNone/>
            </a:pPr>
            <a:endParaRPr lang="en-PH" dirty="0"/>
          </a:p>
          <a:p>
            <a:pPr lvl="1"/>
            <a:endParaRPr lang="en-PH" dirty="0" smtClean="0"/>
          </a:p>
        </p:txBody>
      </p:sp>
    </p:spTree>
    <p:extLst>
      <p:ext uri="{BB962C8B-B14F-4D97-AF65-F5344CB8AC3E}">
        <p14:creationId xmlns:p14="http://schemas.microsoft.com/office/powerpoint/2010/main" val="2657919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Setting-up Angular</a:t>
            </a:r>
            <a:endParaRPr lang="en-PH" dirty="0"/>
          </a:p>
        </p:txBody>
      </p:sp>
      <p:sp>
        <p:nvSpPr>
          <p:cNvPr id="3" name="Text Placeholder 2"/>
          <p:cNvSpPr>
            <a:spLocks noGrp="1"/>
          </p:cNvSpPr>
          <p:nvPr>
            <p:ph type="body" idx="1"/>
          </p:nvPr>
        </p:nvSpPr>
        <p:spPr/>
        <p:txBody>
          <a:bodyPr/>
          <a:lstStyle/>
          <a:p>
            <a:r>
              <a:rPr lang="en-PH" dirty="0" smtClean="0"/>
              <a:t>Installing </a:t>
            </a:r>
            <a:r>
              <a:rPr lang="en-PH" dirty="0" err="1" smtClean="0"/>
              <a:t>Node.Js</a:t>
            </a:r>
            <a:r>
              <a:rPr lang="en-PH" dirty="0" smtClean="0"/>
              <a:t> for Mac OS X</a:t>
            </a:r>
            <a:endParaRPr lang="en-PH" dirty="0"/>
          </a:p>
          <a:p>
            <a:pPr marL="746125" lvl="1" indent="-457200">
              <a:buFont typeface="+mj-lt"/>
              <a:buAutoNum type="arabicPeriod"/>
            </a:pPr>
            <a:r>
              <a:rPr lang="en-PH" dirty="0" smtClean="0"/>
              <a:t>If </a:t>
            </a:r>
            <a:r>
              <a:rPr lang="en-PH" dirty="0"/>
              <a:t>you do not have </a:t>
            </a:r>
            <a:r>
              <a:rPr lang="en-PH" dirty="0" err="1"/>
              <a:t>XCode</a:t>
            </a:r>
            <a:r>
              <a:rPr lang="en-PH" dirty="0"/>
              <a:t> installed, install it from the Apple App Store.</a:t>
            </a:r>
          </a:p>
          <a:p>
            <a:pPr marL="746125" lvl="1" indent="-457200">
              <a:buFont typeface="+mj-lt"/>
              <a:buAutoNum type="arabicPeriod"/>
            </a:pPr>
            <a:r>
              <a:rPr lang="en-PH" dirty="0" smtClean="0"/>
              <a:t>If </a:t>
            </a:r>
            <a:r>
              <a:rPr lang="en-PH" dirty="0"/>
              <a:t>you do not already have Homebrew installed, you will need to install it. </a:t>
            </a:r>
            <a:r>
              <a:rPr lang="en-PH" dirty="0" smtClean="0"/>
              <a:t>To </a:t>
            </a:r>
            <a:r>
              <a:rPr lang="en-PH" dirty="0"/>
              <a:t>install it you run the following command in your terminal.</a:t>
            </a:r>
          </a:p>
          <a:p>
            <a:pPr marL="684212" lvl="2" indent="0">
              <a:buNone/>
            </a:pPr>
            <a:r>
              <a:rPr lang="en-PH" dirty="0"/>
              <a:t>ruby -e "$(curl -</a:t>
            </a:r>
            <a:r>
              <a:rPr lang="en-PH" dirty="0" err="1"/>
              <a:t>fsSL</a:t>
            </a:r>
            <a:r>
              <a:rPr lang="en-PH" dirty="0"/>
              <a:t> https://raw.githubusercontent.com/Homebrew/install/master/install)"</a:t>
            </a:r>
          </a:p>
          <a:p>
            <a:pPr marL="746125" lvl="1" indent="-457200">
              <a:buFont typeface="+mj-lt"/>
              <a:buAutoNum type="arabicPeriod"/>
            </a:pPr>
            <a:r>
              <a:rPr lang="en-PH" dirty="0" smtClean="0"/>
              <a:t>With </a:t>
            </a:r>
            <a:r>
              <a:rPr lang="en-PH" dirty="0"/>
              <a:t>Homebrew installed, installing Node and NPM is easy. Just run the following:</a:t>
            </a:r>
          </a:p>
          <a:p>
            <a:pPr marL="684212" lvl="2" indent="0">
              <a:buNone/>
            </a:pPr>
            <a:r>
              <a:rPr lang="en-PH" dirty="0" smtClean="0"/>
              <a:t>brew </a:t>
            </a:r>
            <a:r>
              <a:rPr lang="en-PH" dirty="0"/>
              <a:t>install node</a:t>
            </a:r>
          </a:p>
          <a:p>
            <a:pPr marL="746125" lvl="1" indent="-457200">
              <a:buFont typeface="+mj-lt"/>
              <a:buAutoNum type="arabicPeriod"/>
            </a:pPr>
            <a:r>
              <a:rPr lang="en-PH" dirty="0" smtClean="0"/>
              <a:t>Follow </a:t>
            </a:r>
            <a:r>
              <a:rPr lang="en-PH" dirty="0"/>
              <a:t>the messages in the terminal to install Node.</a:t>
            </a:r>
          </a:p>
          <a:p>
            <a:pPr marL="288925" lvl="1" indent="0">
              <a:buNone/>
            </a:pPr>
            <a:endParaRPr lang="en-PH" dirty="0"/>
          </a:p>
          <a:p>
            <a:pPr lvl="1"/>
            <a:endParaRPr lang="en-PH" dirty="0" smtClean="0"/>
          </a:p>
        </p:txBody>
      </p:sp>
    </p:spTree>
    <p:extLst>
      <p:ext uri="{BB962C8B-B14F-4D97-AF65-F5344CB8AC3E}">
        <p14:creationId xmlns:p14="http://schemas.microsoft.com/office/powerpoint/2010/main" val="2864826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Setting-up Angular</a:t>
            </a:r>
            <a:endParaRPr lang="en-PH" dirty="0"/>
          </a:p>
        </p:txBody>
      </p:sp>
      <p:sp>
        <p:nvSpPr>
          <p:cNvPr id="3" name="Text Placeholder 2"/>
          <p:cNvSpPr>
            <a:spLocks noGrp="1"/>
          </p:cNvSpPr>
          <p:nvPr>
            <p:ph type="body" idx="1"/>
          </p:nvPr>
        </p:nvSpPr>
        <p:spPr/>
        <p:txBody>
          <a:bodyPr/>
          <a:lstStyle/>
          <a:p>
            <a:r>
              <a:rPr lang="en-PH" dirty="0" smtClean="0"/>
              <a:t>Installing </a:t>
            </a:r>
            <a:r>
              <a:rPr lang="en-PH" dirty="0" err="1" smtClean="0"/>
              <a:t>TypeScript</a:t>
            </a:r>
            <a:endParaRPr lang="en-PH" dirty="0" smtClean="0"/>
          </a:p>
          <a:p>
            <a:pPr lvl="1"/>
            <a:r>
              <a:rPr lang="en-SG" dirty="0" smtClean="0"/>
              <a:t>After Installing Node </a:t>
            </a:r>
            <a:r>
              <a:rPr lang="en-SG" dirty="0"/>
              <a:t>and </a:t>
            </a:r>
            <a:r>
              <a:rPr lang="en-SG" dirty="0" smtClean="0"/>
              <a:t>NPM, you </a:t>
            </a:r>
            <a:r>
              <a:rPr lang="en-SG" dirty="0"/>
              <a:t>can install </a:t>
            </a:r>
            <a:r>
              <a:rPr lang="en-SG" dirty="0" err="1"/>
              <a:t>TypeScript</a:t>
            </a:r>
            <a:r>
              <a:rPr lang="en-SG" dirty="0"/>
              <a:t>, the last prerequisite needed before installing the Angular CLI.</a:t>
            </a:r>
            <a:endParaRPr lang="en-PH" dirty="0"/>
          </a:p>
          <a:p>
            <a:pPr marL="288925" lvl="1" indent="0">
              <a:buNone/>
            </a:pPr>
            <a:endParaRPr lang="en-PH" dirty="0"/>
          </a:p>
          <a:p>
            <a:pPr lvl="1"/>
            <a:r>
              <a:rPr lang="en-PH" dirty="0" smtClean="0"/>
              <a:t>For Windows enter the command in </a:t>
            </a:r>
            <a:r>
              <a:rPr lang="en-PH" dirty="0" err="1" smtClean="0"/>
              <a:t>nodeJs</a:t>
            </a:r>
            <a:endParaRPr lang="en-PH" dirty="0" smtClean="0"/>
          </a:p>
          <a:p>
            <a:pPr marL="681037" lvl="2" indent="0">
              <a:buNone/>
            </a:pPr>
            <a:r>
              <a:rPr lang="en-PH" dirty="0" err="1"/>
              <a:t>n</a:t>
            </a:r>
            <a:r>
              <a:rPr lang="en-PH" dirty="0" err="1" smtClean="0"/>
              <a:t>pm</a:t>
            </a:r>
            <a:r>
              <a:rPr lang="en-PH" dirty="0" smtClean="0"/>
              <a:t> install typescript –g</a:t>
            </a:r>
            <a:endParaRPr lang="en-PH" dirty="0"/>
          </a:p>
          <a:p>
            <a:pPr marL="681037" lvl="2" indent="0">
              <a:buNone/>
            </a:pPr>
            <a:endParaRPr lang="en-PH" dirty="0" smtClean="0"/>
          </a:p>
          <a:p>
            <a:pPr lvl="1"/>
            <a:r>
              <a:rPr lang="en-PH" dirty="0" smtClean="0"/>
              <a:t>For Mac and Linux users you need </a:t>
            </a:r>
            <a:r>
              <a:rPr lang="en-PH" dirty="0" err="1" smtClean="0"/>
              <a:t>sudo</a:t>
            </a:r>
            <a:r>
              <a:rPr lang="en-PH" dirty="0" smtClean="0"/>
              <a:t> rights</a:t>
            </a:r>
          </a:p>
          <a:p>
            <a:pPr marL="681037" lvl="2" indent="0">
              <a:buNone/>
            </a:pPr>
            <a:r>
              <a:rPr lang="en-PH" dirty="0" err="1" smtClean="0"/>
              <a:t>sudo</a:t>
            </a:r>
            <a:r>
              <a:rPr lang="en-PH" dirty="0" smtClean="0"/>
              <a:t> </a:t>
            </a:r>
            <a:r>
              <a:rPr lang="en-PH" dirty="0" err="1" smtClean="0"/>
              <a:t>npm</a:t>
            </a:r>
            <a:r>
              <a:rPr lang="en-PH" dirty="0" smtClean="0"/>
              <a:t> install typescript -g</a:t>
            </a:r>
          </a:p>
        </p:txBody>
      </p:sp>
    </p:spTree>
    <p:extLst>
      <p:ext uri="{BB962C8B-B14F-4D97-AF65-F5344CB8AC3E}">
        <p14:creationId xmlns:p14="http://schemas.microsoft.com/office/powerpoint/2010/main" val="1942836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PH" dirty="0" smtClean="0"/>
              <a:t>Installing </a:t>
            </a:r>
            <a:r>
              <a:rPr lang="en-PH" dirty="0" err="1" smtClean="0"/>
              <a:t>Git</a:t>
            </a:r>
            <a:endParaRPr lang="en-PH" dirty="0" smtClean="0"/>
          </a:p>
          <a:p>
            <a:pPr lvl="1"/>
            <a:r>
              <a:rPr lang="en-US" sz="2800" dirty="0" err="1"/>
              <a:t>Git</a:t>
            </a:r>
            <a:r>
              <a:rPr lang="en-US" sz="2800" dirty="0"/>
              <a:t> is an optional requirement, it useful to create your own source control. Download the latest version here</a:t>
            </a:r>
            <a:r>
              <a:rPr lang="en-US" sz="2800" dirty="0" smtClean="0"/>
              <a:t>.</a:t>
            </a:r>
            <a:endParaRPr lang="en-PH" dirty="0"/>
          </a:p>
          <a:p>
            <a:pPr lvl="1"/>
            <a:r>
              <a:rPr lang="en-PH" dirty="0" smtClean="0"/>
              <a:t>For Windows enter the command in </a:t>
            </a:r>
            <a:r>
              <a:rPr lang="en-PH" dirty="0" err="1" smtClean="0"/>
              <a:t>nodeJs</a:t>
            </a:r>
            <a:endParaRPr lang="en-PH" dirty="0" smtClean="0"/>
          </a:p>
          <a:p>
            <a:pPr marL="681037" lvl="2" indent="0">
              <a:buNone/>
            </a:pPr>
            <a:r>
              <a:rPr lang="en-US" dirty="0" smtClean="0"/>
              <a:t>https</a:t>
            </a:r>
            <a:r>
              <a:rPr lang="en-US" dirty="0"/>
              <a:t>://git-scm.com/downloads</a:t>
            </a:r>
          </a:p>
          <a:p>
            <a:pPr marL="681037" lvl="2" indent="0">
              <a:buNone/>
            </a:pPr>
            <a:endParaRPr lang="en-PH" dirty="0" smtClean="0"/>
          </a:p>
          <a:p>
            <a:pPr lvl="1"/>
            <a:r>
              <a:rPr lang="en-PH" dirty="0" smtClean="0"/>
              <a:t>For Mac and Linux users you need </a:t>
            </a:r>
            <a:r>
              <a:rPr lang="en-PH" dirty="0" err="1" smtClean="0"/>
              <a:t>sudo</a:t>
            </a:r>
            <a:r>
              <a:rPr lang="en-PH" dirty="0" smtClean="0"/>
              <a:t> rights</a:t>
            </a:r>
          </a:p>
          <a:p>
            <a:pPr marL="681037" lvl="2" indent="0">
              <a:buNone/>
            </a:pPr>
            <a:r>
              <a:rPr lang="en-PH" dirty="0"/>
              <a:t>https://</a:t>
            </a:r>
            <a:r>
              <a:rPr lang="en-PH" dirty="0" smtClean="0"/>
              <a:t>git-scm.com/download/mac</a:t>
            </a:r>
          </a:p>
          <a:p>
            <a:pPr marL="681037" lvl="2" indent="0">
              <a:buNone/>
            </a:pPr>
            <a:r>
              <a:rPr lang="en-PH" dirty="0" smtClean="0"/>
              <a:t>https</a:t>
            </a:r>
            <a:r>
              <a:rPr lang="en-PH" dirty="0"/>
              <a:t>://git-scm.com/download/linux</a:t>
            </a:r>
            <a:endParaRPr lang="en-PH" dirty="0" smtClean="0"/>
          </a:p>
        </p:txBody>
      </p:sp>
      <p:sp>
        <p:nvSpPr>
          <p:cNvPr id="2" name="Title 1"/>
          <p:cNvSpPr>
            <a:spLocks noGrp="1"/>
          </p:cNvSpPr>
          <p:nvPr>
            <p:ph type="title"/>
          </p:nvPr>
        </p:nvSpPr>
        <p:spPr/>
        <p:txBody>
          <a:bodyPr/>
          <a:lstStyle/>
          <a:p>
            <a:r>
              <a:rPr lang="en-PH" dirty="0" smtClean="0"/>
              <a:t>Setting-up Angular</a:t>
            </a:r>
            <a:endParaRPr lang="en-PH" dirty="0"/>
          </a:p>
        </p:txBody>
      </p:sp>
    </p:spTree>
    <p:extLst>
      <p:ext uri="{BB962C8B-B14F-4D97-AF65-F5344CB8AC3E}">
        <p14:creationId xmlns:p14="http://schemas.microsoft.com/office/powerpoint/2010/main" val="2732638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Angular CLI Overview</a:t>
            </a:r>
            <a:endParaRPr lang="en-PH" dirty="0"/>
          </a:p>
        </p:txBody>
      </p:sp>
      <p:sp>
        <p:nvSpPr>
          <p:cNvPr id="3" name="Text Placeholder 2"/>
          <p:cNvSpPr>
            <a:spLocks noGrp="1"/>
          </p:cNvSpPr>
          <p:nvPr>
            <p:ph type="body" idx="1"/>
          </p:nvPr>
        </p:nvSpPr>
        <p:spPr/>
        <p:txBody>
          <a:bodyPr/>
          <a:lstStyle/>
          <a:p>
            <a:r>
              <a:rPr lang="en-SG" dirty="0"/>
              <a:t>Angular CLI is a command-line interface that you can use when creating Angular applications. </a:t>
            </a:r>
            <a:endParaRPr lang="en-SG" dirty="0" smtClean="0"/>
          </a:p>
          <a:p>
            <a:pPr lvl="1"/>
            <a:r>
              <a:rPr lang="en-SG" dirty="0"/>
              <a:t>From this command-line tool you can create projects, add files to existing projects, test, debug, and deploy your Angular </a:t>
            </a:r>
            <a:r>
              <a:rPr lang="en-SG" dirty="0" smtClean="0"/>
              <a:t>applications</a:t>
            </a:r>
          </a:p>
          <a:p>
            <a:pPr lvl="1"/>
            <a:r>
              <a:rPr lang="en-SG" dirty="0"/>
              <a:t>The Angular CLI can help you create and organize a project structure, follow style guides, and create optimized builds for your Angular </a:t>
            </a:r>
            <a:r>
              <a:rPr lang="en-SG" dirty="0" smtClean="0"/>
              <a:t>applications</a:t>
            </a:r>
          </a:p>
          <a:p>
            <a:pPr lvl="1"/>
            <a:r>
              <a:rPr lang="en-SG" dirty="0"/>
              <a:t>The Angular CLI, you can create a scaffold for your app, generate components, modules, and also perform build tasks such as </a:t>
            </a:r>
            <a:r>
              <a:rPr lang="en-SG" dirty="0" err="1"/>
              <a:t>linting</a:t>
            </a:r>
            <a:r>
              <a:rPr lang="en-SG" dirty="0"/>
              <a:t> your code, serving your app locally, preparing your files for production usage, and using </a:t>
            </a:r>
            <a:r>
              <a:rPr lang="en-SG" dirty="0" err="1"/>
              <a:t>Angular's</a:t>
            </a:r>
            <a:r>
              <a:rPr lang="en-SG" dirty="0"/>
              <a:t> Ahead of Time compilation to optimize the performance of your app in production environments</a:t>
            </a:r>
            <a:endParaRPr lang="en-PH" dirty="0"/>
          </a:p>
          <a:p>
            <a:pPr lvl="1"/>
            <a:endParaRPr lang="en-PH" dirty="0"/>
          </a:p>
        </p:txBody>
      </p:sp>
    </p:spTree>
    <p:extLst>
      <p:ext uri="{BB962C8B-B14F-4D97-AF65-F5344CB8AC3E}">
        <p14:creationId xmlns:p14="http://schemas.microsoft.com/office/powerpoint/2010/main" val="2455789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Installing Angular CLI</a:t>
            </a:r>
            <a:endParaRPr lang="en-PH" dirty="0"/>
          </a:p>
        </p:txBody>
      </p:sp>
      <p:sp>
        <p:nvSpPr>
          <p:cNvPr id="3" name="Text Placeholder 2"/>
          <p:cNvSpPr>
            <a:spLocks noGrp="1"/>
          </p:cNvSpPr>
          <p:nvPr>
            <p:ph type="body" idx="1"/>
          </p:nvPr>
        </p:nvSpPr>
        <p:spPr/>
        <p:txBody>
          <a:bodyPr/>
          <a:lstStyle/>
          <a:p>
            <a:r>
              <a:rPr lang="en-PH" dirty="0" smtClean="0"/>
              <a:t>Use NPM in </a:t>
            </a:r>
            <a:r>
              <a:rPr lang="en-PH" dirty="0" err="1" smtClean="0"/>
              <a:t>NodeJS</a:t>
            </a:r>
            <a:r>
              <a:rPr lang="en-PH" dirty="0" smtClean="0"/>
              <a:t> to install Angular CLI</a:t>
            </a:r>
          </a:p>
          <a:p>
            <a:pPr lvl="1"/>
            <a:r>
              <a:rPr lang="en-PH" dirty="0" smtClean="0"/>
              <a:t>For Windows</a:t>
            </a:r>
          </a:p>
          <a:p>
            <a:pPr marL="288925" lvl="1" indent="0">
              <a:buNone/>
            </a:pPr>
            <a:r>
              <a:rPr lang="en-PH" dirty="0" err="1" smtClean="0"/>
              <a:t>npm</a:t>
            </a:r>
            <a:r>
              <a:rPr lang="en-PH" dirty="0" smtClean="0"/>
              <a:t> install @angular/</a:t>
            </a:r>
            <a:r>
              <a:rPr lang="en-PH" dirty="0" err="1" smtClean="0"/>
              <a:t>cli@latest</a:t>
            </a:r>
            <a:r>
              <a:rPr lang="en-PH" dirty="0" smtClean="0"/>
              <a:t> –g</a:t>
            </a:r>
          </a:p>
          <a:p>
            <a:pPr lvl="1"/>
            <a:r>
              <a:rPr lang="en-PH" dirty="0" smtClean="0"/>
              <a:t>For Mac and Linux you need </a:t>
            </a:r>
            <a:r>
              <a:rPr lang="en-PH" dirty="0" err="1" smtClean="0"/>
              <a:t>sudo</a:t>
            </a:r>
            <a:r>
              <a:rPr lang="en-PH" dirty="0" smtClean="0"/>
              <a:t> rights.</a:t>
            </a:r>
          </a:p>
          <a:p>
            <a:pPr marL="288925" lvl="1" indent="0">
              <a:buNone/>
            </a:pPr>
            <a:r>
              <a:rPr lang="en-PH" dirty="0" err="1" smtClean="0"/>
              <a:t>Sudo</a:t>
            </a:r>
            <a:r>
              <a:rPr lang="en-PH" dirty="0" smtClean="0"/>
              <a:t> </a:t>
            </a:r>
            <a:r>
              <a:rPr lang="en-PH" dirty="0" err="1" smtClean="0"/>
              <a:t>npm</a:t>
            </a:r>
            <a:r>
              <a:rPr lang="en-PH" dirty="0" smtClean="0"/>
              <a:t> install @angular/</a:t>
            </a:r>
            <a:r>
              <a:rPr lang="en-PH" dirty="0" err="1" smtClean="0"/>
              <a:t>cli@latest</a:t>
            </a:r>
            <a:r>
              <a:rPr lang="en-PH" dirty="0" smtClean="0"/>
              <a:t> –g</a:t>
            </a:r>
          </a:p>
          <a:p>
            <a:pPr marL="288925" lvl="1" indent="0">
              <a:buNone/>
            </a:pPr>
            <a:endParaRPr lang="en-PH" dirty="0"/>
          </a:p>
          <a:p>
            <a:pPr lvl="1"/>
            <a:r>
              <a:rPr lang="en-PH" dirty="0" smtClean="0"/>
              <a:t>Press Enter and observe the installation (it will take some time)</a:t>
            </a:r>
          </a:p>
        </p:txBody>
      </p:sp>
    </p:spTree>
    <p:extLst>
      <p:ext uri="{BB962C8B-B14F-4D97-AF65-F5344CB8AC3E}">
        <p14:creationId xmlns:p14="http://schemas.microsoft.com/office/powerpoint/2010/main" val="1021289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Ng new command</a:t>
            </a:r>
            <a:endParaRPr lang="en-PH" dirty="0"/>
          </a:p>
        </p:txBody>
      </p:sp>
      <p:sp>
        <p:nvSpPr>
          <p:cNvPr id="3" name="Text Placeholder 2"/>
          <p:cNvSpPr>
            <a:spLocks noGrp="1"/>
          </p:cNvSpPr>
          <p:nvPr>
            <p:ph type="body" idx="1"/>
          </p:nvPr>
        </p:nvSpPr>
        <p:spPr/>
        <p:txBody>
          <a:bodyPr/>
          <a:lstStyle/>
          <a:p>
            <a:r>
              <a:rPr lang="en-PH" dirty="0" smtClean="0"/>
              <a:t>Scaffolding using Angular CLI</a:t>
            </a:r>
          </a:p>
          <a:p>
            <a:pPr lvl="1"/>
            <a:r>
              <a:rPr lang="en-PH" dirty="0" smtClean="0"/>
              <a:t>Scaffold refers to the process of generating a generic template of an application based on the standards of how an Angular application should be constructed.</a:t>
            </a:r>
          </a:p>
          <a:p>
            <a:r>
              <a:rPr lang="en-PH" dirty="0" smtClean="0"/>
              <a:t>Create an Angular Project</a:t>
            </a:r>
          </a:p>
          <a:p>
            <a:pPr marL="746125" lvl="1" indent="-457200">
              <a:buFont typeface="+mj-lt"/>
              <a:buAutoNum type="arabicPeriod"/>
            </a:pPr>
            <a:r>
              <a:rPr lang="en-PH" dirty="0" smtClean="0"/>
              <a:t>First create a name for your app, it needs to be alphanumeric(except that it can use dash),but dashes must be immediately succeeded by a letter.</a:t>
            </a:r>
          </a:p>
          <a:p>
            <a:pPr marL="746125" lvl="1" indent="-457200">
              <a:buFont typeface="+mj-lt"/>
              <a:buAutoNum type="arabicPeriod"/>
            </a:pPr>
            <a:r>
              <a:rPr lang="en-PH" dirty="0" smtClean="0"/>
              <a:t>Open the Node command prompt then enter the ff. command.</a:t>
            </a:r>
          </a:p>
          <a:p>
            <a:pPr marL="288925" lvl="1" indent="0">
              <a:buNone/>
            </a:pPr>
            <a:r>
              <a:rPr lang="en-PH" b="1" dirty="0" smtClean="0"/>
              <a:t>ng new </a:t>
            </a:r>
            <a:r>
              <a:rPr lang="en-PH" b="1" dirty="0" err="1" smtClean="0"/>
              <a:t>angularapp</a:t>
            </a:r>
            <a:r>
              <a:rPr lang="en-PH" b="1" dirty="0" smtClean="0"/>
              <a:t>-startup</a:t>
            </a:r>
            <a:endParaRPr lang="en-PH" b="1" dirty="0"/>
          </a:p>
        </p:txBody>
      </p:sp>
    </p:spTree>
    <p:extLst>
      <p:ext uri="{BB962C8B-B14F-4D97-AF65-F5344CB8AC3E}">
        <p14:creationId xmlns:p14="http://schemas.microsoft.com/office/powerpoint/2010/main" val="424038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US" dirty="0" smtClean="0"/>
              <a:t>Overview of Angular</a:t>
            </a:r>
          </a:p>
          <a:p>
            <a:r>
              <a:rPr lang="en-US" dirty="0" smtClean="0"/>
              <a:t>Setting-up Angular</a:t>
            </a:r>
          </a:p>
          <a:p>
            <a:r>
              <a:rPr lang="en-US" dirty="0" smtClean="0"/>
              <a:t>Installing </a:t>
            </a:r>
            <a:r>
              <a:rPr lang="en-US" dirty="0" err="1" smtClean="0"/>
              <a:t>Git</a:t>
            </a:r>
            <a:r>
              <a:rPr lang="en-US" dirty="0" smtClean="0"/>
              <a:t> and Node</a:t>
            </a:r>
          </a:p>
          <a:p>
            <a:r>
              <a:rPr lang="en-US" dirty="0" smtClean="0"/>
              <a:t>Angular CLI Overview</a:t>
            </a:r>
            <a:endParaRPr lang="en-US" dirty="0"/>
          </a:p>
          <a:p>
            <a:r>
              <a:rPr lang="en-US" dirty="0" smtClean="0"/>
              <a:t>Installing Angular CLI</a:t>
            </a:r>
          </a:p>
          <a:p>
            <a:r>
              <a:rPr lang="en-US" dirty="0" smtClean="0"/>
              <a:t>Ng new</a:t>
            </a:r>
            <a:r>
              <a:rPr lang="en-US" dirty="0"/>
              <a:t> </a:t>
            </a:r>
            <a:r>
              <a:rPr lang="en-US" dirty="0" smtClean="0"/>
              <a:t>command</a:t>
            </a:r>
          </a:p>
          <a:p>
            <a:r>
              <a:rPr lang="en-US" dirty="0" smtClean="0"/>
              <a:t>Ng serve command</a:t>
            </a:r>
          </a:p>
          <a:p>
            <a:r>
              <a:rPr lang="en-US" dirty="0" smtClean="0"/>
              <a:t>Angular Directory Structure</a:t>
            </a:r>
          </a:p>
        </p:txBody>
      </p:sp>
    </p:spTree>
    <p:extLst>
      <p:ext uri="{BB962C8B-B14F-4D97-AF65-F5344CB8AC3E}">
        <p14:creationId xmlns:p14="http://schemas.microsoft.com/office/powerpoint/2010/main" val="112910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Ng new command</a:t>
            </a:r>
            <a:endParaRPr lang="en-PH" dirty="0"/>
          </a:p>
        </p:txBody>
      </p:sp>
      <p:sp>
        <p:nvSpPr>
          <p:cNvPr id="3" name="Text Placeholder 2"/>
          <p:cNvSpPr>
            <a:spLocks noGrp="1"/>
          </p:cNvSpPr>
          <p:nvPr>
            <p:ph type="body" idx="1"/>
          </p:nvPr>
        </p:nvSpPr>
        <p:spPr/>
        <p:txBody>
          <a:bodyPr/>
          <a:lstStyle/>
          <a:p>
            <a:r>
              <a:rPr lang="en-PH" dirty="0" smtClean="0"/>
              <a:t>Angular CLI’s generator Feature.</a:t>
            </a:r>
          </a:p>
          <a:p>
            <a:pPr lvl="1"/>
            <a:r>
              <a:rPr lang="en-PH" dirty="0" smtClean="0"/>
              <a:t>Modules -  ng g module my-module</a:t>
            </a:r>
          </a:p>
          <a:p>
            <a:pPr lvl="1"/>
            <a:r>
              <a:rPr lang="en-PH" dirty="0" smtClean="0"/>
              <a:t>Components – ng g component my-component</a:t>
            </a:r>
          </a:p>
          <a:p>
            <a:pPr lvl="1"/>
            <a:r>
              <a:rPr lang="en-PH" dirty="0" smtClean="0"/>
              <a:t>Directives – ng g directive my-directive</a:t>
            </a:r>
          </a:p>
          <a:p>
            <a:pPr lvl="1"/>
            <a:r>
              <a:rPr lang="en-PH" dirty="0" smtClean="0"/>
              <a:t>Pipes – ng g pipe my-pipe</a:t>
            </a:r>
          </a:p>
          <a:p>
            <a:pPr lvl="1"/>
            <a:r>
              <a:rPr lang="en-PH" dirty="0" smtClean="0"/>
              <a:t>Services – ng g service my-service</a:t>
            </a:r>
          </a:p>
          <a:p>
            <a:pPr lvl="1"/>
            <a:r>
              <a:rPr lang="en-PH" dirty="0" smtClean="0"/>
              <a:t>Classes – ng g class my-class</a:t>
            </a:r>
          </a:p>
          <a:p>
            <a:pPr lvl="1"/>
            <a:r>
              <a:rPr lang="en-PH" dirty="0" smtClean="0"/>
              <a:t>Guards – ng g guard my-guard</a:t>
            </a:r>
          </a:p>
          <a:p>
            <a:pPr lvl="1"/>
            <a:r>
              <a:rPr lang="en-PH" dirty="0" smtClean="0"/>
              <a:t>Interfaces – ng g interface my-interface</a:t>
            </a:r>
          </a:p>
          <a:p>
            <a:pPr lvl="1"/>
            <a:r>
              <a:rPr lang="en-PH" dirty="0" err="1" smtClean="0"/>
              <a:t>Enums</a:t>
            </a:r>
            <a:r>
              <a:rPr lang="en-PH" dirty="0" smtClean="0"/>
              <a:t> – ng g </a:t>
            </a:r>
            <a:r>
              <a:rPr lang="en-PH" dirty="0" err="1" smtClean="0"/>
              <a:t>enum</a:t>
            </a:r>
            <a:r>
              <a:rPr lang="en-PH" dirty="0" smtClean="0"/>
              <a:t> my-</a:t>
            </a:r>
            <a:r>
              <a:rPr lang="en-PH" dirty="0" err="1" smtClean="0"/>
              <a:t>enum</a:t>
            </a:r>
            <a:endParaRPr lang="en-PH" dirty="0"/>
          </a:p>
        </p:txBody>
      </p:sp>
    </p:spTree>
    <p:extLst>
      <p:ext uri="{BB962C8B-B14F-4D97-AF65-F5344CB8AC3E}">
        <p14:creationId xmlns:p14="http://schemas.microsoft.com/office/powerpoint/2010/main" val="2057950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Ng Serve command</a:t>
            </a:r>
            <a:endParaRPr lang="en-PH" dirty="0"/>
          </a:p>
        </p:txBody>
      </p:sp>
      <p:sp>
        <p:nvSpPr>
          <p:cNvPr id="3" name="Text Placeholder 2"/>
          <p:cNvSpPr>
            <a:spLocks noGrp="1"/>
          </p:cNvSpPr>
          <p:nvPr>
            <p:ph type="body" idx="1"/>
          </p:nvPr>
        </p:nvSpPr>
        <p:spPr/>
        <p:txBody>
          <a:bodyPr/>
          <a:lstStyle/>
          <a:p>
            <a:r>
              <a:rPr lang="en-SG" dirty="0"/>
              <a:t>One of the most useful features about using the Angular CLI is the ability to serve your app locally in order to test it in real time. </a:t>
            </a:r>
            <a:endParaRPr lang="en-SG" dirty="0" smtClean="0"/>
          </a:p>
          <a:p>
            <a:pPr lvl="1"/>
            <a:r>
              <a:rPr lang="en-SG" dirty="0" smtClean="0"/>
              <a:t>Serving an app</a:t>
            </a:r>
          </a:p>
          <a:p>
            <a:pPr marL="746125" lvl="1" indent="-457200">
              <a:buFont typeface="+mj-lt"/>
              <a:buAutoNum type="arabicPeriod"/>
            </a:pPr>
            <a:r>
              <a:rPr lang="en-SG" dirty="0" smtClean="0"/>
              <a:t>Open node command prompt then navigate to your project folder.</a:t>
            </a:r>
          </a:p>
          <a:p>
            <a:pPr marL="746125" lvl="1" indent="-457200">
              <a:buFont typeface="+mj-lt"/>
              <a:buAutoNum type="arabicPeriod"/>
            </a:pPr>
            <a:r>
              <a:rPr lang="en-SG" dirty="0" smtClean="0"/>
              <a:t>Type ng serve</a:t>
            </a:r>
          </a:p>
          <a:p>
            <a:pPr marL="746125" lvl="1" indent="-457200">
              <a:buFont typeface="+mj-lt"/>
              <a:buAutoNum type="arabicPeriod"/>
            </a:pPr>
            <a:r>
              <a:rPr lang="en-SG" dirty="0" smtClean="0"/>
              <a:t>Open the browser and navigate to </a:t>
            </a:r>
            <a:r>
              <a:rPr lang="en-SG" dirty="0" smtClean="0">
                <a:hlinkClick r:id="rId2"/>
              </a:rPr>
              <a:t>http://localhost:4200</a:t>
            </a:r>
            <a:endParaRPr lang="en-SG" dirty="0" smtClean="0"/>
          </a:p>
          <a:p>
            <a:pPr marL="746125" lvl="1" indent="-457200">
              <a:buFont typeface="+mj-lt"/>
              <a:buAutoNum type="arabicPeriod"/>
            </a:pPr>
            <a:endParaRPr lang="en-PH" dirty="0"/>
          </a:p>
        </p:txBody>
      </p:sp>
    </p:spTree>
    <p:extLst>
      <p:ext uri="{BB962C8B-B14F-4D97-AF65-F5344CB8AC3E}">
        <p14:creationId xmlns:p14="http://schemas.microsoft.com/office/powerpoint/2010/main" val="3316090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Angular Directory Structure</a:t>
            </a:r>
            <a:endParaRPr lang="en-PH" dirty="0"/>
          </a:p>
        </p:txBody>
      </p:sp>
      <p:sp>
        <p:nvSpPr>
          <p:cNvPr id="3" name="Text Placeholder 2"/>
          <p:cNvSpPr>
            <a:spLocks noGrp="1"/>
          </p:cNvSpPr>
          <p:nvPr>
            <p:ph type="body" idx="1"/>
          </p:nvPr>
        </p:nvSpPr>
        <p:spPr/>
        <p:txBody>
          <a:bodyPr/>
          <a:lstStyle/>
          <a:p>
            <a:r>
              <a:rPr lang="en-PH" dirty="0" err="1" smtClean="0"/>
              <a:t>Tsconfig</a:t>
            </a:r>
            <a:r>
              <a:rPr lang="en-PH" dirty="0" smtClean="0"/>
              <a:t> – configuration for typescript compilation</a:t>
            </a:r>
          </a:p>
          <a:p>
            <a:r>
              <a:rPr lang="en-PH" dirty="0" err="1" smtClean="0"/>
              <a:t>Src</a:t>
            </a:r>
            <a:r>
              <a:rPr lang="en-PH" dirty="0" smtClean="0"/>
              <a:t> Directory – contains the app directory</a:t>
            </a:r>
          </a:p>
          <a:p>
            <a:r>
              <a:rPr lang="en-PH" dirty="0" smtClean="0"/>
              <a:t>App Directory – contains the components for the angular app</a:t>
            </a:r>
          </a:p>
          <a:p>
            <a:r>
              <a:rPr lang="en-PH" dirty="0" smtClean="0"/>
              <a:t>Node modules – contains the packages installed.</a:t>
            </a:r>
            <a:endParaRPr lang="en-PH" dirty="0"/>
          </a:p>
        </p:txBody>
      </p:sp>
    </p:spTree>
    <p:extLst>
      <p:ext uri="{BB962C8B-B14F-4D97-AF65-F5344CB8AC3E}">
        <p14:creationId xmlns:p14="http://schemas.microsoft.com/office/powerpoint/2010/main" val="3398753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Exercise</a:t>
            </a:r>
            <a:endParaRPr lang="en-PH" dirty="0"/>
          </a:p>
        </p:txBody>
      </p:sp>
      <p:sp>
        <p:nvSpPr>
          <p:cNvPr id="3" name="Text Placeholder 2"/>
          <p:cNvSpPr>
            <a:spLocks noGrp="1"/>
          </p:cNvSpPr>
          <p:nvPr>
            <p:ph type="body" idx="1"/>
          </p:nvPr>
        </p:nvSpPr>
        <p:spPr/>
        <p:txBody>
          <a:bodyPr/>
          <a:lstStyle/>
          <a:p>
            <a:r>
              <a:rPr lang="en-US" dirty="0" smtClean="0"/>
              <a:t>Exercise 1: Consuming data</a:t>
            </a:r>
          </a:p>
          <a:p>
            <a:r>
              <a:rPr lang="en-US" dirty="0" smtClean="0"/>
              <a:t>Exercise 2: Styling a page in Angular</a:t>
            </a:r>
          </a:p>
          <a:p>
            <a:endParaRPr lang="en-US" dirty="0"/>
          </a:p>
          <a:p>
            <a:endParaRPr lang="en-US" dirty="0" smtClean="0"/>
          </a:p>
          <a:p>
            <a:endParaRPr lang="en-US" dirty="0"/>
          </a:p>
          <a:p>
            <a:endParaRPr lang="en-US" dirty="0" smtClean="0"/>
          </a:p>
          <a:p>
            <a:r>
              <a:rPr lang="en-US" dirty="0" smtClean="0"/>
              <a:t>Estimated Time: </a:t>
            </a:r>
            <a:r>
              <a:rPr lang="en-US" smtClean="0"/>
              <a:t>30 minutes</a:t>
            </a:r>
            <a:endParaRPr lang="en-PH"/>
          </a:p>
        </p:txBody>
      </p:sp>
    </p:spTree>
    <p:extLst>
      <p:ext uri="{BB962C8B-B14F-4D97-AF65-F5344CB8AC3E}">
        <p14:creationId xmlns:p14="http://schemas.microsoft.com/office/powerpoint/2010/main" val="2682868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Overview of Angular</a:t>
            </a:r>
            <a:endParaRPr lang="en-PH" dirty="0"/>
          </a:p>
        </p:txBody>
      </p:sp>
      <p:sp>
        <p:nvSpPr>
          <p:cNvPr id="3" name="Text Placeholder 2"/>
          <p:cNvSpPr>
            <a:spLocks noGrp="1"/>
          </p:cNvSpPr>
          <p:nvPr>
            <p:ph type="body" idx="1"/>
          </p:nvPr>
        </p:nvSpPr>
        <p:spPr/>
        <p:txBody>
          <a:bodyPr/>
          <a:lstStyle/>
          <a:p>
            <a:r>
              <a:rPr lang="en-PH" dirty="0" smtClean="0"/>
              <a:t>What is Angular? </a:t>
            </a:r>
          </a:p>
          <a:p>
            <a:pPr lvl="1"/>
            <a:r>
              <a:rPr lang="en-PH" dirty="0" smtClean="0"/>
              <a:t>Angular is a framework that you can use to build applications using Html and </a:t>
            </a:r>
            <a:r>
              <a:rPr lang="en-PH" dirty="0" err="1" smtClean="0"/>
              <a:t>Javascript</a:t>
            </a:r>
            <a:r>
              <a:rPr lang="en-PH" dirty="0" smtClean="0"/>
              <a:t>/Typescript.</a:t>
            </a:r>
          </a:p>
          <a:p>
            <a:pPr lvl="1"/>
            <a:r>
              <a:rPr lang="en-PH" dirty="0" smtClean="0"/>
              <a:t>Using Angular will involve accessing libraries that make up the framework</a:t>
            </a:r>
          </a:p>
          <a:p>
            <a:pPr lvl="1"/>
            <a:r>
              <a:rPr lang="en-PH" dirty="0" smtClean="0"/>
              <a:t>To build Angular applications we need to create HTML templates with Angular markup and create component to manage those templates.</a:t>
            </a:r>
            <a:endParaRPr lang="en-PH" dirty="0"/>
          </a:p>
          <a:p>
            <a:endParaRPr lang="en-PH" dirty="0"/>
          </a:p>
        </p:txBody>
      </p:sp>
    </p:spTree>
    <p:extLst>
      <p:ext uri="{BB962C8B-B14F-4D97-AF65-F5344CB8AC3E}">
        <p14:creationId xmlns:p14="http://schemas.microsoft.com/office/powerpoint/2010/main" val="2825314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Overview of Angular</a:t>
            </a:r>
            <a:endParaRPr lang="en-PH" dirty="0"/>
          </a:p>
        </p:txBody>
      </p:sp>
      <p:sp>
        <p:nvSpPr>
          <p:cNvPr id="3" name="Text Placeholder 2"/>
          <p:cNvSpPr>
            <a:spLocks noGrp="1"/>
          </p:cNvSpPr>
          <p:nvPr>
            <p:ph type="body" idx="1"/>
          </p:nvPr>
        </p:nvSpPr>
        <p:spPr/>
        <p:txBody>
          <a:bodyPr/>
          <a:lstStyle/>
          <a:p>
            <a:r>
              <a:rPr lang="en-PH" dirty="0" smtClean="0"/>
              <a:t>Important Angular Components</a:t>
            </a:r>
          </a:p>
          <a:p>
            <a:pPr lvl="1"/>
            <a:r>
              <a:rPr lang="en-PH" b="1" dirty="0" smtClean="0"/>
              <a:t>Modules</a:t>
            </a:r>
            <a:r>
              <a:rPr lang="en-PH" dirty="0" smtClean="0"/>
              <a:t> – Angular apps are created in modular form. Every Angular app must have </a:t>
            </a:r>
            <a:r>
              <a:rPr lang="en-PH" dirty="0" err="1" smtClean="0"/>
              <a:t>atleast</a:t>
            </a:r>
            <a:r>
              <a:rPr lang="en-PH" dirty="0" smtClean="0"/>
              <a:t> one </a:t>
            </a:r>
            <a:r>
              <a:rPr lang="en-PH" dirty="0" err="1" smtClean="0"/>
              <a:t>NgModule</a:t>
            </a:r>
            <a:r>
              <a:rPr lang="en-PH" dirty="0" smtClean="0"/>
              <a:t>. </a:t>
            </a:r>
          </a:p>
          <a:p>
            <a:pPr lvl="1"/>
            <a:r>
              <a:rPr lang="en-PH" b="1" dirty="0" smtClean="0"/>
              <a:t>Libraries</a:t>
            </a:r>
            <a:r>
              <a:rPr lang="en-PH" dirty="0" smtClean="0"/>
              <a:t> – Angular includes a collection of modules that provides functionality to use in your apps. Angular libraries are noted by the @angular prefix.</a:t>
            </a:r>
          </a:p>
          <a:p>
            <a:pPr lvl="1"/>
            <a:r>
              <a:rPr lang="en-PH" b="1" dirty="0" smtClean="0"/>
              <a:t>Components – </a:t>
            </a:r>
            <a:r>
              <a:rPr lang="en-PH" dirty="0" smtClean="0"/>
              <a:t>A component is a class that contains the logic necessary to handle views.</a:t>
            </a:r>
          </a:p>
          <a:p>
            <a:pPr lvl="1"/>
            <a:r>
              <a:rPr lang="en-PH" b="1" dirty="0" smtClean="0"/>
              <a:t>Templates – </a:t>
            </a:r>
            <a:r>
              <a:rPr lang="en-PH" dirty="0" smtClean="0"/>
              <a:t>Templates are simple HTML working with Angular on the proper rendering of the component within the application</a:t>
            </a:r>
            <a:endParaRPr lang="en-PH" b="1" dirty="0"/>
          </a:p>
        </p:txBody>
      </p:sp>
    </p:spTree>
    <p:extLst>
      <p:ext uri="{BB962C8B-B14F-4D97-AF65-F5344CB8AC3E}">
        <p14:creationId xmlns:p14="http://schemas.microsoft.com/office/powerpoint/2010/main" val="3595825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Overview of Angular</a:t>
            </a:r>
            <a:endParaRPr lang="en-PH" dirty="0"/>
          </a:p>
        </p:txBody>
      </p:sp>
      <p:sp>
        <p:nvSpPr>
          <p:cNvPr id="3" name="Text Placeholder 2"/>
          <p:cNvSpPr>
            <a:spLocks noGrp="1"/>
          </p:cNvSpPr>
          <p:nvPr>
            <p:ph type="body" idx="1"/>
          </p:nvPr>
        </p:nvSpPr>
        <p:spPr/>
        <p:txBody>
          <a:bodyPr/>
          <a:lstStyle/>
          <a:p>
            <a:r>
              <a:rPr lang="en-PH" dirty="0" smtClean="0"/>
              <a:t>Important Angular Components</a:t>
            </a:r>
          </a:p>
          <a:p>
            <a:pPr lvl="1"/>
            <a:r>
              <a:rPr lang="en-PH" b="1" dirty="0" smtClean="0"/>
              <a:t>Data Binding</a:t>
            </a:r>
            <a:r>
              <a:rPr lang="en-PH" dirty="0" smtClean="0"/>
              <a:t> – Tells the template how to display the data in the UI. Data binding can be one-way or bidirectional.</a:t>
            </a:r>
          </a:p>
          <a:p>
            <a:pPr lvl="1"/>
            <a:r>
              <a:rPr lang="en-PH" b="1" dirty="0" smtClean="0"/>
              <a:t>Directives</a:t>
            </a:r>
            <a:r>
              <a:rPr lang="en-PH" dirty="0" smtClean="0"/>
              <a:t> – are commands that you give to the Angular engine. Angular will apply the instructions specified by the directive, when it renders the template.</a:t>
            </a:r>
          </a:p>
          <a:p>
            <a:pPr lvl="1"/>
            <a:r>
              <a:rPr lang="en-PH" b="1" dirty="0" smtClean="0"/>
              <a:t>Dependency Injection – </a:t>
            </a:r>
            <a:r>
              <a:rPr lang="en-PH" dirty="0" smtClean="0"/>
              <a:t>Is a way to supply a new instance of a class with the fully-formed dependencies it requires. Angular uses DI to provide new Components with the services they need.</a:t>
            </a:r>
          </a:p>
        </p:txBody>
      </p:sp>
    </p:spTree>
    <p:extLst>
      <p:ext uri="{BB962C8B-B14F-4D97-AF65-F5344CB8AC3E}">
        <p14:creationId xmlns:p14="http://schemas.microsoft.com/office/powerpoint/2010/main" val="151447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Overview of Angular</a:t>
            </a:r>
            <a:endParaRPr lang="en-PH" dirty="0"/>
          </a:p>
        </p:txBody>
      </p:sp>
      <p:sp>
        <p:nvSpPr>
          <p:cNvPr id="3" name="Text Placeholder 2"/>
          <p:cNvSpPr>
            <a:spLocks noGrp="1"/>
          </p:cNvSpPr>
          <p:nvPr>
            <p:ph type="body" idx="1"/>
          </p:nvPr>
        </p:nvSpPr>
        <p:spPr/>
        <p:txBody>
          <a:bodyPr/>
          <a:lstStyle/>
          <a:p>
            <a:r>
              <a:rPr lang="en-PH" dirty="0" smtClean="0"/>
              <a:t>Angular and Typescript</a:t>
            </a:r>
          </a:p>
          <a:p>
            <a:pPr lvl="1"/>
            <a:r>
              <a:rPr lang="en-PH" dirty="0" err="1" smtClean="0"/>
              <a:t>TypeScript</a:t>
            </a:r>
            <a:r>
              <a:rPr lang="en-PH" dirty="0" smtClean="0"/>
              <a:t> is an open source programming language developed and maintained by Microsoft.</a:t>
            </a:r>
          </a:p>
          <a:p>
            <a:pPr lvl="1"/>
            <a:r>
              <a:rPr lang="en-PH" dirty="0" err="1" smtClean="0"/>
              <a:t>TypeScript</a:t>
            </a:r>
            <a:r>
              <a:rPr lang="en-PH" dirty="0" smtClean="0"/>
              <a:t> is a strict superset of ECMAScript 2015 (ES6), which is a superset of ECMAScript 5 (</a:t>
            </a:r>
            <a:r>
              <a:rPr lang="en-PH" dirty="0" err="1" smtClean="0"/>
              <a:t>Javascript</a:t>
            </a:r>
            <a:r>
              <a:rPr lang="en-PH" dirty="0" smtClean="0"/>
              <a:t>)</a:t>
            </a:r>
          </a:p>
          <a:p>
            <a:pPr lvl="1"/>
            <a:r>
              <a:rPr lang="en-PH" dirty="0" smtClean="0"/>
              <a:t>Any </a:t>
            </a:r>
            <a:r>
              <a:rPr lang="en-PH" dirty="0" err="1" smtClean="0"/>
              <a:t>Javascript</a:t>
            </a:r>
            <a:r>
              <a:rPr lang="en-PH" dirty="0" smtClean="0"/>
              <a:t> program is also a valid </a:t>
            </a:r>
            <a:r>
              <a:rPr lang="en-PH" dirty="0" err="1" smtClean="0"/>
              <a:t>TypeScript</a:t>
            </a:r>
            <a:r>
              <a:rPr lang="en-PH" dirty="0" smtClean="0"/>
              <a:t> program and a </a:t>
            </a:r>
            <a:r>
              <a:rPr lang="en-PH" dirty="0" err="1" smtClean="0"/>
              <a:t>TypeScript</a:t>
            </a:r>
            <a:r>
              <a:rPr lang="en-PH" dirty="0" smtClean="0"/>
              <a:t> program can seamlessly use JS.</a:t>
            </a:r>
          </a:p>
          <a:p>
            <a:pPr lvl="1"/>
            <a:r>
              <a:rPr lang="en-PH" dirty="0" smtClean="0"/>
              <a:t>Angular uses </a:t>
            </a:r>
            <a:r>
              <a:rPr lang="en-PH" dirty="0" err="1" smtClean="0"/>
              <a:t>TypeScript</a:t>
            </a:r>
            <a:r>
              <a:rPr lang="en-PH" dirty="0" smtClean="0"/>
              <a:t> and Implements the ff. features.</a:t>
            </a:r>
          </a:p>
          <a:p>
            <a:pPr lvl="2"/>
            <a:r>
              <a:rPr lang="en-PH" dirty="0" smtClean="0"/>
              <a:t>Strongly typed variables</a:t>
            </a:r>
            <a:r>
              <a:rPr lang="en-PH" dirty="0"/>
              <a:t> </a:t>
            </a:r>
            <a:r>
              <a:rPr lang="en-PH" dirty="0" smtClean="0"/>
              <a:t>and function parameters</a:t>
            </a:r>
          </a:p>
          <a:p>
            <a:pPr lvl="2"/>
            <a:r>
              <a:rPr lang="en-PH" dirty="0" err="1" smtClean="0"/>
              <a:t>Classes,Interfaces</a:t>
            </a:r>
            <a:r>
              <a:rPr lang="en-PH" dirty="0" smtClean="0"/>
              <a:t> and Inheritance</a:t>
            </a:r>
          </a:p>
        </p:txBody>
      </p:sp>
    </p:spTree>
    <p:extLst>
      <p:ext uri="{BB962C8B-B14F-4D97-AF65-F5344CB8AC3E}">
        <p14:creationId xmlns:p14="http://schemas.microsoft.com/office/powerpoint/2010/main" val="3655983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Setting-up Angular</a:t>
            </a:r>
            <a:endParaRPr lang="en-PH" dirty="0"/>
          </a:p>
        </p:txBody>
      </p:sp>
      <p:sp>
        <p:nvSpPr>
          <p:cNvPr id="3" name="Text Placeholder 2"/>
          <p:cNvSpPr>
            <a:spLocks noGrp="1"/>
          </p:cNvSpPr>
          <p:nvPr>
            <p:ph type="body" idx="1"/>
          </p:nvPr>
        </p:nvSpPr>
        <p:spPr/>
        <p:txBody>
          <a:bodyPr/>
          <a:lstStyle/>
          <a:p>
            <a:r>
              <a:rPr lang="en-PH" dirty="0" smtClean="0"/>
              <a:t>Installing </a:t>
            </a:r>
            <a:r>
              <a:rPr lang="en-PH" dirty="0" err="1" smtClean="0"/>
              <a:t>VSCode</a:t>
            </a:r>
            <a:r>
              <a:rPr lang="en-PH" dirty="0" smtClean="0"/>
              <a:t> and </a:t>
            </a:r>
            <a:r>
              <a:rPr lang="en-PH" dirty="0" err="1" smtClean="0"/>
              <a:t>NodeJS</a:t>
            </a:r>
            <a:endParaRPr lang="en-PH" dirty="0" smtClean="0"/>
          </a:p>
          <a:p>
            <a:pPr lvl="1"/>
            <a:r>
              <a:rPr lang="en-PH" dirty="0" smtClean="0"/>
              <a:t>To Setup Angular you need an IDE and </a:t>
            </a:r>
            <a:r>
              <a:rPr lang="en-PH" dirty="0" err="1" smtClean="0"/>
              <a:t>NodeJS</a:t>
            </a:r>
            <a:r>
              <a:rPr lang="en-PH" dirty="0" smtClean="0"/>
              <a:t>.</a:t>
            </a:r>
          </a:p>
          <a:p>
            <a:pPr lvl="1"/>
            <a:r>
              <a:rPr lang="en-PH" dirty="0" smtClean="0"/>
              <a:t>You can use any code editor to create Angular Applications</a:t>
            </a:r>
          </a:p>
          <a:p>
            <a:pPr lvl="1"/>
            <a:r>
              <a:rPr lang="en-PH" dirty="0" smtClean="0"/>
              <a:t>Visual Studio Code offers a variety of features specifically designed to assist you when developing Angular –including:</a:t>
            </a:r>
          </a:p>
          <a:p>
            <a:pPr lvl="2"/>
            <a:r>
              <a:rPr lang="en-PH" dirty="0" smtClean="0"/>
              <a:t>IntelliSense</a:t>
            </a:r>
          </a:p>
          <a:p>
            <a:pPr lvl="2"/>
            <a:r>
              <a:rPr lang="en-PH" dirty="0" smtClean="0"/>
              <a:t>Code Navigation</a:t>
            </a:r>
          </a:p>
          <a:p>
            <a:pPr lvl="2"/>
            <a:r>
              <a:rPr lang="en-PH" dirty="0" smtClean="0"/>
              <a:t>Syntax Highlighting and Bracket Matching</a:t>
            </a:r>
          </a:p>
          <a:p>
            <a:endParaRPr lang="en-PH" dirty="0" smtClean="0"/>
          </a:p>
          <a:p>
            <a:pPr marL="0" indent="0">
              <a:buNone/>
            </a:pPr>
            <a:endParaRPr lang="en-PH" dirty="0"/>
          </a:p>
        </p:txBody>
      </p:sp>
    </p:spTree>
    <p:extLst>
      <p:ext uri="{BB962C8B-B14F-4D97-AF65-F5344CB8AC3E}">
        <p14:creationId xmlns:p14="http://schemas.microsoft.com/office/powerpoint/2010/main" val="443941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Setting-up Angular</a:t>
            </a:r>
            <a:endParaRPr lang="en-PH" dirty="0"/>
          </a:p>
        </p:txBody>
      </p:sp>
      <p:sp>
        <p:nvSpPr>
          <p:cNvPr id="3" name="Text Placeholder 2"/>
          <p:cNvSpPr>
            <a:spLocks noGrp="1"/>
          </p:cNvSpPr>
          <p:nvPr>
            <p:ph type="body" idx="1"/>
          </p:nvPr>
        </p:nvSpPr>
        <p:spPr/>
        <p:txBody>
          <a:bodyPr/>
          <a:lstStyle/>
          <a:p>
            <a:r>
              <a:rPr lang="en-PH" dirty="0" smtClean="0"/>
              <a:t>Installing </a:t>
            </a:r>
            <a:r>
              <a:rPr lang="en-PH" dirty="0" err="1" smtClean="0"/>
              <a:t>VSCode</a:t>
            </a:r>
            <a:r>
              <a:rPr lang="en-PH" dirty="0" smtClean="0"/>
              <a:t> for Windows</a:t>
            </a:r>
          </a:p>
          <a:p>
            <a:pPr marL="284163" lvl="1" indent="0">
              <a:buNone/>
            </a:pPr>
            <a:r>
              <a:rPr lang="en-PH" dirty="0" smtClean="0"/>
              <a:t>1.Download </a:t>
            </a:r>
            <a:r>
              <a:rPr lang="en-PH" dirty="0"/>
              <a:t>Visual Studio Code for Windows.</a:t>
            </a:r>
          </a:p>
          <a:p>
            <a:pPr marL="284163" lvl="1" indent="0">
              <a:buNone/>
            </a:pPr>
            <a:r>
              <a:rPr lang="en-PH" dirty="0" smtClean="0"/>
              <a:t>2.To </a:t>
            </a:r>
            <a:r>
              <a:rPr lang="en-PH" dirty="0"/>
              <a:t>launch the setup process, </a:t>
            </a:r>
            <a:r>
              <a:rPr lang="en-PH" dirty="0" smtClean="0"/>
              <a:t>double-click VSCodeSetup.exe</a:t>
            </a:r>
            <a:r>
              <a:rPr lang="en-PH" dirty="0"/>
              <a:t>.</a:t>
            </a:r>
          </a:p>
          <a:p>
            <a:pPr marL="284163" lvl="1" indent="0">
              <a:buNone/>
            </a:pPr>
            <a:r>
              <a:rPr lang="en-PH" dirty="0" smtClean="0"/>
              <a:t>3.By </a:t>
            </a:r>
            <a:r>
              <a:rPr lang="en-PH" dirty="0"/>
              <a:t>default, Visual Studio Code is installed in the “C:\Program Files (x86)\Microsoft VS Code” folder location (for a 64-bit machine). The setup process should only take about a minute.</a:t>
            </a:r>
          </a:p>
          <a:p>
            <a:pPr marL="284163" lvl="1" indent="0">
              <a:buNone/>
            </a:pPr>
            <a:endParaRPr lang="en-PH" dirty="0" smtClean="0"/>
          </a:p>
          <a:p>
            <a:pPr marL="284163" lvl="1" indent="0">
              <a:buNone/>
            </a:pPr>
            <a:r>
              <a:rPr lang="en-PH" dirty="0" smtClean="0"/>
              <a:t>Note</a:t>
            </a:r>
            <a:r>
              <a:rPr lang="en-PH" dirty="0"/>
              <a:t>: .NET Framework 4.5 is required for Visual Studio Code. If you are using Windows 7, please ensure .NET Framework 4.5 is installed.</a:t>
            </a:r>
          </a:p>
        </p:txBody>
      </p:sp>
    </p:spTree>
    <p:extLst>
      <p:ext uri="{BB962C8B-B14F-4D97-AF65-F5344CB8AC3E}">
        <p14:creationId xmlns:p14="http://schemas.microsoft.com/office/powerpoint/2010/main" val="3953254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Setting-up Angular</a:t>
            </a:r>
            <a:endParaRPr lang="en-PH" dirty="0"/>
          </a:p>
        </p:txBody>
      </p:sp>
      <p:sp>
        <p:nvSpPr>
          <p:cNvPr id="3" name="Text Placeholder 2"/>
          <p:cNvSpPr>
            <a:spLocks noGrp="1"/>
          </p:cNvSpPr>
          <p:nvPr>
            <p:ph type="body" idx="1"/>
          </p:nvPr>
        </p:nvSpPr>
        <p:spPr/>
        <p:txBody>
          <a:bodyPr/>
          <a:lstStyle/>
          <a:p>
            <a:r>
              <a:rPr lang="en-PH" dirty="0" smtClean="0"/>
              <a:t>Installing </a:t>
            </a:r>
            <a:r>
              <a:rPr lang="en-PH" dirty="0" err="1" smtClean="0"/>
              <a:t>VSCode</a:t>
            </a:r>
            <a:r>
              <a:rPr lang="en-PH" dirty="0" smtClean="0"/>
              <a:t> for Linux</a:t>
            </a:r>
            <a:endParaRPr lang="en-PH" dirty="0"/>
          </a:p>
          <a:p>
            <a:pPr marL="798513" lvl="1" indent="-514350">
              <a:buAutoNum type="arabicPeriod"/>
            </a:pPr>
            <a:r>
              <a:rPr lang="en-PH" dirty="0" smtClean="0"/>
              <a:t>Download </a:t>
            </a:r>
            <a:r>
              <a:rPr lang="en-PH" dirty="0"/>
              <a:t>Visual Studio Code for your distribution, </a:t>
            </a:r>
            <a:r>
              <a:rPr lang="en-PH" u="sng" dirty="0">
                <a:hlinkClick r:id="rId2"/>
              </a:rPr>
              <a:t>.deb</a:t>
            </a:r>
            <a:r>
              <a:rPr lang="en-PH" dirty="0"/>
              <a:t> for </a:t>
            </a:r>
            <a:r>
              <a:rPr lang="en-PH" dirty="0" err="1"/>
              <a:t>Debian</a:t>
            </a:r>
            <a:r>
              <a:rPr lang="en-PH" dirty="0"/>
              <a:t>-based distributions such as Ubuntu or </a:t>
            </a:r>
            <a:r>
              <a:rPr lang="en-PH" u="sng" dirty="0">
                <a:hlinkClick r:id="rId3"/>
              </a:rPr>
              <a:t>.rpm</a:t>
            </a:r>
            <a:r>
              <a:rPr lang="en-PH" dirty="0"/>
              <a:t> for Red Hat-based distributions, such as Fedora or CentOS</a:t>
            </a:r>
            <a:r>
              <a:rPr lang="en-PH" dirty="0" smtClean="0"/>
              <a:t>.</a:t>
            </a:r>
          </a:p>
          <a:p>
            <a:pPr marL="798513" lvl="1" indent="-514350">
              <a:buFont typeface="Arial" pitchFamily="34" charset="0"/>
              <a:buAutoNum type="arabicPeriod"/>
            </a:pPr>
            <a:r>
              <a:rPr lang="en-PH" dirty="0"/>
              <a:t>Install the package through a graphical user interface package manager by double-clicking on the package file, or through the command line</a:t>
            </a:r>
            <a:r>
              <a:rPr lang="en-PH" dirty="0" smtClean="0"/>
              <a:t>:</a:t>
            </a:r>
          </a:p>
          <a:p>
            <a:pPr marL="679450" lvl="2" indent="0">
              <a:buNone/>
            </a:pPr>
            <a:r>
              <a:rPr lang="en-PH" dirty="0"/>
              <a:t>b</a:t>
            </a:r>
            <a:r>
              <a:rPr lang="en-PH" dirty="0" smtClean="0"/>
              <a:t>ash # For .deb </a:t>
            </a:r>
            <a:r>
              <a:rPr lang="en-PH" dirty="0" err="1" smtClean="0"/>
              <a:t>sudo</a:t>
            </a:r>
            <a:r>
              <a:rPr lang="en-PH" dirty="0" smtClean="0"/>
              <a:t> </a:t>
            </a:r>
            <a:r>
              <a:rPr lang="en-PH" dirty="0" err="1" smtClean="0"/>
              <a:t>dpkg</a:t>
            </a:r>
            <a:r>
              <a:rPr lang="en-PH" dirty="0" smtClean="0"/>
              <a:t> –</a:t>
            </a:r>
            <a:r>
              <a:rPr lang="en-PH" dirty="0" err="1" smtClean="0"/>
              <a:t>i.deb</a:t>
            </a:r>
            <a:endParaRPr lang="en-PH" dirty="0" smtClean="0"/>
          </a:p>
          <a:p>
            <a:pPr marL="679450" lvl="2" indent="0">
              <a:buNone/>
            </a:pPr>
            <a:r>
              <a:rPr lang="en-PH" dirty="0"/>
              <a:t># For .rpm (Fedora 21 and below) </a:t>
            </a:r>
            <a:r>
              <a:rPr lang="en-PH" dirty="0" err="1"/>
              <a:t>sudo</a:t>
            </a:r>
            <a:r>
              <a:rPr lang="en-PH" dirty="0"/>
              <a:t> yum </a:t>
            </a:r>
            <a:r>
              <a:rPr lang="en-PH" dirty="0" err="1"/>
              <a:t>install.rpm</a:t>
            </a:r>
            <a:endParaRPr lang="en-PH" dirty="0"/>
          </a:p>
          <a:p>
            <a:pPr marL="679450" lvl="2" indent="0">
              <a:buNone/>
            </a:pPr>
            <a:r>
              <a:rPr lang="en-PH" dirty="0"/>
              <a:t># For .rpm (Fedora 22 and above) </a:t>
            </a:r>
            <a:r>
              <a:rPr lang="en-PH" dirty="0" err="1"/>
              <a:t>sudo</a:t>
            </a:r>
            <a:r>
              <a:rPr lang="en-PH" dirty="0"/>
              <a:t> </a:t>
            </a:r>
            <a:r>
              <a:rPr lang="en-PH" dirty="0" err="1"/>
              <a:t>dnf</a:t>
            </a:r>
            <a:r>
              <a:rPr lang="en-PH" dirty="0"/>
              <a:t> </a:t>
            </a:r>
            <a:r>
              <a:rPr lang="en-PH" dirty="0" err="1"/>
              <a:t>install.rpm</a:t>
            </a:r>
            <a:endParaRPr lang="en-PH" dirty="0"/>
          </a:p>
          <a:p>
            <a:pPr marL="798513" lvl="1" indent="-514350">
              <a:buAutoNum type="arabicPeriod"/>
            </a:pPr>
            <a:r>
              <a:rPr lang="en-PH" dirty="0" err="1" smtClean="0"/>
              <a:t>VSCode</a:t>
            </a:r>
            <a:r>
              <a:rPr lang="en-PH" dirty="0" smtClean="0"/>
              <a:t> should now be available to run through the launcher or the command line by running code.</a:t>
            </a:r>
            <a:endParaRPr lang="en-PH" dirty="0"/>
          </a:p>
          <a:p>
            <a:pPr lvl="1"/>
            <a:endParaRPr lang="en-PH" dirty="0" smtClean="0"/>
          </a:p>
        </p:txBody>
      </p:sp>
    </p:spTree>
    <p:extLst>
      <p:ext uri="{BB962C8B-B14F-4D97-AF65-F5344CB8AC3E}">
        <p14:creationId xmlns:p14="http://schemas.microsoft.com/office/powerpoint/2010/main" val="1188849670"/>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105</TotalTime>
  <Words>1521</Words>
  <Application>Microsoft Office PowerPoint</Application>
  <PresentationFormat>On-screen Show (4:3)</PresentationFormat>
  <Paragraphs>164</Paragraphs>
  <Slides>23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Segoe UI</vt:lpstr>
      <vt:lpstr>Wingdings</vt:lpstr>
      <vt:lpstr>Verdana</vt:lpstr>
      <vt:lpstr>Calibri</vt:lpstr>
      <vt:lpstr>Times New Roman</vt:lpstr>
      <vt:lpstr>NG_MOC_Core_ModuleNew2</vt:lpstr>
      <vt:lpstr>Module 1</vt:lpstr>
      <vt:lpstr>Module Overview</vt:lpstr>
      <vt:lpstr>Overview of Angular</vt:lpstr>
      <vt:lpstr>Overview of Angular</vt:lpstr>
      <vt:lpstr>Overview of Angular</vt:lpstr>
      <vt:lpstr>Overview of Angular</vt:lpstr>
      <vt:lpstr>Setting-up Angular</vt:lpstr>
      <vt:lpstr>Setting-up Angular</vt:lpstr>
      <vt:lpstr>Setting-up Angular</vt:lpstr>
      <vt:lpstr>Setting-up Angular</vt:lpstr>
      <vt:lpstr>Setting-up Angular</vt:lpstr>
      <vt:lpstr>Setting-up Angular</vt:lpstr>
      <vt:lpstr>Setting-up Angular</vt:lpstr>
      <vt:lpstr>Setting-up Angular</vt:lpstr>
      <vt:lpstr>Setting-up Angular</vt:lpstr>
      <vt:lpstr>Setting-up Angular</vt:lpstr>
      <vt:lpstr>Angular CLI Overview</vt:lpstr>
      <vt:lpstr>Installing Angular CLI</vt:lpstr>
      <vt:lpstr>Ng new command</vt:lpstr>
      <vt:lpstr>Ng new command</vt:lpstr>
      <vt:lpstr>Ng Serve command</vt:lpstr>
      <vt:lpstr>Angular Directory Structure</vt:lpstr>
      <vt:lpstr>Lab Exercise</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Manasa</dc:creator>
  <cp:lastModifiedBy>Windows User</cp:lastModifiedBy>
  <cp:revision>96</cp:revision>
  <dcterms:created xsi:type="dcterms:W3CDTF">2017-12-04T12:00:44Z</dcterms:created>
  <dcterms:modified xsi:type="dcterms:W3CDTF">2018-10-07T04:49:51Z</dcterms:modified>
</cp:coreProperties>
</file>