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embeddedFontLst>
    <p:embeddedFont>
      <p:font typeface="Segoe UI" panose="020B0502040204020203" pitchFamily="34" charset="0"/>
      <p:regular r:id="rId31"/>
      <p:bold r:id="rId32"/>
      <p:italic r:id="rId33"/>
      <p:boldItalic r:id="rId34"/>
    </p:embeddedFont>
    <p:embeddedFont>
      <p:font typeface="Verdana" panose="020B0604030504040204" pitchFamily="34" charset="0"/>
      <p:regular r:id="rId35"/>
      <p:bold r:id="rId36"/>
      <p:italic r:id="rId37"/>
      <p:boldItalic r:id="rId38"/>
    </p:embeddedFont>
    <p:embeddedFont>
      <p:font typeface="Calibri" panose="020F0502020204030204" pitchFamily="34" charset="0"/>
      <p:regular r:id="rId39"/>
      <p:bold r:id="rId40"/>
      <p:italic r:id="rId41"/>
      <p:boldItalic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5620"/>
    <p:restoredTop sz="94622" autoAdjust="0"/>
  </p:normalViewPr>
  <p:slideViewPr>
    <p:cSldViewPr>
      <p:cViewPr varScale="1">
        <p:scale>
          <a:sx n="59" d="100"/>
          <a:sy n="59" d="100"/>
        </p:scale>
        <p:origin x="66" y="180"/>
      </p:cViewPr>
      <p:guideLst>
        <p:guide orient="horz" pos="2160"/>
        <p:guide pos="2880"/>
      </p:guideLst>
    </p:cSldViewPr>
  </p:slideViewPr>
  <p:notesTextViewPr>
    <p:cViewPr>
      <p:scale>
        <a:sx n="1" d="1"/>
        <a:sy n="1" d="1"/>
      </p:scale>
      <p:origin x="0" y="0"/>
    </p:cViewPr>
  </p:notesTextViewPr>
  <p:notesViewPr>
    <p:cSldViewPr>
      <p:cViewPr varScale="1">
        <p:scale>
          <a:sx n="52" d="100"/>
          <a:sy n="52" d="100"/>
        </p:scale>
        <p:origin x="286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FEFA7E-3CF4-4913-8B95-832648932C89}" type="datetimeFigureOut">
              <a:rPr lang="en-US" smtClean="0"/>
              <a:t>10/7/2018</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384D23-F7D1-45B0-A281-A4F8DA380623}" type="slidenum">
              <a:rPr lang="en-US" smtClean="0"/>
              <a:t>‹#›</a:t>
            </a:fld>
            <a:endParaRPr lang="en-US"/>
          </a:p>
        </p:txBody>
      </p:sp>
    </p:spTree>
    <p:extLst>
      <p:ext uri="{BB962C8B-B14F-4D97-AF65-F5344CB8AC3E}">
        <p14:creationId xmlns:p14="http://schemas.microsoft.com/office/powerpoint/2010/main" val="3131842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Module 1 is intended to orient the students by providing an overview of Microsoft web technologies and the web stack. It also provides greater detail on ASP.NET MVC 5. As you teach this module, remember that many subjects are covered in greater detail later in the course. </a:t>
            </a:r>
          </a:p>
        </p:txBody>
      </p:sp>
      <p:sp>
        <p:nvSpPr>
          <p:cNvPr id="4" name="Slide Number Placeholder 3"/>
          <p:cNvSpPr>
            <a:spLocks noGrp="1"/>
          </p:cNvSpPr>
          <p:nvPr>
            <p:ph type="sldNum" sz="quarter" idx="10"/>
          </p:nvPr>
        </p:nvSpPr>
        <p:spPr/>
        <p:txBody>
          <a:bodyPr/>
          <a:lstStyle/>
          <a:p>
            <a:fld id="{27384D23-F7D1-45B0-A281-A4F8DA380623}"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5</a:t>
            </a:r>
          </a:p>
        </p:txBody>
      </p:sp>
    </p:spTree>
    <p:extLst>
      <p:ext uri="{BB962C8B-B14F-4D97-AF65-F5344CB8AC3E}">
        <p14:creationId xmlns:p14="http://schemas.microsoft.com/office/powerpoint/2010/main" val="1981334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7384D23-F7D1-45B0-A281-A4F8DA380623}"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5</a:t>
            </a:r>
          </a:p>
        </p:txBody>
      </p:sp>
    </p:spTree>
    <p:extLst>
      <p:ext uri="{BB962C8B-B14F-4D97-AF65-F5344CB8AC3E}">
        <p14:creationId xmlns:p14="http://schemas.microsoft.com/office/powerpoint/2010/main" val="435419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37702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2022868"/>
            <a:ext cx="5732417" cy="627864"/>
          </a:xfrm>
        </p:spPr>
        <p:txBody>
          <a:bodyPr/>
          <a:lstStyle/>
          <a:p>
            <a:r>
              <a:rPr lang="en-US" dirty="0" smtClean="0"/>
              <a:t>Module 3</a:t>
            </a:r>
            <a:endParaRPr lang="en-US" dirty="0"/>
          </a:p>
        </p:txBody>
      </p:sp>
      <p:sp>
        <p:nvSpPr>
          <p:cNvPr id="3" name="Subtitle 2"/>
          <p:cNvSpPr>
            <a:spLocks noGrp="1"/>
          </p:cNvSpPr>
          <p:nvPr>
            <p:ph type="subTitle" sz="quarter" idx="1"/>
          </p:nvPr>
        </p:nvSpPr>
        <p:spPr/>
        <p:txBody>
          <a:bodyPr/>
          <a:lstStyle/>
          <a:p>
            <a:r>
              <a:rPr lang="en-US" dirty="0"/>
              <a:t>Developing Angular Components</a:t>
            </a:r>
          </a:p>
        </p:txBody>
      </p:sp>
    </p:spTree>
    <p:extLst>
      <p:ext uri="{BB962C8B-B14F-4D97-AF65-F5344CB8AC3E}">
        <p14:creationId xmlns:p14="http://schemas.microsoft.com/office/powerpoint/2010/main" val="3197025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exagon 4"/>
          <p:cNvSpPr/>
          <p:nvPr/>
        </p:nvSpPr>
        <p:spPr bwMode="auto">
          <a:xfrm>
            <a:off x="2633322" y="1608400"/>
            <a:ext cx="1981200" cy="1524000"/>
          </a:xfrm>
          <a:prstGeom prst="hexagon">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PH" b="1" dirty="0" smtClean="0">
                <a:latin typeface="Verdana" pitchFamily="34" charset="0"/>
              </a:rPr>
              <a:t>Product Module</a:t>
            </a:r>
            <a:endParaRPr kumimoji="0" lang="en-PH" sz="1800" b="1" i="0" u="none" strike="noStrike" cap="none" normalizeH="0" baseline="0" dirty="0" smtClean="0">
              <a:ln>
                <a:noFill/>
              </a:ln>
              <a:solidFill>
                <a:schemeClr val="tx1"/>
              </a:solidFill>
              <a:effectLst/>
              <a:latin typeface="Verdana" pitchFamily="34" charset="0"/>
            </a:endParaRPr>
          </a:p>
        </p:txBody>
      </p:sp>
      <p:sp>
        <p:nvSpPr>
          <p:cNvPr id="2" name="Title 1"/>
          <p:cNvSpPr>
            <a:spLocks noGrp="1"/>
          </p:cNvSpPr>
          <p:nvPr>
            <p:ph type="title"/>
          </p:nvPr>
        </p:nvSpPr>
        <p:spPr/>
        <p:txBody>
          <a:bodyPr/>
          <a:lstStyle/>
          <a:p>
            <a:r>
              <a:rPr lang="en-PH" dirty="0" smtClean="0"/>
              <a:t>Angular Modules – Common Module Hierarchy</a:t>
            </a:r>
            <a:endParaRPr lang="en-PH" dirty="0"/>
          </a:p>
        </p:txBody>
      </p:sp>
      <p:sp>
        <p:nvSpPr>
          <p:cNvPr id="7" name="Hexagon 6"/>
          <p:cNvSpPr/>
          <p:nvPr/>
        </p:nvSpPr>
        <p:spPr bwMode="auto">
          <a:xfrm>
            <a:off x="4914145" y="2736519"/>
            <a:ext cx="2275114" cy="1716748"/>
          </a:xfrm>
          <a:prstGeom prst="hexagon">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fontAlgn="base" hangingPunct="0">
              <a:spcBef>
                <a:spcPct val="0"/>
              </a:spcBef>
              <a:spcAft>
                <a:spcPct val="0"/>
              </a:spcAft>
            </a:pPr>
            <a:r>
              <a:rPr lang="en-PH" b="1" dirty="0" smtClean="0">
                <a:latin typeface="Verdana" pitchFamily="34" charset="0"/>
              </a:rPr>
              <a:t>Request Module</a:t>
            </a:r>
            <a:endParaRPr kumimoji="0" lang="en-PH" sz="1800" b="1" i="0" u="none" strike="noStrike" cap="none" normalizeH="0" baseline="0" dirty="0" smtClean="0">
              <a:ln>
                <a:noFill/>
              </a:ln>
              <a:solidFill>
                <a:schemeClr val="tx1"/>
              </a:solidFill>
              <a:effectLst/>
              <a:latin typeface="Verdana" pitchFamily="34" charset="0"/>
            </a:endParaRPr>
          </a:p>
        </p:txBody>
      </p:sp>
      <p:sp>
        <p:nvSpPr>
          <p:cNvPr id="4" name="Hexagon 3"/>
          <p:cNvSpPr/>
          <p:nvPr/>
        </p:nvSpPr>
        <p:spPr bwMode="auto">
          <a:xfrm>
            <a:off x="352499" y="2832893"/>
            <a:ext cx="1981200" cy="1524000"/>
          </a:xfrm>
          <a:prstGeom prst="hexagon">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PH" sz="1800" b="1" i="0" u="none" strike="noStrike" cap="none" normalizeH="0" baseline="0" dirty="0" smtClean="0">
                <a:ln>
                  <a:noFill/>
                </a:ln>
                <a:solidFill>
                  <a:schemeClr val="tx1"/>
                </a:solidFill>
                <a:effectLst/>
                <a:latin typeface="Verdana" pitchFamily="34" charset="0"/>
              </a:rPr>
              <a:t>Main Module</a:t>
            </a:r>
          </a:p>
        </p:txBody>
      </p:sp>
      <p:sp>
        <p:nvSpPr>
          <p:cNvPr id="6" name="Hexagon 5"/>
          <p:cNvSpPr/>
          <p:nvPr/>
        </p:nvSpPr>
        <p:spPr bwMode="auto">
          <a:xfrm>
            <a:off x="2633322" y="4075529"/>
            <a:ext cx="1981200" cy="1524000"/>
          </a:xfrm>
          <a:prstGeom prst="hexagon">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fontAlgn="base" hangingPunct="0">
              <a:spcBef>
                <a:spcPct val="0"/>
              </a:spcBef>
              <a:spcAft>
                <a:spcPct val="0"/>
              </a:spcAft>
            </a:pPr>
            <a:r>
              <a:rPr lang="en-PH" b="1" dirty="0" smtClean="0">
                <a:latin typeface="Verdana" pitchFamily="34" charset="0"/>
              </a:rPr>
              <a:t>User Module</a:t>
            </a:r>
            <a:endParaRPr kumimoji="0" lang="en-PH" sz="1800" b="1" i="0" u="none" strike="noStrike" cap="none" normalizeH="0" baseline="0" dirty="0" smtClean="0">
              <a:ln>
                <a:noFill/>
              </a:ln>
              <a:solidFill>
                <a:schemeClr val="tx1"/>
              </a:solidFill>
              <a:effectLst/>
              <a:latin typeface="Verdana" pitchFamily="34" charset="0"/>
            </a:endParaRPr>
          </a:p>
        </p:txBody>
      </p:sp>
      <p:sp>
        <p:nvSpPr>
          <p:cNvPr id="8" name="TextBox 7"/>
          <p:cNvSpPr txBox="1"/>
          <p:nvPr/>
        </p:nvSpPr>
        <p:spPr>
          <a:xfrm>
            <a:off x="2526322" y="1058245"/>
            <a:ext cx="2088200" cy="369332"/>
          </a:xfrm>
          <a:prstGeom prst="rect">
            <a:avLst/>
          </a:prstGeom>
          <a:noFill/>
        </p:spPr>
        <p:txBody>
          <a:bodyPr wrap="none" rtlCol="0">
            <a:spAutoFit/>
          </a:bodyPr>
          <a:lstStyle/>
          <a:p>
            <a:r>
              <a:rPr lang="en-PH" dirty="0" smtClean="0"/>
              <a:t>Features Module</a:t>
            </a:r>
            <a:endParaRPr lang="en-PH" dirty="0"/>
          </a:p>
        </p:txBody>
      </p:sp>
      <p:sp>
        <p:nvSpPr>
          <p:cNvPr id="9" name="TextBox 8"/>
          <p:cNvSpPr txBox="1"/>
          <p:nvPr/>
        </p:nvSpPr>
        <p:spPr>
          <a:xfrm>
            <a:off x="5095351" y="1072760"/>
            <a:ext cx="1912703" cy="369332"/>
          </a:xfrm>
          <a:prstGeom prst="rect">
            <a:avLst/>
          </a:prstGeom>
          <a:noFill/>
        </p:spPr>
        <p:txBody>
          <a:bodyPr wrap="none" rtlCol="0">
            <a:spAutoFit/>
          </a:bodyPr>
          <a:lstStyle/>
          <a:p>
            <a:r>
              <a:rPr lang="en-PH" dirty="0" smtClean="0"/>
              <a:t>Shared Module</a:t>
            </a:r>
            <a:endParaRPr lang="en-PH" dirty="0"/>
          </a:p>
        </p:txBody>
      </p:sp>
      <p:cxnSp>
        <p:nvCxnSpPr>
          <p:cNvPr id="11" name="Straight Connector 10"/>
          <p:cNvCxnSpPr/>
          <p:nvPr/>
        </p:nvCxnSpPr>
        <p:spPr bwMode="auto">
          <a:xfrm>
            <a:off x="2488780" y="1618176"/>
            <a:ext cx="0" cy="3953434"/>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bwMode="auto">
          <a:xfrm>
            <a:off x="4829024" y="1633674"/>
            <a:ext cx="0" cy="3953434"/>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50950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Angular Modules – Feature Modules</a:t>
            </a:r>
            <a:endParaRPr lang="en-PH" dirty="0"/>
          </a:p>
        </p:txBody>
      </p:sp>
      <p:sp>
        <p:nvSpPr>
          <p:cNvPr id="3" name="Text Placeholder 2"/>
          <p:cNvSpPr>
            <a:spLocks noGrp="1"/>
          </p:cNvSpPr>
          <p:nvPr>
            <p:ph type="body" idx="1"/>
          </p:nvPr>
        </p:nvSpPr>
        <p:spPr/>
        <p:txBody>
          <a:bodyPr/>
          <a:lstStyle/>
          <a:p>
            <a:r>
              <a:rPr lang="en-SG" dirty="0"/>
              <a:t>A feature module is an organizational best practice, as opposed to a concept of the core Angular API. </a:t>
            </a:r>
            <a:endParaRPr lang="en-SG" dirty="0" smtClean="0"/>
          </a:p>
          <a:p>
            <a:pPr lvl="1"/>
            <a:r>
              <a:rPr lang="en-SG" dirty="0" smtClean="0"/>
              <a:t>A </a:t>
            </a:r>
            <a:r>
              <a:rPr lang="en-SG" dirty="0"/>
              <a:t>feature module delivers a cohesive set of functionality focused on a specific application need such as a user workflow, routing, or forms. </a:t>
            </a:r>
            <a:endParaRPr lang="en-SG" dirty="0" smtClean="0"/>
          </a:p>
          <a:p>
            <a:pPr lvl="1"/>
            <a:r>
              <a:rPr lang="en-SG" dirty="0" smtClean="0"/>
              <a:t>While </a:t>
            </a:r>
            <a:r>
              <a:rPr lang="en-SG" dirty="0"/>
              <a:t>you can do everything within the root module, feature modules help you partition the app into focused areas. </a:t>
            </a:r>
            <a:endParaRPr lang="en-SG" dirty="0" smtClean="0"/>
          </a:p>
          <a:p>
            <a:pPr lvl="1"/>
            <a:r>
              <a:rPr lang="en-SG" dirty="0" smtClean="0"/>
              <a:t>A </a:t>
            </a:r>
            <a:r>
              <a:rPr lang="en-SG" dirty="0"/>
              <a:t>feature module collaborates with the root module and with other modules through the services it provides and the components, directives, and pipes that it shares.</a:t>
            </a:r>
            <a:endParaRPr lang="en-PH" dirty="0"/>
          </a:p>
        </p:txBody>
      </p:sp>
    </p:spTree>
    <p:extLst>
      <p:ext uri="{BB962C8B-B14F-4D97-AF65-F5344CB8AC3E}">
        <p14:creationId xmlns:p14="http://schemas.microsoft.com/office/powerpoint/2010/main" val="1566213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Angular Modules – Shared Modules</a:t>
            </a:r>
            <a:endParaRPr lang="en-PH" dirty="0"/>
          </a:p>
        </p:txBody>
      </p:sp>
      <p:sp>
        <p:nvSpPr>
          <p:cNvPr id="3" name="Text Placeholder 2"/>
          <p:cNvSpPr>
            <a:spLocks noGrp="1"/>
          </p:cNvSpPr>
          <p:nvPr>
            <p:ph type="body" idx="1"/>
          </p:nvPr>
        </p:nvSpPr>
        <p:spPr/>
        <p:txBody>
          <a:bodyPr/>
          <a:lstStyle/>
          <a:p>
            <a:r>
              <a:rPr lang="en-SG" dirty="0"/>
              <a:t>Creating shared modules allows you to organize and streamline your code. </a:t>
            </a:r>
            <a:endParaRPr lang="en-SG" dirty="0" smtClean="0"/>
          </a:p>
          <a:p>
            <a:pPr lvl="1"/>
            <a:r>
              <a:rPr lang="en-SG" dirty="0" smtClean="0"/>
              <a:t>You </a:t>
            </a:r>
            <a:r>
              <a:rPr lang="en-SG" dirty="0"/>
              <a:t>can put commonly used directives, pipes, and components into one module and then import just that module wherever you need it in other parts of your app.</a:t>
            </a:r>
            <a:endParaRPr lang="en-PH" dirty="0"/>
          </a:p>
        </p:txBody>
      </p:sp>
    </p:spTree>
    <p:extLst>
      <p:ext uri="{BB962C8B-B14F-4D97-AF65-F5344CB8AC3E}">
        <p14:creationId xmlns:p14="http://schemas.microsoft.com/office/powerpoint/2010/main" val="1614670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The </a:t>
            </a:r>
            <a:r>
              <a:rPr lang="en-PH" dirty="0" err="1" smtClean="0"/>
              <a:t>main.ts</a:t>
            </a:r>
            <a:r>
              <a:rPr lang="en-PH" dirty="0" smtClean="0"/>
              <a:t> File</a:t>
            </a:r>
            <a:endParaRPr lang="en-PH" dirty="0"/>
          </a:p>
        </p:txBody>
      </p:sp>
      <p:sp>
        <p:nvSpPr>
          <p:cNvPr id="3" name="Text Placeholder 2"/>
          <p:cNvSpPr>
            <a:spLocks noGrp="1"/>
          </p:cNvSpPr>
          <p:nvPr>
            <p:ph type="body" idx="1"/>
          </p:nvPr>
        </p:nvSpPr>
        <p:spPr/>
        <p:txBody>
          <a:bodyPr/>
          <a:lstStyle/>
          <a:p>
            <a:r>
              <a:rPr lang="en-PH" dirty="0" err="1"/>
              <a:t>main.ts</a:t>
            </a:r>
            <a:r>
              <a:rPr lang="en-PH" dirty="0"/>
              <a:t> is the entry point of your application , compiles the application with just-in-time and bootstraps the </a:t>
            </a:r>
            <a:r>
              <a:rPr lang="en-PH" dirty="0" smtClean="0"/>
              <a:t>application.</a:t>
            </a:r>
          </a:p>
          <a:p>
            <a:pPr lvl="1"/>
            <a:r>
              <a:rPr lang="en-PH" dirty="0" smtClean="0"/>
              <a:t>Angular </a:t>
            </a:r>
            <a:r>
              <a:rPr lang="en-PH" dirty="0"/>
              <a:t>can be bootstrapped in multiple environments we need to import a module specific to the </a:t>
            </a:r>
            <a:r>
              <a:rPr lang="en-PH" dirty="0" smtClean="0"/>
              <a:t>environment </a:t>
            </a:r>
            <a:r>
              <a:rPr lang="en-PH" dirty="0"/>
              <a:t>in which angular looks for which module would run first.</a:t>
            </a:r>
          </a:p>
        </p:txBody>
      </p:sp>
    </p:spTree>
    <p:extLst>
      <p:ext uri="{BB962C8B-B14F-4D97-AF65-F5344CB8AC3E}">
        <p14:creationId xmlns:p14="http://schemas.microsoft.com/office/powerpoint/2010/main" val="3985484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The Basic Component Code</a:t>
            </a:r>
            <a:endParaRPr lang="en-PH" dirty="0"/>
          </a:p>
        </p:txBody>
      </p:sp>
      <p:sp>
        <p:nvSpPr>
          <p:cNvPr id="3" name="Text Placeholder 2"/>
          <p:cNvSpPr>
            <a:spLocks noGrp="1"/>
          </p:cNvSpPr>
          <p:nvPr>
            <p:ph type="body" idx="1"/>
          </p:nvPr>
        </p:nvSpPr>
        <p:spPr/>
        <p:txBody>
          <a:bodyPr/>
          <a:lstStyle/>
          <a:p>
            <a:r>
              <a:rPr lang="en-PH" dirty="0" smtClean="0"/>
              <a:t>Components</a:t>
            </a:r>
          </a:p>
          <a:p>
            <a:pPr lvl="1"/>
            <a:r>
              <a:rPr lang="en-SG" dirty="0"/>
              <a:t>A component is responsible for controlling a view, or a part of the screen. You create a class to hold the application logic that forms part of the component.</a:t>
            </a:r>
            <a:endParaRPr lang="en-PH" dirty="0"/>
          </a:p>
          <a:p>
            <a:pPr lvl="1"/>
            <a:r>
              <a:rPr lang="en-SG" dirty="0"/>
              <a:t>In Angular, your component will interact with the view through an application programming interface (API). The APIs consist of properties and methods to act on those properties, or provide some functionality.</a:t>
            </a:r>
            <a:endParaRPr lang="en-PH" dirty="0"/>
          </a:p>
          <a:p>
            <a:r>
              <a:rPr lang="en-SG" dirty="0"/>
              <a:t>Generate Components</a:t>
            </a:r>
            <a:endParaRPr lang="en-PH" dirty="0"/>
          </a:p>
          <a:p>
            <a:pPr lvl="1"/>
            <a:r>
              <a:rPr lang="en-SG" dirty="0"/>
              <a:t>Generate Components using the command </a:t>
            </a:r>
            <a:endParaRPr lang="en-SG" dirty="0" smtClean="0"/>
          </a:p>
          <a:p>
            <a:pPr marL="288925" lvl="1" indent="0">
              <a:buNone/>
            </a:pPr>
            <a:r>
              <a:rPr lang="en-SG" b="1" dirty="0" smtClean="0"/>
              <a:t>ng </a:t>
            </a:r>
            <a:r>
              <a:rPr lang="en-SG" b="1" dirty="0" err="1" smtClean="0"/>
              <a:t>gcomponent</a:t>
            </a:r>
            <a:r>
              <a:rPr lang="en-SG" b="1" dirty="0" smtClean="0"/>
              <a:t> </a:t>
            </a:r>
            <a:r>
              <a:rPr lang="en-SG" b="1" dirty="0" err="1" smtClean="0"/>
              <a:t>SampleComponent</a:t>
            </a:r>
            <a:endParaRPr lang="en-PH" dirty="0"/>
          </a:p>
          <a:p>
            <a:pPr lvl="1"/>
            <a:r>
              <a:rPr lang="en-SG" dirty="0"/>
              <a:t>It will generate the component in /</a:t>
            </a:r>
            <a:r>
              <a:rPr lang="en-SG" dirty="0" err="1"/>
              <a:t>src</a:t>
            </a:r>
            <a:r>
              <a:rPr lang="en-SG" dirty="0"/>
              <a:t>/app/</a:t>
            </a:r>
            <a:r>
              <a:rPr lang="en-SG" dirty="0" err="1"/>
              <a:t>SampleComponent</a:t>
            </a:r>
            <a:r>
              <a:rPr lang="en-SG" dirty="0"/>
              <a:t>.</a:t>
            </a:r>
            <a:endParaRPr lang="en-PH" dirty="0"/>
          </a:p>
          <a:p>
            <a:pPr lvl="1"/>
            <a:endParaRPr lang="en-PH" dirty="0"/>
          </a:p>
        </p:txBody>
      </p:sp>
    </p:spTree>
    <p:extLst>
      <p:ext uri="{BB962C8B-B14F-4D97-AF65-F5344CB8AC3E}">
        <p14:creationId xmlns:p14="http://schemas.microsoft.com/office/powerpoint/2010/main" val="3764258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The Basic Component Code</a:t>
            </a:r>
            <a:endParaRPr lang="en-PH" dirty="0"/>
          </a:p>
        </p:txBody>
      </p:sp>
      <p:sp>
        <p:nvSpPr>
          <p:cNvPr id="3" name="Text Placeholder 2"/>
          <p:cNvSpPr>
            <a:spLocks noGrp="1"/>
          </p:cNvSpPr>
          <p:nvPr>
            <p:ph type="body" idx="1"/>
          </p:nvPr>
        </p:nvSpPr>
        <p:spPr/>
        <p:txBody>
          <a:bodyPr/>
          <a:lstStyle/>
          <a:p>
            <a:r>
              <a:rPr lang="en-PH" dirty="0" smtClean="0"/>
              <a:t>Parts of a component</a:t>
            </a:r>
          </a:p>
          <a:p>
            <a:pPr lvl="1"/>
            <a:r>
              <a:rPr lang="en-PH" b="1" dirty="0" smtClean="0"/>
              <a:t>Import statements </a:t>
            </a:r>
            <a:r>
              <a:rPr lang="en-PH" dirty="0" smtClean="0"/>
              <a:t>–</a:t>
            </a:r>
            <a:r>
              <a:rPr lang="en-SG" dirty="0" smtClean="0"/>
              <a:t>It is </a:t>
            </a:r>
            <a:r>
              <a:rPr lang="en-SG" dirty="0"/>
              <a:t>responsible for importing the Component Object from the @angular/core library. This is one of the main libraries used in </a:t>
            </a:r>
            <a:r>
              <a:rPr lang="en-SG" dirty="0" smtClean="0"/>
              <a:t>Angular</a:t>
            </a:r>
          </a:p>
          <a:p>
            <a:pPr lvl="1"/>
            <a:r>
              <a:rPr lang="en-SG" dirty="0" smtClean="0"/>
              <a:t>@</a:t>
            </a:r>
            <a:r>
              <a:rPr lang="en-SG" b="1" dirty="0"/>
              <a:t>Component</a:t>
            </a:r>
            <a:r>
              <a:rPr lang="en-SG" dirty="0"/>
              <a:t> </a:t>
            </a:r>
            <a:r>
              <a:rPr lang="en-SG" dirty="0" smtClean="0"/>
              <a:t>-</a:t>
            </a:r>
            <a:r>
              <a:rPr lang="en-PH" dirty="0"/>
              <a:t>@Component is also known as a decorator. A </a:t>
            </a:r>
            <a:r>
              <a:rPr lang="en-PH" dirty="0" smtClean="0"/>
              <a:t>decorator </a:t>
            </a:r>
            <a:r>
              <a:rPr lang="en-PH" dirty="0"/>
              <a:t>in Angular is prefixed with an @ symbol and is considered a mechanism to add metadata to a class, to the members of a class, or to method arguments of a class.</a:t>
            </a:r>
          </a:p>
        </p:txBody>
      </p:sp>
    </p:spTree>
    <p:extLst>
      <p:ext uri="{BB962C8B-B14F-4D97-AF65-F5344CB8AC3E}">
        <p14:creationId xmlns:p14="http://schemas.microsoft.com/office/powerpoint/2010/main" val="1081868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The Basic Component Code</a:t>
            </a:r>
            <a:endParaRPr lang="en-PH" dirty="0"/>
          </a:p>
        </p:txBody>
      </p:sp>
      <p:sp>
        <p:nvSpPr>
          <p:cNvPr id="3" name="Text Placeholder 2"/>
          <p:cNvSpPr>
            <a:spLocks noGrp="1"/>
          </p:cNvSpPr>
          <p:nvPr>
            <p:ph type="body" idx="1"/>
          </p:nvPr>
        </p:nvSpPr>
        <p:spPr/>
        <p:txBody>
          <a:bodyPr/>
          <a:lstStyle/>
          <a:p>
            <a:r>
              <a:rPr lang="en-PH" dirty="0" smtClean="0"/>
              <a:t>Parts of a component</a:t>
            </a:r>
          </a:p>
          <a:p>
            <a:pPr lvl="1"/>
            <a:r>
              <a:rPr lang="en-PH" dirty="0" smtClean="0"/>
              <a:t>@Component Body</a:t>
            </a:r>
          </a:p>
          <a:p>
            <a:pPr lvl="2"/>
            <a:r>
              <a:rPr lang="en-PH" dirty="0" smtClean="0"/>
              <a:t>Selector - </a:t>
            </a:r>
            <a:r>
              <a:rPr lang="en-SG" dirty="0"/>
              <a:t>this specifies the name of an HTML tag that will contain this component when the application is running. In the HTML, you will find &lt;app-root&gt;&lt;/app-root&gt; tags for this component</a:t>
            </a:r>
            <a:endParaRPr lang="en-PH" dirty="0"/>
          </a:p>
          <a:p>
            <a:pPr lvl="2"/>
            <a:r>
              <a:rPr lang="en-SG" dirty="0" err="1"/>
              <a:t>templateUrl</a:t>
            </a:r>
            <a:r>
              <a:rPr lang="en-SG" dirty="0"/>
              <a:t> - using this option allows you to specify a template that will contain the HTML for this component. </a:t>
            </a:r>
            <a:endParaRPr lang="en-SG" dirty="0" smtClean="0"/>
          </a:p>
          <a:p>
            <a:pPr lvl="2"/>
            <a:r>
              <a:rPr lang="en-SG" dirty="0" err="1"/>
              <a:t>styleUrls</a:t>
            </a:r>
            <a:r>
              <a:rPr lang="en-SG" dirty="0"/>
              <a:t> - this links to an external CSS style sheet that will be applied to the component's HTML rendering</a:t>
            </a:r>
            <a:endParaRPr lang="en-PH" dirty="0"/>
          </a:p>
          <a:p>
            <a:pPr lvl="1"/>
            <a:r>
              <a:rPr lang="en-PH" dirty="0" smtClean="0"/>
              <a:t>export - </a:t>
            </a:r>
            <a:r>
              <a:rPr lang="en-SG" dirty="0"/>
              <a:t>keyword is what allows your component to be available to be imported into other files in the </a:t>
            </a:r>
            <a:r>
              <a:rPr lang="en-SG" dirty="0" smtClean="0"/>
              <a:t>project</a:t>
            </a:r>
          </a:p>
          <a:p>
            <a:pPr lvl="1"/>
            <a:endParaRPr lang="en-PH" dirty="0"/>
          </a:p>
          <a:p>
            <a:pPr lvl="2"/>
            <a:endParaRPr lang="en-PH" dirty="0"/>
          </a:p>
        </p:txBody>
      </p:sp>
    </p:spTree>
    <p:extLst>
      <p:ext uri="{BB962C8B-B14F-4D97-AF65-F5344CB8AC3E}">
        <p14:creationId xmlns:p14="http://schemas.microsoft.com/office/powerpoint/2010/main" val="1803042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The </a:t>
            </a:r>
            <a:r>
              <a:rPr lang="en-PH" dirty="0" err="1" smtClean="0"/>
              <a:t>AppComponent</a:t>
            </a:r>
            <a:endParaRPr lang="en-PH" dirty="0"/>
          </a:p>
        </p:txBody>
      </p:sp>
      <p:sp>
        <p:nvSpPr>
          <p:cNvPr id="3" name="Text Placeholder 2"/>
          <p:cNvSpPr>
            <a:spLocks noGrp="1"/>
          </p:cNvSpPr>
          <p:nvPr>
            <p:ph type="body" idx="1"/>
          </p:nvPr>
        </p:nvSpPr>
        <p:spPr/>
        <p:txBody>
          <a:bodyPr/>
          <a:lstStyle/>
          <a:p>
            <a:r>
              <a:rPr lang="en-US" dirty="0" err="1"/>
              <a:t>AppComponent</a:t>
            </a:r>
            <a:r>
              <a:rPr lang="en-US" dirty="0"/>
              <a:t> is the initial component that is used when you create an Angular project.</a:t>
            </a:r>
          </a:p>
          <a:p>
            <a:r>
              <a:rPr lang="en-US" dirty="0" err="1"/>
              <a:t>AppComponent</a:t>
            </a:r>
            <a:r>
              <a:rPr lang="en-US" dirty="0"/>
              <a:t> is defined in the </a:t>
            </a:r>
            <a:r>
              <a:rPr lang="en-US" dirty="0" err="1"/>
              <a:t>App.module.ts</a:t>
            </a:r>
            <a:endParaRPr lang="en-US" dirty="0"/>
          </a:p>
          <a:p>
            <a:endParaRPr lang="en-PH" dirty="0"/>
          </a:p>
        </p:txBody>
      </p:sp>
    </p:spTree>
    <p:extLst>
      <p:ext uri="{BB962C8B-B14F-4D97-AF65-F5344CB8AC3E}">
        <p14:creationId xmlns:p14="http://schemas.microsoft.com/office/powerpoint/2010/main" val="864844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Starting an Angular Application</a:t>
            </a:r>
            <a:endParaRPr lang="en-PH" dirty="0"/>
          </a:p>
        </p:txBody>
      </p:sp>
      <p:sp>
        <p:nvSpPr>
          <p:cNvPr id="3" name="Text Placeholder 2"/>
          <p:cNvSpPr>
            <a:spLocks noGrp="1"/>
          </p:cNvSpPr>
          <p:nvPr>
            <p:ph type="body" idx="1"/>
          </p:nvPr>
        </p:nvSpPr>
        <p:spPr/>
        <p:txBody>
          <a:bodyPr/>
          <a:lstStyle/>
          <a:p>
            <a:r>
              <a:rPr lang="en-PH" dirty="0" smtClean="0"/>
              <a:t>To start developing an Angular Application you need to create components that will contain your application’s business logic.</a:t>
            </a:r>
          </a:p>
          <a:p>
            <a:r>
              <a:rPr lang="en-PH" dirty="0" smtClean="0"/>
              <a:t>You can have as my component as you can</a:t>
            </a:r>
          </a:p>
          <a:p>
            <a:r>
              <a:rPr lang="en-PH" dirty="0" smtClean="0"/>
              <a:t>Having a good plan for developing components can make your application properly organized.</a:t>
            </a:r>
            <a:endParaRPr lang="en-PH" dirty="0"/>
          </a:p>
        </p:txBody>
      </p:sp>
    </p:spTree>
    <p:extLst>
      <p:ext uri="{BB962C8B-B14F-4D97-AF65-F5344CB8AC3E}">
        <p14:creationId xmlns:p14="http://schemas.microsoft.com/office/powerpoint/2010/main" val="1127043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Building Nested Components</a:t>
            </a:r>
            <a:endParaRPr lang="en-PH" dirty="0"/>
          </a:p>
        </p:txBody>
      </p:sp>
      <p:sp>
        <p:nvSpPr>
          <p:cNvPr id="3" name="Text Placeholder 2"/>
          <p:cNvSpPr>
            <a:spLocks noGrp="1"/>
          </p:cNvSpPr>
          <p:nvPr>
            <p:ph type="body" idx="1"/>
          </p:nvPr>
        </p:nvSpPr>
        <p:spPr/>
        <p:txBody>
          <a:bodyPr/>
          <a:lstStyle/>
          <a:p>
            <a:r>
              <a:rPr lang="en-US" dirty="0" smtClean="0"/>
              <a:t>Passing data to a nested </a:t>
            </a:r>
            <a:r>
              <a:rPr lang="en-US" dirty="0"/>
              <a:t>components using @</a:t>
            </a:r>
            <a:r>
              <a:rPr lang="en-US" dirty="0" smtClean="0"/>
              <a:t>Input</a:t>
            </a:r>
          </a:p>
          <a:p>
            <a:r>
              <a:rPr lang="en-PH" dirty="0" smtClean="0"/>
              <a:t>You can pass data by using the @input Decorator</a:t>
            </a:r>
            <a:endParaRPr lang="en-PH" dirty="0"/>
          </a:p>
        </p:txBody>
      </p:sp>
      <p:sp>
        <p:nvSpPr>
          <p:cNvPr id="4" name="TextBox 3"/>
          <p:cNvSpPr txBox="1"/>
          <p:nvPr/>
        </p:nvSpPr>
        <p:spPr>
          <a:xfrm>
            <a:off x="4654769" y="2548217"/>
            <a:ext cx="3810000" cy="523220"/>
          </a:xfrm>
          <a:prstGeom prst="rect">
            <a:avLst/>
          </a:prstGeom>
          <a:noFill/>
        </p:spPr>
        <p:txBody>
          <a:bodyPr wrap="square" rtlCol="0">
            <a:spAutoFit/>
          </a:bodyPr>
          <a:lstStyle/>
          <a:p>
            <a:r>
              <a:rPr lang="en-US" sz="2800" dirty="0" smtClean="0"/>
              <a:t>Child Component</a:t>
            </a:r>
            <a:endParaRPr lang="en-US" sz="2800" dirty="0"/>
          </a:p>
        </p:txBody>
      </p:sp>
      <p:sp>
        <p:nvSpPr>
          <p:cNvPr id="5" name="TextBox 4"/>
          <p:cNvSpPr txBox="1"/>
          <p:nvPr/>
        </p:nvSpPr>
        <p:spPr>
          <a:xfrm>
            <a:off x="283777" y="2502980"/>
            <a:ext cx="3810000" cy="523220"/>
          </a:xfrm>
          <a:prstGeom prst="rect">
            <a:avLst/>
          </a:prstGeom>
          <a:noFill/>
        </p:spPr>
        <p:txBody>
          <a:bodyPr wrap="square" rtlCol="0">
            <a:spAutoFit/>
          </a:bodyPr>
          <a:lstStyle/>
          <a:p>
            <a:r>
              <a:rPr lang="en-US" sz="2800" dirty="0" smtClean="0"/>
              <a:t>Parent Component</a:t>
            </a:r>
            <a:endParaRPr lang="en-US" sz="2800" dirty="0"/>
          </a:p>
        </p:txBody>
      </p:sp>
      <p:sp>
        <p:nvSpPr>
          <p:cNvPr id="6" name="TextBox 5"/>
          <p:cNvSpPr txBox="1"/>
          <p:nvPr/>
        </p:nvSpPr>
        <p:spPr>
          <a:xfrm>
            <a:off x="273733" y="3237084"/>
            <a:ext cx="3581401" cy="1323439"/>
          </a:xfrm>
          <a:prstGeom prst="rect">
            <a:avLst/>
          </a:prstGeom>
          <a:noFill/>
        </p:spPr>
        <p:txBody>
          <a:bodyPr wrap="square" rtlCol="0">
            <a:spAutoFit/>
          </a:bodyPr>
          <a:lstStyle/>
          <a:p>
            <a:r>
              <a:rPr lang="en-US" sz="2000" dirty="0" smtClean="0"/>
              <a:t>Selector: &lt;parent-comp&gt;</a:t>
            </a:r>
            <a:endParaRPr lang="en-US" sz="2000" dirty="0"/>
          </a:p>
          <a:p>
            <a:r>
              <a:rPr lang="en-US" sz="2000" dirty="0" smtClean="0"/>
              <a:t>Class:</a:t>
            </a:r>
          </a:p>
          <a:p>
            <a:r>
              <a:rPr lang="en-US" sz="2000" dirty="0" smtClean="0"/>
              <a:t>Products</a:t>
            </a:r>
            <a:r>
              <a:rPr lang="en-US" sz="2000" dirty="0"/>
              <a:t>=</a:t>
            </a:r>
            <a:r>
              <a:rPr lang="en-US" sz="2000" dirty="0" smtClean="0"/>
              <a:t>[{name=‘Prod1’},</a:t>
            </a:r>
            <a:r>
              <a:rPr lang="en-US" sz="2000" dirty="0"/>
              <a:t> {name=‘</a:t>
            </a:r>
            <a:r>
              <a:rPr lang="en-US" sz="2000" dirty="0" smtClean="0"/>
              <a:t>Prod2’}]</a:t>
            </a:r>
          </a:p>
        </p:txBody>
      </p:sp>
      <p:sp>
        <p:nvSpPr>
          <p:cNvPr id="7" name="TextBox 6"/>
          <p:cNvSpPr txBox="1"/>
          <p:nvPr/>
        </p:nvSpPr>
        <p:spPr>
          <a:xfrm>
            <a:off x="4654769" y="3225324"/>
            <a:ext cx="3810000" cy="1015663"/>
          </a:xfrm>
          <a:prstGeom prst="rect">
            <a:avLst/>
          </a:prstGeom>
          <a:noFill/>
        </p:spPr>
        <p:txBody>
          <a:bodyPr wrap="square" rtlCol="0">
            <a:spAutoFit/>
          </a:bodyPr>
          <a:lstStyle/>
          <a:p>
            <a:r>
              <a:rPr lang="en-US" sz="2000" dirty="0" smtClean="0"/>
              <a:t>Selector:&lt;child-comp&gt;</a:t>
            </a:r>
          </a:p>
          <a:p>
            <a:r>
              <a:rPr lang="en-US" sz="2000" dirty="0" smtClean="0"/>
              <a:t>Class:</a:t>
            </a:r>
          </a:p>
          <a:p>
            <a:r>
              <a:rPr lang="en-US" sz="2000" dirty="0" smtClean="0"/>
              <a:t>@Input </a:t>
            </a:r>
            <a:r>
              <a:rPr lang="en-US" sz="2000" dirty="0" err="1" smtClean="0"/>
              <a:t>childProducts:any</a:t>
            </a:r>
            <a:r>
              <a:rPr lang="en-US" sz="2000" dirty="0" smtClean="0"/>
              <a:t>;</a:t>
            </a:r>
            <a:endParaRPr lang="en-US" sz="2000" dirty="0"/>
          </a:p>
        </p:txBody>
      </p:sp>
      <p:sp>
        <p:nvSpPr>
          <p:cNvPr id="8" name="TextBox 7"/>
          <p:cNvSpPr txBox="1"/>
          <p:nvPr/>
        </p:nvSpPr>
        <p:spPr>
          <a:xfrm>
            <a:off x="273733" y="4986707"/>
            <a:ext cx="3978379" cy="1631216"/>
          </a:xfrm>
          <a:prstGeom prst="rect">
            <a:avLst/>
          </a:prstGeom>
          <a:noFill/>
        </p:spPr>
        <p:txBody>
          <a:bodyPr wrap="square" rtlCol="0">
            <a:spAutoFit/>
          </a:bodyPr>
          <a:lstStyle/>
          <a:p>
            <a:r>
              <a:rPr lang="en-US" sz="2000" dirty="0" smtClean="0"/>
              <a:t>Template:</a:t>
            </a:r>
          </a:p>
          <a:p>
            <a:r>
              <a:rPr lang="en-US" sz="2000" dirty="0" smtClean="0"/>
              <a:t>&lt;child-comp [</a:t>
            </a:r>
            <a:r>
              <a:rPr lang="en-US" sz="2000" dirty="0" err="1" smtClean="0"/>
              <a:t>childProducts</a:t>
            </a:r>
            <a:r>
              <a:rPr lang="en-US" sz="2000" dirty="0" smtClean="0"/>
              <a:t>]=“Products”&gt;&lt;/child-comp&gt;</a:t>
            </a:r>
            <a:endParaRPr lang="en-US" sz="2000" dirty="0"/>
          </a:p>
          <a:p>
            <a:endParaRPr lang="en-US" sz="2000" dirty="0"/>
          </a:p>
        </p:txBody>
      </p:sp>
      <p:sp>
        <p:nvSpPr>
          <p:cNvPr id="9" name="TextBox 8"/>
          <p:cNvSpPr txBox="1"/>
          <p:nvPr/>
        </p:nvSpPr>
        <p:spPr>
          <a:xfrm>
            <a:off x="4686300" y="4986707"/>
            <a:ext cx="4343398" cy="707886"/>
          </a:xfrm>
          <a:prstGeom prst="rect">
            <a:avLst/>
          </a:prstGeom>
          <a:noFill/>
        </p:spPr>
        <p:txBody>
          <a:bodyPr wrap="square" rtlCol="0">
            <a:spAutoFit/>
          </a:bodyPr>
          <a:lstStyle/>
          <a:p>
            <a:r>
              <a:rPr lang="en-US" sz="2000" dirty="0" smtClean="0"/>
              <a:t>Template:</a:t>
            </a:r>
            <a:endParaRPr lang="en-US" sz="2000" dirty="0"/>
          </a:p>
          <a:p>
            <a:r>
              <a:rPr lang="en-US" sz="2000" dirty="0" smtClean="0"/>
              <a:t>{{</a:t>
            </a:r>
            <a:r>
              <a:rPr lang="en-US" sz="2000" dirty="0" err="1" smtClean="0"/>
              <a:t>childProducts</a:t>
            </a:r>
            <a:r>
              <a:rPr lang="en-US" sz="2000" dirty="0" smtClean="0"/>
              <a:t>}}</a:t>
            </a:r>
            <a:endParaRPr lang="en-US" sz="2000" dirty="0"/>
          </a:p>
        </p:txBody>
      </p:sp>
    </p:spTree>
    <p:extLst>
      <p:ext uri="{BB962C8B-B14F-4D97-AF65-F5344CB8AC3E}">
        <p14:creationId xmlns:p14="http://schemas.microsoft.com/office/powerpoint/2010/main" val="608519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US" dirty="0" smtClean="0"/>
              <a:t>Angular Modules</a:t>
            </a:r>
          </a:p>
          <a:p>
            <a:r>
              <a:rPr lang="en-US" dirty="0" smtClean="0"/>
              <a:t>The </a:t>
            </a:r>
            <a:r>
              <a:rPr lang="en-US" dirty="0" err="1" smtClean="0"/>
              <a:t>main.ts</a:t>
            </a:r>
            <a:r>
              <a:rPr lang="en-US" dirty="0" smtClean="0"/>
              <a:t> File</a:t>
            </a:r>
          </a:p>
          <a:p>
            <a:r>
              <a:rPr lang="en-US" dirty="0" smtClean="0"/>
              <a:t>The Basic Component Code</a:t>
            </a:r>
          </a:p>
          <a:p>
            <a:r>
              <a:rPr lang="en-US" dirty="0" smtClean="0"/>
              <a:t>The App Component</a:t>
            </a:r>
          </a:p>
          <a:p>
            <a:r>
              <a:rPr lang="en-US" dirty="0" smtClean="0"/>
              <a:t>Starting an Angular Application</a:t>
            </a:r>
          </a:p>
          <a:p>
            <a:r>
              <a:rPr lang="en-US" dirty="0" smtClean="0"/>
              <a:t>Building Nested Components</a:t>
            </a:r>
          </a:p>
          <a:p>
            <a:r>
              <a:rPr lang="en-US" dirty="0" smtClean="0"/>
              <a:t>More Angular Components</a:t>
            </a:r>
          </a:p>
          <a:p>
            <a:endParaRPr lang="en-US" dirty="0"/>
          </a:p>
        </p:txBody>
      </p:sp>
    </p:spTree>
    <p:extLst>
      <p:ext uri="{BB962C8B-B14F-4D97-AF65-F5344CB8AC3E}">
        <p14:creationId xmlns:p14="http://schemas.microsoft.com/office/powerpoint/2010/main" val="112910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Building Nested Components</a:t>
            </a:r>
            <a:endParaRPr lang="en-PH" dirty="0"/>
          </a:p>
        </p:txBody>
      </p:sp>
      <p:sp>
        <p:nvSpPr>
          <p:cNvPr id="3" name="Text Placeholder 2"/>
          <p:cNvSpPr>
            <a:spLocks noGrp="1"/>
          </p:cNvSpPr>
          <p:nvPr>
            <p:ph type="body" idx="1"/>
          </p:nvPr>
        </p:nvSpPr>
        <p:spPr/>
        <p:txBody>
          <a:bodyPr/>
          <a:lstStyle/>
          <a:p>
            <a:r>
              <a:rPr lang="en-US" dirty="0" smtClean="0"/>
              <a:t>Passing data from a component using @output</a:t>
            </a:r>
          </a:p>
          <a:p>
            <a:r>
              <a:rPr lang="en-PH" dirty="0" smtClean="0"/>
              <a:t>You can pass data by using the @output Decorator and </a:t>
            </a:r>
            <a:r>
              <a:rPr lang="en-PH" dirty="0" err="1" smtClean="0"/>
              <a:t>EventEmitter</a:t>
            </a:r>
            <a:r>
              <a:rPr lang="en-PH" dirty="0" smtClean="0"/>
              <a:t>()</a:t>
            </a:r>
            <a:endParaRPr lang="en-PH" dirty="0"/>
          </a:p>
        </p:txBody>
      </p:sp>
      <p:sp>
        <p:nvSpPr>
          <p:cNvPr id="10" name="TextBox 9"/>
          <p:cNvSpPr txBox="1"/>
          <p:nvPr/>
        </p:nvSpPr>
        <p:spPr>
          <a:xfrm>
            <a:off x="4495800" y="2630628"/>
            <a:ext cx="3810000" cy="523220"/>
          </a:xfrm>
          <a:prstGeom prst="rect">
            <a:avLst/>
          </a:prstGeom>
          <a:noFill/>
        </p:spPr>
        <p:txBody>
          <a:bodyPr wrap="square" rtlCol="0">
            <a:spAutoFit/>
          </a:bodyPr>
          <a:lstStyle/>
          <a:p>
            <a:r>
              <a:rPr lang="en-US" sz="2800" dirty="0" smtClean="0"/>
              <a:t>Child Component</a:t>
            </a:r>
            <a:endParaRPr lang="en-US" sz="2800" dirty="0"/>
          </a:p>
        </p:txBody>
      </p:sp>
      <p:sp>
        <p:nvSpPr>
          <p:cNvPr id="11" name="TextBox 10"/>
          <p:cNvSpPr txBox="1"/>
          <p:nvPr/>
        </p:nvSpPr>
        <p:spPr>
          <a:xfrm>
            <a:off x="304801" y="2630628"/>
            <a:ext cx="3810000" cy="523220"/>
          </a:xfrm>
          <a:prstGeom prst="rect">
            <a:avLst/>
          </a:prstGeom>
          <a:noFill/>
        </p:spPr>
        <p:txBody>
          <a:bodyPr wrap="square" rtlCol="0">
            <a:spAutoFit/>
          </a:bodyPr>
          <a:lstStyle/>
          <a:p>
            <a:r>
              <a:rPr lang="en-US" sz="2800" dirty="0" smtClean="0"/>
              <a:t>Parent Component</a:t>
            </a:r>
            <a:endParaRPr lang="en-US" sz="2800" dirty="0"/>
          </a:p>
        </p:txBody>
      </p:sp>
      <p:sp>
        <p:nvSpPr>
          <p:cNvPr id="12" name="TextBox 11"/>
          <p:cNvSpPr txBox="1"/>
          <p:nvPr/>
        </p:nvSpPr>
        <p:spPr>
          <a:xfrm>
            <a:off x="304800" y="3200400"/>
            <a:ext cx="3581401" cy="2123658"/>
          </a:xfrm>
          <a:prstGeom prst="rect">
            <a:avLst/>
          </a:prstGeom>
          <a:noFill/>
        </p:spPr>
        <p:txBody>
          <a:bodyPr wrap="square" rtlCol="0">
            <a:spAutoFit/>
          </a:bodyPr>
          <a:lstStyle/>
          <a:p>
            <a:r>
              <a:rPr lang="en-US" sz="2000" dirty="0" smtClean="0"/>
              <a:t>Class:</a:t>
            </a:r>
          </a:p>
          <a:p>
            <a:r>
              <a:rPr lang="en-US" sz="1800" dirty="0" smtClean="0"/>
              <a:t>@Output() </a:t>
            </a:r>
            <a:r>
              <a:rPr lang="en-US" sz="1800" dirty="0" err="1" smtClean="0"/>
              <a:t>frmParent</a:t>
            </a:r>
            <a:r>
              <a:rPr lang="en-US" sz="1800" dirty="0" smtClean="0"/>
              <a:t> = new </a:t>
            </a:r>
            <a:r>
              <a:rPr lang="en-US" sz="1800" dirty="0" err="1" smtClean="0"/>
              <a:t>EventEmitter</a:t>
            </a:r>
            <a:r>
              <a:rPr lang="en-US" sz="1800" dirty="0" smtClean="0"/>
              <a:t>();</a:t>
            </a:r>
          </a:p>
          <a:p>
            <a:r>
              <a:rPr lang="en-US" sz="1800" dirty="0" err="1" smtClean="0"/>
              <a:t>triggerEvent</a:t>
            </a:r>
            <a:r>
              <a:rPr lang="en-US" sz="1800" dirty="0" smtClean="0"/>
              <a:t>(){</a:t>
            </a:r>
          </a:p>
          <a:p>
            <a:r>
              <a:rPr lang="en-US" sz="1800" dirty="0" smtClean="0"/>
              <a:t> </a:t>
            </a:r>
            <a:r>
              <a:rPr lang="en-US" sz="1800" dirty="0" err="1" smtClean="0"/>
              <a:t>this.frmParent.emit</a:t>
            </a:r>
            <a:r>
              <a:rPr lang="en-US" sz="1800" dirty="0" smtClean="0"/>
              <a:t>(‘Data from Parent’);</a:t>
            </a:r>
            <a:endParaRPr lang="en-US" sz="1800" dirty="0"/>
          </a:p>
          <a:p>
            <a:r>
              <a:rPr lang="en-US" sz="1800" dirty="0" smtClean="0"/>
              <a:t>}</a:t>
            </a:r>
            <a:endParaRPr lang="en-US" sz="1800" dirty="0"/>
          </a:p>
        </p:txBody>
      </p:sp>
      <p:sp>
        <p:nvSpPr>
          <p:cNvPr id="13" name="TextBox 12"/>
          <p:cNvSpPr txBox="1"/>
          <p:nvPr/>
        </p:nvSpPr>
        <p:spPr>
          <a:xfrm>
            <a:off x="4343402" y="3228279"/>
            <a:ext cx="3810000" cy="1323439"/>
          </a:xfrm>
          <a:prstGeom prst="rect">
            <a:avLst/>
          </a:prstGeom>
          <a:noFill/>
        </p:spPr>
        <p:txBody>
          <a:bodyPr wrap="square" rtlCol="0">
            <a:spAutoFit/>
          </a:bodyPr>
          <a:lstStyle/>
          <a:p>
            <a:r>
              <a:rPr lang="en-US" sz="2000" dirty="0" smtClean="0"/>
              <a:t>Class:</a:t>
            </a:r>
          </a:p>
          <a:p>
            <a:r>
              <a:rPr lang="en-US" sz="2000" dirty="0" err="1" smtClean="0"/>
              <a:t>recieveFrmParent</a:t>
            </a:r>
            <a:r>
              <a:rPr lang="en-US" sz="2000" dirty="0" smtClean="0"/>
              <a:t>(data){</a:t>
            </a:r>
          </a:p>
          <a:p>
            <a:r>
              <a:rPr lang="en-US" sz="2000" dirty="0" smtClean="0"/>
              <a:t> console.log(data);</a:t>
            </a:r>
            <a:endParaRPr lang="en-US" sz="2000" dirty="0"/>
          </a:p>
          <a:p>
            <a:r>
              <a:rPr lang="en-US" sz="2000" dirty="0" smtClean="0"/>
              <a:t>}</a:t>
            </a:r>
            <a:endParaRPr lang="en-US" sz="2000" dirty="0"/>
          </a:p>
        </p:txBody>
      </p:sp>
      <p:sp>
        <p:nvSpPr>
          <p:cNvPr id="14" name="TextBox 13"/>
          <p:cNvSpPr txBox="1"/>
          <p:nvPr/>
        </p:nvSpPr>
        <p:spPr>
          <a:xfrm>
            <a:off x="304800" y="5276911"/>
            <a:ext cx="3810000" cy="1323439"/>
          </a:xfrm>
          <a:prstGeom prst="rect">
            <a:avLst/>
          </a:prstGeom>
          <a:noFill/>
        </p:spPr>
        <p:txBody>
          <a:bodyPr wrap="square" rtlCol="0">
            <a:spAutoFit/>
          </a:bodyPr>
          <a:lstStyle/>
          <a:p>
            <a:r>
              <a:rPr lang="en-US" sz="2000" dirty="0" smtClean="0"/>
              <a:t>Template:</a:t>
            </a:r>
          </a:p>
          <a:p>
            <a:r>
              <a:rPr lang="en-US" sz="2000" dirty="0" smtClean="0"/>
              <a:t>&lt;button (click)=“</a:t>
            </a:r>
            <a:r>
              <a:rPr lang="en-US" sz="2000" dirty="0" err="1" smtClean="0"/>
              <a:t>triggerEvent</a:t>
            </a:r>
            <a:r>
              <a:rPr lang="en-US" sz="2000" dirty="0" smtClean="0"/>
              <a:t>()”&gt;&lt;/button&gt;</a:t>
            </a:r>
            <a:endParaRPr lang="en-US" sz="2000" dirty="0"/>
          </a:p>
          <a:p>
            <a:endParaRPr lang="en-US" sz="2000" dirty="0"/>
          </a:p>
        </p:txBody>
      </p:sp>
      <p:sp>
        <p:nvSpPr>
          <p:cNvPr id="15" name="TextBox 14"/>
          <p:cNvSpPr txBox="1"/>
          <p:nvPr/>
        </p:nvSpPr>
        <p:spPr>
          <a:xfrm>
            <a:off x="4367051" y="4919563"/>
            <a:ext cx="4210894" cy="1323439"/>
          </a:xfrm>
          <a:prstGeom prst="rect">
            <a:avLst/>
          </a:prstGeom>
          <a:noFill/>
        </p:spPr>
        <p:txBody>
          <a:bodyPr wrap="square" rtlCol="0">
            <a:spAutoFit/>
          </a:bodyPr>
          <a:lstStyle/>
          <a:p>
            <a:r>
              <a:rPr lang="en-US" sz="2000" dirty="0" smtClean="0"/>
              <a:t>Template:</a:t>
            </a:r>
            <a:endParaRPr lang="en-US" sz="2000" dirty="0"/>
          </a:p>
          <a:p>
            <a:r>
              <a:rPr lang="en-US" sz="2000" dirty="0" smtClean="0"/>
              <a:t>&lt;parent-comp (</a:t>
            </a:r>
            <a:r>
              <a:rPr lang="en-US" sz="2000" dirty="0" err="1" smtClean="0"/>
              <a:t>frmParent</a:t>
            </a:r>
            <a:r>
              <a:rPr lang="en-US" sz="2000" dirty="0" smtClean="0"/>
              <a:t>)=“</a:t>
            </a:r>
            <a:r>
              <a:rPr lang="en-US" sz="2000" dirty="0" err="1" smtClean="0"/>
              <a:t>recieveFrmParent</a:t>
            </a:r>
            <a:r>
              <a:rPr lang="en-US" sz="2000" dirty="0" smtClean="0"/>
              <a:t>($event)”&gt;&lt;/parent-comp&gt;</a:t>
            </a:r>
            <a:endParaRPr lang="en-US" sz="2000" dirty="0"/>
          </a:p>
        </p:txBody>
      </p:sp>
    </p:spTree>
    <p:extLst>
      <p:ext uri="{BB962C8B-B14F-4D97-AF65-F5344CB8AC3E}">
        <p14:creationId xmlns:p14="http://schemas.microsoft.com/office/powerpoint/2010/main" val="3407574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More Angular Components</a:t>
            </a:r>
            <a:endParaRPr lang="en-PH" dirty="0"/>
          </a:p>
        </p:txBody>
      </p:sp>
      <p:sp>
        <p:nvSpPr>
          <p:cNvPr id="3" name="Text Placeholder 2"/>
          <p:cNvSpPr>
            <a:spLocks noGrp="1"/>
          </p:cNvSpPr>
          <p:nvPr>
            <p:ph type="body" idx="1"/>
          </p:nvPr>
        </p:nvSpPr>
        <p:spPr/>
        <p:txBody>
          <a:bodyPr/>
          <a:lstStyle/>
          <a:p>
            <a:r>
              <a:rPr lang="en-PH" dirty="0" smtClean="0"/>
              <a:t>Defining Interfaces</a:t>
            </a:r>
          </a:p>
          <a:p>
            <a:pPr lvl="1"/>
            <a:r>
              <a:rPr lang="en-US" dirty="0" smtClean="0"/>
              <a:t>Typescript </a:t>
            </a:r>
            <a:r>
              <a:rPr lang="en-US" dirty="0"/>
              <a:t>interfaces contains only the descriptions of objects.</a:t>
            </a:r>
          </a:p>
          <a:p>
            <a:pPr marL="284163" lvl="1" indent="0">
              <a:buNone/>
            </a:pPr>
            <a:r>
              <a:rPr lang="en-US" dirty="0" smtClean="0"/>
              <a:t>Example:</a:t>
            </a:r>
            <a:endParaRPr lang="en-US" dirty="0"/>
          </a:p>
          <a:p>
            <a:pPr marL="284163" lvl="1" indent="0">
              <a:buNone/>
            </a:pPr>
            <a:r>
              <a:rPr lang="en-US" dirty="0"/>
              <a:t>interface Person</a:t>
            </a:r>
            <a:r>
              <a:rPr lang="en-US" dirty="0" smtClean="0"/>
              <a:t>{ </a:t>
            </a:r>
            <a:r>
              <a:rPr lang="en-US" dirty="0"/>
              <a:t>	</a:t>
            </a:r>
            <a:r>
              <a:rPr lang="en-US" dirty="0" err="1" smtClean="0"/>
              <a:t>firstname:string</a:t>
            </a:r>
            <a:r>
              <a:rPr lang="en-US" dirty="0" smtClean="0"/>
              <a:t>;   </a:t>
            </a:r>
            <a:r>
              <a:rPr lang="en-US" dirty="0" err="1" smtClean="0"/>
              <a:t>lastname</a:t>
            </a:r>
            <a:r>
              <a:rPr lang="en-US" dirty="0"/>
              <a:t>: string</a:t>
            </a:r>
            <a:r>
              <a:rPr lang="en-US" dirty="0" smtClean="0"/>
              <a:t>;  }</a:t>
            </a:r>
            <a:endParaRPr lang="en-US" dirty="0"/>
          </a:p>
          <a:p>
            <a:r>
              <a:rPr lang="en-PH" dirty="0" smtClean="0"/>
              <a:t>Using Interfaces</a:t>
            </a:r>
          </a:p>
          <a:p>
            <a:pPr marL="284163" lvl="1" indent="0">
              <a:buNone/>
            </a:pPr>
            <a:r>
              <a:rPr lang="en-US" dirty="0" smtClean="0"/>
              <a:t>let </a:t>
            </a:r>
            <a:r>
              <a:rPr lang="en-US" dirty="0" err="1"/>
              <a:t>person:Person</a:t>
            </a:r>
            <a:r>
              <a:rPr lang="en-US" dirty="0"/>
              <a:t>;</a:t>
            </a:r>
          </a:p>
          <a:p>
            <a:pPr marL="284163" lvl="1" indent="0">
              <a:buNone/>
            </a:pPr>
            <a:r>
              <a:rPr lang="en-US" dirty="0"/>
              <a:t>person</a:t>
            </a:r>
            <a:r>
              <a:rPr lang="en-US" dirty="0" smtClean="0"/>
              <a:t>={</a:t>
            </a:r>
            <a:r>
              <a:rPr lang="en-US" dirty="0"/>
              <a:t>	</a:t>
            </a:r>
            <a:r>
              <a:rPr lang="en-US" dirty="0" err="1"/>
              <a:t>firstname</a:t>
            </a:r>
            <a:r>
              <a:rPr lang="en-US" dirty="0"/>
              <a:t>=‘John</a:t>
            </a:r>
            <a:r>
              <a:rPr lang="en-US" dirty="0" smtClean="0"/>
              <a:t>’,  </a:t>
            </a:r>
            <a:r>
              <a:rPr lang="en-US" dirty="0" err="1" smtClean="0"/>
              <a:t>lastname</a:t>
            </a:r>
            <a:r>
              <a:rPr lang="en-US" dirty="0"/>
              <a:t>=‘doe</a:t>
            </a:r>
            <a:r>
              <a:rPr lang="en-US" dirty="0" smtClean="0"/>
              <a:t>’ }</a:t>
            </a:r>
            <a:endParaRPr lang="en-US" dirty="0"/>
          </a:p>
          <a:p>
            <a:endParaRPr lang="en-PH" dirty="0"/>
          </a:p>
        </p:txBody>
      </p:sp>
    </p:spTree>
    <p:extLst>
      <p:ext uri="{BB962C8B-B14F-4D97-AF65-F5344CB8AC3E}">
        <p14:creationId xmlns:p14="http://schemas.microsoft.com/office/powerpoint/2010/main" val="3520895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More Angular Components</a:t>
            </a:r>
            <a:endParaRPr lang="en-PH" dirty="0"/>
          </a:p>
        </p:txBody>
      </p:sp>
      <p:sp>
        <p:nvSpPr>
          <p:cNvPr id="3" name="Text Placeholder 2"/>
          <p:cNvSpPr>
            <a:spLocks noGrp="1"/>
          </p:cNvSpPr>
          <p:nvPr>
            <p:ph type="body" idx="1"/>
          </p:nvPr>
        </p:nvSpPr>
        <p:spPr/>
        <p:txBody>
          <a:bodyPr/>
          <a:lstStyle/>
          <a:p>
            <a:r>
              <a:rPr lang="en-PH" dirty="0" smtClean="0"/>
              <a:t>Encapsulating Component Styles</a:t>
            </a:r>
          </a:p>
          <a:p>
            <a:pPr lvl="1"/>
            <a:r>
              <a:rPr lang="en-US" dirty="0" smtClean="0"/>
              <a:t>You can style components by providing the </a:t>
            </a:r>
            <a:r>
              <a:rPr lang="en-US" dirty="0" err="1" smtClean="0"/>
              <a:t>css</a:t>
            </a:r>
            <a:r>
              <a:rPr lang="en-US" dirty="0" smtClean="0"/>
              <a:t> codes in the </a:t>
            </a:r>
            <a:r>
              <a:rPr lang="en-US" dirty="0" err="1" smtClean="0"/>
              <a:t>styleUrls</a:t>
            </a:r>
            <a:r>
              <a:rPr lang="en-US" dirty="0" smtClean="0"/>
              <a:t> metadata.</a:t>
            </a:r>
            <a:endParaRPr lang="en-US" dirty="0"/>
          </a:p>
          <a:p>
            <a:pPr marL="288925" lvl="1" indent="0">
              <a:buNone/>
            </a:pPr>
            <a:r>
              <a:rPr lang="en-US" dirty="0" smtClean="0"/>
              <a:t>Example</a:t>
            </a:r>
            <a:r>
              <a:rPr lang="en-US" dirty="0"/>
              <a:t>:</a:t>
            </a:r>
            <a:endParaRPr lang="en-PH" dirty="0"/>
          </a:p>
          <a:p>
            <a:pPr marL="288925" lvl="1" indent="0">
              <a:buNone/>
            </a:pPr>
            <a:r>
              <a:rPr lang="en-US" dirty="0"/>
              <a:t>@Component({</a:t>
            </a:r>
            <a:endParaRPr lang="en-PH" dirty="0"/>
          </a:p>
          <a:p>
            <a:pPr marL="288925" lvl="1" indent="0">
              <a:buNone/>
            </a:pPr>
            <a:r>
              <a:rPr lang="en-US" dirty="0"/>
              <a:t> 	selector: ‘app-root’,</a:t>
            </a:r>
            <a:endParaRPr lang="en-PH" dirty="0"/>
          </a:p>
          <a:p>
            <a:pPr marL="288925" lvl="1" indent="0">
              <a:buNone/>
            </a:pPr>
            <a:r>
              <a:rPr lang="en-US" dirty="0"/>
              <a:t>	</a:t>
            </a:r>
            <a:r>
              <a:rPr lang="en-US" dirty="0" err="1"/>
              <a:t>templateUrl</a:t>
            </a:r>
            <a:r>
              <a:rPr lang="en-US" dirty="0"/>
              <a:t>: ‘./app.component.html’,</a:t>
            </a:r>
            <a:endParaRPr lang="en-PH" dirty="0"/>
          </a:p>
          <a:p>
            <a:pPr marL="288925" lvl="1" indent="0">
              <a:buNone/>
            </a:pPr>
            <a:r>
              <a:rPr lang="en-US" dirty="0"/>
              <a:t>	</a:t>
            </a:r>
            <a:r>
              <a:rPr lang="en-US" dirty="0" err="1"/>
              <a:t>styleUrls</a:t>
            </a:r>
            <a:r>
              <a:rPr lang="en-US" dirty="0"/>
              <a:t>: [‘./app.component.css’]</a:t>
            </a:r>
            <a:endParaRPr lang="en-PH" dirty="0"/>
          </a:p>
          <a:p>
            <a:pPr marL="288925" lvl="1" indent="0">
              <a:buNone/>
            </a:pPr>
            <a:r>
              <a:rPr lang="en-US" dirty="0"/>
              <a:t>})</a:t>
            </a:r>
            <a:endParaRPr lang="en-PH" dirty="0"/>
          </a:p>
          <a:p>
            <a:endParaRPr lang="en-PH" dirty="0"/>
          </a:p>
        </p:txBody>
      </p:sp>
    </p:spTree>
    <p:extLst>
      <p:ext uri="{BB962C8B-B14F-4D97-AF65-F5344CB8AC3E}">
        <p14:creationId xmlns:p14="http://schemas.microsoft.com/office/powerpoint/2010/main" val="1985548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More Angular Components</a:t>
            </a:r>
            <a:endParaRPr lang="en-PH" dirty="0"/>
          </a:p>
        </p:txBody>
      </p:sp>
      <p:sp>
        <p:nvSpPr>
          <p:cNvPr id="3" name="Text Placeholder 2"/>
          <p:cNvSpPr>
            <a:spLocks noGrp="1"/>
          </p:cNvSpPr>
          <p:nvPr>
            <p:ph type="body" idx="1"/>
          </p:nvPr>
        </p:nvSpPr>
        <p:spPr/>
        <p:txBody>
          <a:bodyPr/>
          <a:lstStyle/>
          <a:p>
            <a:r>
              <a:rPr lang="en-PH" dirty="0" smtClean="0"/>
              <a:t>Using Lifecycle Hooks (</a:t>
            </a:r>
            <a:r>
              <a:rPr lang="en-PH" dirty="0" err="1" smtClean="0"/>
              <a:t>OnInit,OnChanges</a:t>
            </a:r>
            <a:r>
              <a:rPr lang="en-PH" dirty="0" smtClean="0"/>
              <a:t>, </a:t>
            </a:r>
            <a:r>
              <a:rPr lang="en-PH" dirty="0" err="1" smtClean="0"/>
              <a:t>OnDestroy</a:t>
            </a:r>
            <a:r>
              <a:rPr lang="en-PH" dirty="0" smtClean="0"/>
              <a:t>)</a:t>
            </a:r>
          </a:p>
          <a:p>
            <a:pPr lvl="1"/>
            <a:r>
              <a:rPr lang="en-SG" dirty="0"/>
              <a:t>Components in Angular have a lifecycle. Angular follows a lifecycle similar in sequence to:</a:t>
            </a:r>
            <a:endParaRPr lang="en-PH" dirty="0"/>
          </a:p>
          <a:p>
            <a:pPr lvl="2"/>
            <a:r>
              <a:rPr lang="en-PH" dirty="0"/>
              <a:t>Create the component</a:t>
            </a:r>
            <a:endParaRPr lang="en-PH" sz="1600" dirty="0"/>
          </a:p>
          <a:p>
            <a:pPr lvl="2"/>
            <a:r>
              <a:rPr lang="en-PH" dirty="0"/>
              <a:t>Render the component</a:t>
            </a:r>
            <a:endParaRPr lang="en-PH" sz="1600" dirty="0"/>
          </a:p>
          <a:p>
            <a:pPr lvl="2"/>
            <a:r>
              <a:rPr lang="en-PH" dirty="0"/>
              <a:t>Create/Render any children</a:t>
            </a:r>
            <a:endParaRPr lang="en-PH" sz="1600" dirty="0"/>
          </a:p>
          <a:p>
            <a:pPr lvl="2"/>
            <a:r>
              <a:rPr lang="en-PH" dirty="0"/>
              <a:t>Process changes in the component (ongoing)</a:t>
            </a:r>
            <a:endParaRPr lang="en-PH" sz="1600" dirty="0"/>
          </a:p>
          <a:p>
            <a:pPr lvl="2"/>
            <a:r>
              <a:rPr lang="en-PH" dirty="0"/>
              <a:t>Destroy the component</a:t>
            </a:r>
            <a:endParaRPr lang="en-PH" sz="1600" dirty="0"/>
          </a:p>
          <a:p>
            <a:pPr lvl="1"/>
            <a:endParaRPr lang="en-PH" dirty="0"/>
          </a:p>
        </p:txBody>
      </p:sp>
    </p:spTree>
    <p:extLst>
      <p:ext uri="{BB962C8B-B14F-4D97-AF65-F5344CB8AC3E}">
        <p14:creationId xmlns:p14="http://schemas.microsoft.com/office/powerpoint/2010/main" val="16376375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More Angular Components</a:t>
            </a:r>
            <a:endParaRPr lang="en-PH" dirty="0"/>
          </a:p>
        </p:txBody>
      </p:sp>
      <p:sp>
        <p:nvSpPr>
          <p:cNvPr id="3" name="Text Placeholder 2"/>
          <p:cNvSpPr>
            <a:spLocks noGrp="1"/>
          </p:cNvSpPr>
          <p:nvPr>
            <p:ph type="body" idx="1"/>
          </p:nvPr>
        </p:nvSpPr>
        <p:spPr/>
        <p:txBody>
          <a:bodyPr/>
          <a:lstStyle/>
          <a:p>
            <a:r>
              <a:rPr lang="en-PH" dirty="0" smtClean="0"/>
              <a:t>The </a:t>
            </a:r>
            <a:r>
              <a:rPr lang="en-PH" dirty="0"/>
              <a:t>three most common </a:t>
            </a:r>
            <a:r>
              <a:rPr lang="en-PH" dirty="0" smtClean="0"/>
              <a:t>Life Cycle hooks are:</a:t>
            </a:r>
          </a:p>
          <a:p>
            <a:pPr lvl="1"/>
            <a:r>
              <a:rPr lang="en-PH" dirty="0" err="1"/>
              <a:t>OnInit</a:t>
            </a:r>
            <a:r>
              <a:rPr lang="en-PH" dirty="0"/>
              <a:t> - used to perform initialization of the component(s) or perhaps retrieve data for the application as it loads.</a:t>
            </a:r>
          </a:p>
          <a:p>
            <a:pPr lvl="1"/>
            <a:r>
              <a:rPr lang="en-PH" dirty="0" err="1"/>
              <a:t>OnChanges</a:t>
            </a:r>
            <a:r>
              <a:rPr lang="en-PH" dirty="0"/>
              <a:t> - used to perform an action after a change of input properties</a:t>
            </a:r>
          </a:p>
          <a:p>
            <a:pPr lvl="1"/>
            <a:r>
              <a:rPr lang="en-PH" dirty="0" err="1"/>
              <a:t>OnDestroy</a:t>
            </a:r>
            <a:r>
              <a:rPr lang="en-PH" dirty="0"/>
              <a:t> - used to clean up the component and resources as the component is being destroyed</a:t>
            </a:r>
          </a:p>
          <a:p>
            <a:endParaRPr lang="en-PH" sz="2400" dirty="0"/>
          </a:p>
          <a:p>
            <a:pPr lvl="1"/>
            <a:endParaRPr lang="en-PH" dirty="0"/>
          </a:p>
        </p:txBody>
      </p:sp>
    </p:spTree>
    <p:extLst>
      <p:ext uri="{BB962C8B-B14F-4D97-AF65-F5344CB8AC3E}">
        <p14:creationId xmlns:p14="http://schemas.microsoft.com/office/powerpoint/2010/main" val="17235214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More Angular Components</a:t>
            </a:r>
            <a:endParaRPr lang="en-PH" dirty="0"/>
          </a:p>
        </p:txBody>
      </p:sp>
      <p:sp>
        <p:nvSpPr>
          <p:cNvPr id="3" name="Text Placeholder 2"/>
          <p:cNvSpPr>
            <a:spLocks noGrp="1"/>
          </p:cNvSpPr>
          <p:nvPr>
            <p:ph type="body" idx="1"/>
          </p:nvPr>
        </p:nvSpPr>
        <p:spPr/>
        <p:txBody>
          <a:bodyPr/>
          <a:lstStyle/>
          <a:p>
            <a:r>
              <a:rPr lang="en-US" dirty="0" smtClean="0"/>
              <a:t>A </a:t>
            </a:r>
            <a:r>
              <a:rPr lang="en-US" dirty="0"/>
              <a:t>lifecycle method within a component is essentially a trigger for when a certain thing happens within a component.</a:t>
            </a:r>
            <a:endParaRPr lang="en-PH" dirty="0"/>
          </a:p>
          <a:p>
            <a:r>
              <a:rPr lang="en-PH" sz="2400" dirty="0"/>
              <a:t>Example</a:t>
            </a:r>
          </a:p>
          <a:p>
            <a:r>
              <a:rPr lang="en-PH" sz="2400" dirty="0" smtClean="0"/>
              <a:t>Using </a:t>
            </a:r>
            <a:r>
              <a:rPr lang="en-PH" sz="2400" b="1" dirty="0" err="1" smtClean="0"/>
              <a:t>OnInit</a:t>
            </a:r>
            <a:endParaRPr lang="en-PH" sz="2400" b="1" dirty="0" smtClean="0"/>
          </a:p>
          <a:p>
            <a:pPr marL="742950" lvl="1" indent="-457200">
              <a:buFont typeface="+mj-lt"/>
              <a:buAutoNum type="arabicPeriod"/>
            </a:pPr>
            <a:r>
              <a:rPr lang="en-US" dirty="0"/>
              <a:t>Adding the </a:t>
            </a:r>
            <a:r>
              <a:rPr lang="en-US" b="1" dirty="0"/>
              <a:t>import {</a:t>
            </a:r>
            <a:r>
              <a:rPr lang="en-US" b="1" dirty="0" err="1"/>
              <a:t>Component,OnInit</a:t>
            </a:r>
            <a:r>
              <a:rPr lang="en-US" b="1" dirty="0"/>
              <a:t>} from ‘@angular/core’</a:t>
            </a:r>
            <a:endParaRPr lang="en-PH" b="1" dirty="0"/>
          </a:p>
          <a:p>
            <a:pPr marL="742950" lvl="1" indent="-457200">
              <a:buFont typeface="+mj-lt"/>
              <a:buAutoNum type="arabicPeriod"/>
            </a:pPr>
            <a:r>
              <a:rPr lang="en-US" dirty="0" smtClean="0"/>
              <a:t>Adding </a:t>
            </a:r>
            <a:r>
              <a:rPr lang="en-US" dirty="0"/>
              <a:t>Implements into a Class – </a:t>
            </a:r>
            <a:r>
              <a:rPr lang="en-US" b="1" dirty="0"/>
              <a:t>export class </a:t>
            </a:r>
            <a:r>
              <a:rPr lang="en-US" b="1" dirty="0" err="1" smtClean="0"/>
              <a:t>ProductComponent</a:t>
            </a:r>
            <a:r>
              <a:rPr lang="en-US" b="1" dirty="0" smtClean="0"/>
              <a:t> </a:t>
            </a:r>
            <a:r>
              <a:rPr lang="en-US" b="1" dirty="0"/>
              <a:t>implements </a:t>
            </a:r>
            <a:r>
              <a:rPr lang="en-US" b="1" dirty="0" err="1" smtClean="0"/>
              <a:t>OnInit</a:t>
            </a:r>
            <a:r>
              <a:rPr lang="en-US" b="1" dirty="0" smtClean="0"/>
              <a:t> { }</a:t>
            </a:r>
            <a:endParaRPr lang="en-PH" b="1" dirty="0"/>
          </a:p>
          <a:p>
            <a:pPr marL="742950" lvl="1" indent="-457200">
              <a:buFont typeface="+mj-lt"/>
              <a:buAutoNum type="arabicPeriod"/>
            </a:pPr>
            <a:r>
              <a:rPr lang="en-US" dirty="0"/>
              <a:t>Add the method inside the component - </a:t>
            </a:r>
            <a:r>
              <a:rPr lang="en-US" b="1" dirty="0" err="1"/>
              <a:t>ngOnInit</a:t>
            </a:r>
            <a:r>
              <a:rPr lang="en-US" b="1" dirty="0"/>
              <a:t>(){   //some codes here   }</a:t>
            </a:r>
            <a:endParaRPr lang="en-PH" b="1" dirty="0"/>
          </a:p>
          <a:p>
            <a:pPr lvl="1"/>
            <a:endParaRPr lang="en-PH" sz="2000" dirty="0"/>
          </a:p>
          <a:p>
            <a:pPr lvl="1"/>
            <a:endParaRPr lang="en-PH" dirty="0"/>
          </a:p>
        </p:txBody>
      </p:sp>
    </p:spTree>
    <p:extLst>
      <p:ext uri="{BB962C8B-B14F-4D97-AF65-F5344CB8AC3E}">
        <p14:creationId xmlns:p14="http://schemas.microsoft.com/office/powerpoint/2010/main" val="42818861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More Angular Components</a:t>
            </a:r>
            <a:endParaRPr lang="en-PH" dirty="0"/>
          </a:p>
        </p:txBody>
      </p:sp>
      <p:sp>
        <p:nvSpPr>
          <p:cNvPr id="3" name="Text Placeholder 2"/>
          <p:cNvSpPr>
            <a:spLocks noGrp="1"/>
          </p:cNvSpPr>
          <p:nvPr>
            <p:ph type="body" idx="1"/>
          </p:nvPr>
        </p:nvSpPr>
        <p:spPr/>
        <p:txBody>
          <a:bodyPr/>
          <a:lstStyle/>
          <a:p>
            <a:pPr marL="0" indent="0">
              <a:buNone/>
            </a:pPr>
            <a:r>
              <a:rPr lang="en-PH" sz="2400" dirty="0" smtClean="0"/>
              <a:t>Example</a:t>
            </a:r>
            <a:endParaRPr lang="en-PH" sz="2400" dirty="0"/>
          </a:p>
          <a:p>
            <a:r>
              <a:rPr lang="en-US" dirty="0"/>
              <a:t>Using </a:t>
            </a:r>
            <a:r>
              <a:rPr lang="en-US" b="1" dirty="0" err="1"/>
              <a:t>OnDestroy</a:t>
            </a:r>
            <a:endParaRPr lang="en-PH" b="1" dirty="0"/>
          </a:p>
          <a:p>
            <a:pPr marL="746125" lvl="1" indent="-457200">
              <a:buFont typeface="+mj-lt"/>
              <a:buAutoNum type="arabicPeriod"/>
            </a:pPr>
            <a:r>
              <a:rPr lang="en-US" dirty="0"/>
              <a:t>Adding the </a:t>
            </a:r>
            <a:r>
              <a:rPr lang="en-US" b="1" dirty="0"/>
              <a:t>import {</a:t>
            </a:r>
            <a:r>
              <a:rPr lang="en-US" b="1" dirty="0" err="1"/>
              <a:t>Component,OnInit,OnDestroy</a:t>
            </a:r>
            <a:r>
              <a:rPr lang="en-US" b="1" dirty="0"/>
              <a:t>} from ‘@angular/core’</a:t>
            </a:r>
            <a:endParaRPr lang="en-PH" b="1" dirty="0"/>
          </a:p>
          <a:p>
            <a:pPr marL="746125" lvl="1" indent="-457200">
              <a:buFont typeface="+mj-lt"/>
              <a:buAutoNum type="arabicPeriod"/>
            </a:pPr>
            <a:r>
              <a:rPr lang="en-US" dirty="0" err="1"/>
              <a:t>Addeing</a:t>
            </a:r>
            <a:r>
              <a:rPr lang="en-US" dirty="0"/>
              <a:t> Implements into a Class – </a:t>
            </a:r>
            <a:r>
              <a:rPr lang="en-US" b="1" dirty="0"/>
              <a:t>export class </a:t>
            </a:r>
            <a:r>
              <a:rPr lang="en-US" b="1" dirty="0" err="1"/>
              <a:t>GitSearchComponent</a:t>
            </a:r>
            <a:r>
              <a:rPr lang="en-US" b="1" dirty="0"/>
              <a:t> implements </a:t>
            </a:r>
            <a:r>
              <a:rPr lang="en-US" b="1" dirty="0" err="1" smtClean="0"/>
              <a:t>OnInit,OnDestroy</a:t>
            </a:r>
            <a:r>
              <a:rPr lang="en-US" b="1" dirty="0" smtClean="0"/>
              <a:t>{}</a:t>
            </a:r>
            <a:endParaRPr lang="en-PH" b="1" dirty="0"/>
          </a:p>
          <a:p>
            <a:pPr marL="746125" lvl="1" indent="-457200">
              <a:buFont typeface="+mj-lt"/>
              <a:buAutoNum type="arabicPeriod"/>
            </a:pPr>
            <a:r>
              <a:rPr lang="en-US" dirty="0"/>
              <a:t>Add the method inside the component </a:t>
            </a:r>
            <a:r>
              <a:rPr lang="en-US" dirty="0" smtClean="0"/>
              <a:t>– </a:t>
            </a:r>
          </a:p>
          <a:p>
            <a:pPr marL="288925" lvl="1" indent="0">
              <a:buNone/>
            </a:pPr>
            <a:r>
              <a:rPr lang="en-US" b="1" dirty="0" smtClean="0"/>
              <a:t> 	</a:t>
            </a:r>
            <a:r>
              <a:rPr lang="en-US" b="1" dirty="0" err="1" smtClean="0"/>
              <a:t>ngOnDestroy</a:t>
            </a:r>
            <a:r>
              <a:rPr lang="en-US" b="1" dirty="0"/>
              <a:t>(){   //some codes here   }</a:t>
            </a:r>
            <a:endParaRPr lang="en-PH" b="1" dirty="0"/>
          </a:p>
          <a:p>
            <a:pPr lvl="1"/>
            <a:endParaRPr lang="en-PH" sz="2000" dirty="0"/>
          </a:p>
          <a:p>
            <a:pPr lvl="1"/>
            <a:endParaRPr lang="en-PH" dirty="0"/>
          </a:p>
        </p:txBody>
      </p:sp>
    </p:spTree>
    <p:extLst>
      <p:ext uri="{BB962C8B-B14F-4D97-AF65-F5344CB8AC3E}">
        <p14:creationId xmlns:p14="http://schemas.microsoft.com/office/powerpoint/2010/main" val="199173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More Angular Components</a:t>
            </a:r>
            <a:endParaRPr lang="en-PH" dirty="0"/>
          </a:p>
        </p:txBody>
      </p:sp>
      <p:sp>
        <p:nvSpPr>
          <p:cNvPr id="3" name="Text Placeholder 2"/>
          <p:cNvSpPr>
            <a:spLocks noGrp="1"/>
          </p:cNvSpPr>
          <p:nvPr>
            <p:ph type="body" idx="1"/>
          </p:nvPr>
        </p:nvSpPr>
        <p:spPr/>
        <p:txBody>
          <a:bodyPr/>
          <a:lstStyle/>
          <a:p>
            <a:pPr marL="0" indent="0">
              <a:buNone/>
            </a:pPr>
            <a:r>
              <a:rPr lang="en-PH" sz="2400" dirty="0" smtClean="0"/>
              <a:t>Example</a:t>
            </a:r>
            <a:endParaRPr lang="en-PH" sz="2400" dirty="0"/>
          </a:p>
          <a:p>
            <a:r>
              <a:rPr lang="en-US" dirty="0"/>
              <a:t>Using </a:t>
            </a:r>
            <a:r>
              <a:rPr lang="en-US" b="1" dirty="0" err="1" smtClean="0"/>
              <a:t>OnChanges</a:t>
            </a:r>
            <a:endParaRPr lang="en-PH" b="1" dirty="0"/>
          </a:p>
          <a:p>
            <a:pPr marL="746125" lvl="1" indent="-457200">
              <a:buFont typeface="+mj-lt"/>
              <a:buAutoNum type="arabicPeriod"/>
            </a:pPr>
            <a:r>
              <a:rPr lang="en-US" dirty="0"/>
              <a:t>Adding the </a:t>
            </a:r>
            <a:r>
              <a:rPr lang="en-US" b="1" dirty="0"/>
              <a:t>import {</a:t>
            </a:r>
            <a:r>
              <a:rPr lang="en-US" b="1" dirty="0" err="1" smtClean="0"/>
              <a:t>Component,Input,OnChanges,SimpleChange</a:t>
            </a:r>
            <a:r>
              <a:rPr lang="en-US" b="1" dirty="0" smtClean="0"/>
              <a:t>} </a:t>
            </a:r>
            <a:r>
              <a:rPr lang="en-US" b="1" dirty="0"/>
              <a:t>from ‘@angular/core’</a:t>
            </a:r>
            <a:endParaRPr lang="en-PH" b="1" dirty="0"/>
          </a:p>
          <a:p>
            <a:pPr marL="746125" lvl="1" indent="-457200">
              <a:buFont typeface="+mj-lt"/>
              <a:buAutoNum type="arabicPeriod"/>
            </a:pPr>
            <a:r>
              <a:rPr lang="en-US" dirty="0" err="1"/>
              <a:t>Addeing</a:t>
            </a:r>
            <a:r>
              <a:rPr lang="en-US" dirty="0"/>
              <a:t> Implements into a Class – </a:t>
            </a:r>
            <a:r>
              <a:rPr lang="en-US" b="1" dirty="0"/>
              <a:t>export class </a:t>
            </a:r>
            <a:r>
              <a:rPr lang="en-US" b="1" dirty="0" err="1" smtClean="0"/>
              <a:t>ProductComponent</a:t>
            </a:r>
            <a:r>
              <a:rPr lang="en-US" b="1" dirty="0" smtClean="0"/>
              <a:t> </a:t>
            </a:r>
            <a:r>
              <a:rPr lang="en-US" b="1" dirty="0"/>
              <a:t>implements </a:t>
            </a:r>
            <a:r>
              <a:rPr lang="en-US" b="1" dirty="0" err="1" smtClean="0"/>
              <a:t>OnInit</a:t>
            </a:r>
            <a:r>
              <a:rPr lang="en-US" b="1" dirty="0" smtClean="0"/>
              <a:t> {   }</a:t>
            </a:r>
            <a:endParaRPr lang="en-PH" b="1" dirty="0"/>
          </a:p>
          <a:p>
            <a:pPr marL="746125" lvl="1" indent="-457200">
              <a:buFont typeface="+mj-lt"/>
              <a:buAutoNum type="arabicPeriod"/>
            </a:pPr>
            <a:r>
              <a:rPr lang="en-US" dirty="0"/>
              <a:t>Add the method inside the component </a:t>
            </a:r>
            <a:r>
              <a:rPr lang="en-US" dirty="0" smtClean="0"/>
              <a:t>– </a:t>
            </a:r>
          </a:p>
          <a:p>
            <a:pPr marL="288925" lvl="1" indent="0">
              <a:buNone/>
            </a:pPr>
            <a:r>
              <a:rPr lang="en-US" b="1" dirty="0" smtClean="0"/>
              <a:t>@Input() </a:t>
            </a:r>
            <a:r>
              <a:rPr lang="en-US" b="1" dirty="0" err="1" smtClean="0"/>
              <a:t>myNum:number</a:t>
            </a:r>
            <a:r>
              <a:rPr lang="en-US" b="1" dirty="0" smtClean="0"/>
              <a:t>; 	</a:t>
            </a:r>
          </a:p>
          <a:p>
            <a:pPr marL="288925" lvl="1" indent="0">
              <a:buNone/>
            </a:pPr>
            <a:r>
              <a:rPr lang="en-US" b="1" dirty="0" err="1" smtClean="0"/>
              <a:t>ngOnChanges</a:t>
            </a:r>
            <a:r>
              <a:rPr lang="en-US" b="1" dirty="0" smtClean="0"/>
              <a:t>(</a:t>
            </a:r>
            <a:r>
              <a:rPr lang="en-US" b="1" dirty="0" err="1" smtClean="0"/>
              <a:t>changes:SimpleChanges</a:t>
            </a:r>
            <a:r>
              <a:rPr lang="en-US" b="1" dirty="0" smtClean="0"/>
              <a:t>){</a:t>
            </a:r>
          </a:p>
          <a:p>
            <a:pPr marL="288925" lvl="1" indent="0">
              <a:buNone/>
            </a:pPr>
            <a:r>
              <a:rPr lang="en-US" b="1" dirty="0" err="1" smtClean="0"/>
              <a:t>changes.myNum.previousValue</a:t>
            </a:r>
            <a:endParaRPr lang="en-US" b="1" dirty="0" smtClean="0"/>
          </a:p>
          <a:p>
            <a:pPr marL="288925" lvl="1" indent="0">
              <a:buNone/>
            </a:pPr>
            <a:r>
              <a:rPr lang="en-US" b="1" dirty="0" err="1" smtClean="0"/>
              <a:t>changes.myNum.currentValue</a:t>
            </a:r>
            <a:endParaRPr lang="en-US" b="1" dirty="0"/>
          </a:p>
          <a:p>
            <a:pPr marL="288925" lvl="1" indent="0">
              <a:buNone/>
            </a:pPr>
            <a:r>
              <a:rPr lang="en-US" b="1" dirty="0" smtClean="0"/>
              <a:t>}</a:t>
            </a:r>
            <a:endParaRPr lang="en-PH" b="1" dirty="0"/>
          </a:p>
          <a:p>
            <a:pPr lvl="1"/>
            <a:endParaRPr lang="en-PH" sz="2000" dirty="0"/>
          </a:p>
          <a:p>
            <a:pPr lvl="1"/>
            <a:endParaRPr lang="en-PH" dirty="0"/>
          </a:p>
        </p:txBody>
      </p:sp>
    </p:spTree>
    <p:extLst>
      <p:ext uri="{BB962C8B-B14F-4D97-AF65-F5344CB8AC3E}">
        <p14:creationId xmlns:p14="http://schemas.microsoft.com/office/powerpoint/2010/main" val="3192506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Exercises</a:t>
            </a:r>
            <a:endParaRPr lang="en-PH" dirty="0"/>
          </a:p>
        </p:txBody>
      </p:sp>
      <p:sp>
        <p:nvSpPr>
          <p:cNvPr id="3" name="Text Placeholder 2"/>
          <p:cNvSpPr>
            <a:spLocks noGrp="1"/>
          </p:cNvSpPr>
          <p:nvPr>
            <p:ph type="body" idx="1"/>
          </p:nvPr>
        </p:nvSpPr>
        <p:spPr/>
        <p:txBody>
          <a:bodyPr/>
          <a:lstStyle/>
          <a:p>
            <a:r>
              <a:rPr lang="en-US" dirty="0" smtClean="0"/>
              <a:t>Part 1</a:t>
            </a:r>
          </a:p>
          <a:p>
            <a:pPr lvl="1"/>
            <a:r>
              <a:rPr lang="en-US" dirty="0" smtClean="0"/>
              <a:t>Exercise 1: Setting the Development Environment</a:t>
            </a:r>
          </a:p>
          <a:p>
            <a:pPr lvl="1"/>
            <a:r>
              <a:rPr lang="en-US" dirty="0" smtClean="0"/>
              <a:t>Exercise 2: Building the Angular Application</a:t>
            </a:r>
            <a:endParaRPr lang="en-PH" dirty="0" smtClean="0"/>
          </a:p>
          <a:p>
            <a:pPr lvl="1"/>
            <a:endParaRPr lang="en-US" dirty="0"/>
          </a:p>
          <a:p>
            <a:r>
              <a:rPr lang="en-US" dirty="0" smtClean="0"/>
              <a:t>Part 2</a:t>
            </a:r>
          </a:p>
          <a:p>
            <a:pPr lvl="1"/>
            <a:r>
              <a:rPr lang="en-US" dirty="0" smtClean="0"/>
              <a:t>Exercise 1: Displaying other information from data</a:t>
            </a:r>
          </a:p>
          <a:p>
            <a:pPr lvl="1"/>
            <a:r>
              <a:rPr lang="en-US" dirty="0" smtClean="0"/>
              <a:t>Exercise 2: Creating the method for Reviews</a:t>
            </a:r>
          </a:p>
          <a:p>
            <a:pPr lvl="1"/>
            <a:r>
              <a:rPr lang="en-US" dirty="0" smtClean="0"/>
              <a:t>Exercise 3: Adding Features to a component</a:t>
            </a:r>
          </a:p>
          <a:p>
            <a:pPr lvl="1"/>
            <a:r>
              <a:rPr lang="en-US" dirty="0" smtClean="0"/>
              <a:t>Exercise 4: Creating Child Components</a:t>
            </a:r>
          </a:p>
          <a:p>
            <a:pPr lvl="1"/>
            <a:endParaRPr lang="en-US" dirty="0"/>
          </a:p>
          <a:p>
            <a:r>
              <a:rPr lang="en-US" dirty="0"/>
              <a:t>Estimated Time: </a:t>
            </a:r>
            <a:r>
              <a:rPr lang="en-US" dirty="0" smtClean="0"/>
              <a:t>60 </a:t>
            </a:r>
            <a:r>
              <a:rPr lang="en-US" dirty="0"/>
              <a:t>minutes</a:t>
            </a:r>
          </a:p>
          <a:p>
            <a:endParaRPr lang="en-US" dirty="0" smtClean="0"/>
          </a:p>
        </p:txBody>
      </p:sp>
    </p:spTree>
    <p:extLst>
      <p:ext uri="{BB962C8B-B14F-4D97-AF65-F5344CB8AC3E}">
        <p14:creationId xmlns:p14="http://schemas.microsoft.com/office/powerpoint/2010/main" val="4040403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Angular Modules</a:t>
            </a:r>
            <a:endParaRPr lang="en-PH" dirty="0"/>
          </a:p>
        </p:txBody>
      </p:sp>
      <p:sp>
        <p:nvSpPr>
          <p:cNvPr id="3" name="Text Placeholder 2"/>
          <p:cNvSpPr>
            <a:spLocks noGrp="1"/>
          </p:cNvSpPr>
          <p:nvPr>
            <p:ph type="body" idx="1"/>
          </p:nvPr>
        </p:nvSpPr>
        <p:spPr/>
        <p:txBody>
          <a:bodyPr/>
          <a:lstStyle/>
          <a:p>
            <a:r>
              <a:rPr lang="en-SG" dirty="0"/>
              <a:t>A module, in Angular, is a class file that helps you to organize all the different “pieces” of your application. it allows you to organize these pieces into blocks</a:t>
            </a:r>
            <a:r>
              <a:rPr lang="en-SG" dirty="0" smtClean="0"/>
              <a:t>.</a:t>
            </a:r>
            <a:endParaRPr lang="en-PH" dirty="0"/>
          </a:p>
          <a:p>
            <a:pPr lvl="1"/>
            <a:r>
              <a:rPr lang="en-SG" dirty="0"/>
              <a:t>Angular modules also allow you to extend your application's capabilities through external </a:t>
            </a:r>
            <a:r>
              <a:rPr lang="en-SG" dirty="0" smtClean="0"/>
              <a:t>libraries</a:t>
            </a:r>
          </a:p>
          <a:p>
            <a:pPr lvl="1"/>
            <a:r>
              <a:rPr lang="en-SG" dirty="0"/>
              <a:t>Using Angular modules, you can break your application into multiple components, making </a:t>
            </a:r>
            <a:r>
              <a:rPr lang="en-SG" dirty="0" smtClean="0"/>
              <a:t>your application </a:t>
            </a:r>
            <a:r>
              <a:rPr lang="en-SG" dirty="0"/>
              <a:t>easier to update and maintain</a:t>
            </a:r>
            <a:r>
              <a:rPr lang="en-SG" dirty="0" smtClean="0"/>
              <a:t>.</a:t>
            </a:r>
          </a:p>
          <a:p>
            <a:r>
              <a:rPr lang="en-SG" dirty="0"/>
              <a:t>Every Angular application has at least one module known as the root module. The root module is bootstrapped to load the application</a:t>
            </a:r>
            <a:endParaRPr lang="en-PH" dirty="0"/>
          </a:p>
        </p:txBody>
      </p:sp>
    </p:spTree>
    <p:extLst>
      <p:ext uri="{BB962C8B-B14F-4D97-AF65-F5344CB8AC3E}">
        <p14:creationId xmlns:p14="http://schemas.microsoft.com/office/powerpoint/2010/main" val="3469122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Angular Modules – </a:t>
            </a:r>
            <a:r>
              <a:rPr lang="en-PH" dirty="0" err="1" smtClean="0"/>
              <a:t>app.module.ts</a:t>
            </a:r>
            <a:endParaRPr lang="en-PH" dirty="0"/>
          </a:p>
        </p:txBody>
      </p:sp>
      <p:sp>
        <p:nvSpPr>
          <p:cNvPr id="3" name="Text Placeholder 2"/>
          <p:cNvSpPr>
            <a:spLocks noGrp="1"/>
          </p:cNvSpPr>
          <p:nvPr>
            <p:ph type="body" idx="1"/>
          </p:nvPr>
        </p:nvSpPr>
        <p:spPr/>
        <p:txBody>
          <a:bodyPr/>
          <a:lstStyle/>
          <a:p>
            <a:r>
              <a:rPr lang="en-US" dirty="0" err="1"/>
              <a:t>App.module.ts</a:t>
            </a:r>
            <a:r>
              <a:rPr lang="en-US" dirty="0"/>
              <a:t> is the default root module for an Angular Application </a:t>
            </a:r>
            <a:r>
              <a:rPr lang="en-US" dirty="0" err="1"/>
              <a:t>Genrated</a:t>
            </a:r>
            <a:r>
              <a:rPr lang="en-US" dirty="0"/>
              <a:t> by the CLI. </a:t>
            </a:r>
            <a:endParaRPr lang="en-PH" dirty="0"/>
          </a:p>
          <a:p>
            <a:pPr lvl="1"/>
            <a:r>
              <a:rPr lang="en-US" dirty="0"/>
              <a:t>@</a:t>
            </a:r>
            <a:r>
              <a:rPr lang="en-US" dirty="0" err="1"/>
              <a:t>NgModule</a:t>
            </a:r>
            <a:r>
              <a:rPr lang="en-US" dirty="0"/>
              <a:t> - Inside of the @</a:t>
            </a:r>
            <a:r>
              <a:rPr lang="en-US" dirty="0" err="1"/>
              <a:t>NgModule</a:t>
            </a:r>
            <a:r>
              <a:rPr lang="en-US" dirty="0"/>
              <a:t> Decorator, we define all the </a:t>
            </a:r>
            <a:r>
              <a:rPr lang="en-US" dirty="0" smtClean="0"/>
              <a:t>properties </a:t>
            </a:r>
            <a:r>
              <a:rPr lang="en-US" dirty="0"/>
              <a:t>of the </a:t>
            </a:r>
            <a:r>
              <a:rPr lang="en-US" dirty="0" smtClean="0"/>
              <a:t>module</a:t>
            </a:r>
          </a:p>
          <a:p>
            <a:pPr marL="288925" lvl="1" indent="0">
              <a:buNone/>
            </a:pPr>
            <a:endParaRPr lang="en-US" dirty="0" smtClean="0"/>
          </a:p>
          <a:p>
            <a:pPr marL="288925" lvl="1" indent="0">
              <a:buNone/>
            </a:pPr>
            <a:r>
              <a:rPr lang="en-US" dirty="0" smtClean="0"/>
              <a:t>Example.</a:t>
            </a:r>
            <a:endParaRPr lang="en-US" dirty="0"/>
          </a:p>
          <a:p>
            <a:pPr marL="288925" lvl="1" indent="0">
              <a:buNone/>
            </a:pPr>
            <a:r>
              <a:rPr lang="en-US" dirty="0" smtClean="0"/>
              <a:t>@</a:t>
            </a:r>
            <a:r>
              <a:rPr lang="en-US" dirty="0" err="1" smtClean="0"/>
              <a:t>NgModule</a:t>
            </a:r>
            <a:r>
              <a:rPr lang="en-US" dirty="0" smtClean="0"/>
              <a:t>({</a:t>
            </a:r>
          </a:p>
          <a:p>
            <a:pPr marL="681037" lvl="2" indent="0">
              <a:buNone/>
            </a:pPr>
            <a:r>
              <a:rPr lang="en-US" dirty="0" smtClean="0"/>
              <a:t>//Some properties here</a:t>
            </a:r>
            <a:endParaRPr lang="en-US" dirty="0"/>
          </a:p>
          <a:p>
            <a:pPr marL="288925" lvl="1" indent="0">
              <a:buNone/>
            </a:pPr>
            <a:r>
              <a:rPr lang="en-US" dirty="0" smtClean="0"/>
              <a:t>})</a:t>
            </a:r>
            <a:endParaRPr lang="en-PH" dirty="0"/>
          </a:p>
        </p:txBody>
      </p:sp>
    </p:spTree>
    <p:extLst>
      <p:ext uri="{BB962C8B-B14F-4D97-AF65-F5344CB8AC3E}">
        <p14:creationId xmlns:p14="http://schemas.microsoft.com/office/powerpoint/2010/main" val="916086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Angular Modules – Bootstrap Array</a:t>
            </a:r>
            <a:endParaRPr lang="en-PH" dirty="0"/>
          </a:p>
        </p:txBody>
      </p:sp>
      <p:sp>
        <p:nvSpPr>
          <p:cNvPr id="3" name="Text Placeholder 2"/>
          <p:cNvSpPr>
            <a:spLocks noGrp="1"/>
          </p:cNvSpPr>
          <p:nvPr>
            <p:ph type="body" idx="1"/>
          </p:nvPr>
        </p:nvSpPr>
        <p:spPr/>
        <p:txBody>
          <a:bodyPr/>
          <a:lstStyle/>
          <a:p>
            <a:r>
              <a:rPr lang="en-US" dirty="0" smtClean="0"/>
              <a:t>The Bootstrap array</a:t>
            </a:r>
          </a:p>
          <a:p>
            <a:pPr lvl="1"/>
            <a:r>
              <a:rPr lang="en-US" dirty="0" smtClean="0"/>
              <a:t>Defines </a:t>
            </a:r>
            <a:r>
              <a:rPr lang="en-US" dirty="0"/>
              <a:t>the root-component of the Application. Only use this in the </a:t>
            </a:r>
            <a:r>
              <a:rPr lang="en-US" dirty="0" err="1" smtClean="0"/>
              <a:t>AppModule</a:t>
            </a:r>
            <a:endParaRPr lang="en-US" dirty="0" smtClean="0"/>
          </a:p>
          <a:p>
            <a:endParaRPr lang="en-PH" dirty="0" smtClean="0"/>
          </a:p>
          <a:p>
            <a:pPr marL="288925" lvl="1" indent="0">
              <a:buNone/>
            </a:pPr>
            <a:r>
              <a:rPr lang="en-US" dirty="0"/>
              <a:t>Example.</a:t>
            </a:r>
          </a:p>
          <a:p>
            <a:pPr marL="288925" lvl="1" indent="0">
              <a:buNone/>
            </a:pPr>
            <a:r>
              <a:rPr lang="en-US" dirty="0"/>
              <a:t>@</a:t>
            </a:r>
            <a:r>
              <a:rPr lang="en-US" dirty="0" err="1"/>
              <a:t>NgModule</a:t>
            </a:r>
            <a:r>
              <a:rPr lang="en-US" dirty="0"/>
              <a:t>({</a:t>
            </a:r>
          </a:p>
          <a:p>
            <a:pPr marL="681037" lvl="2" indent="0">
              <a:buNone/>
            </a:pPr>
            <a:r>
              <a:rPr lang="en-US" dirty="0"/>
              <a:t>b</a:t>
            </a:r>
            <a:r>
              <a:rPr lang="en-US" dirty="0" smtClean="0"/>
              <a:t>ootstrap:[</a:t>
            </a:r>
            <a:r>
              <a:rPr lang="en-US" dirty="0" err="1" smtClean="0"/>
              <a:t>AppComponent</a:t>
            </a:r>
            <a:r>
              <a:rPr lang="en-US" dirty="0" smtClean="0"/>
              <a:t>]</a:t>
            </a:r>
            <a:endParaRPr lang="en-US" dirty="0"/>
          </a:p>
          <a:p>
            <a:pPr marL="288925" lvl="1" indent="0">
              <a:buNone/>
            </a:pPr>
            <a:r>
              <a:rPr lang="en-US" dirty="0"/>
              <a:t>})</a:t>
            </a:r>
            <a:endParaRPr lang="en-PH" dirty="0"/>
          </a:p>
        </p:txBody>
      </p:sp>
    </p:spTree>
    <p:extLst>
      <p:ext uri="{BB962C8B-B14F-4D97-AF65-F5344CB8AC3E}">
        <p14:creationId xmlns:p14="http://schemas.microsoft.com/office/powerpoint/2010/main" val="1105094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Angular Modules – Declarations Array</a:t>
            </a:r>
            <a:endParaRPr lang="en-PH" dirty="0"/>
          </a:p>
        </p:txBody>
      </p:sp>
      <p:sp>
        <p:nvSpPr>
          <p:cNvPr id="3" name="Text Placeholder 2"/>
          <p:cNvSpPr>
            <a:spLocks noGrp="1"/>
          </p:cNvSpPr>
          <p:nvPr>
            <p:ph type="body" idx="1"/>
          </p:nvPr>
        </p:nvSpPr>
        <p:spPr/>
        <p:txBody>
          <a:bodyPr/>
          <a:lstStyle/>
          <a:p>
            <a:r>
              <a:rPr lang="en-US" dirty="0" smtClean="0"/>
              <a:t>The Declarations array</a:t>
            </a:r>
          </a:p>
          <a:p>
            <a:pPr lvl="1"/>
            <a:r>
              <a:rPr lang="en-US" dirty="0" smtClean="0"/>
              <a:t>Defines all </a:t>
            </a:r>
            <a:r>
              <a:rPr lang="en-US" dirty="0"/>
              <a:t>the components, directives and pipes, that are declared and used inside this module. If a component (or directive or pipe) is not added to the declarations array and you use it in your module/application, angular will throw an error at runtime</a:t>
            </a:r>
            <a:endParaRPr lang="en-PH" dirty="0" smtClean="0"/>
          </a:p>
          <a:p>
            <a:pPr marL="288925" lvl="1" indent="0">
              <a:buNone/>
            </a:pPr>
            <a:r>
              <a:rPr lang="en-US" dirty="0"/>
              <a:t>Example.</a:t>
            </a:r>
          </a:p>
          <a:p>
            <a:pPr marL="288925" lvl="1" indent="0">
              <a:buNone/>
            </a:pPr>
            <a:r>
              <a:rPr lang="en-US" dirty="0"/>
              <a:t>@</a:t>
            </a:r>
            <a:r>
              <a:rPr lang="en-US" dirty="0" err="1"/>
              <a:t>NgModule</a:t>
            </a:r>
            <a:r>
              <a:rPr lang="en-US" dirty="0"/>
              <a:t>({</a:t>
            </a:r>
          </a:p>
          <a:p>
            <a:pPr marL="681037" lvl="2" indent="0">
              <a:buNone/>
            </a:pPr>
            <a:r>
              <a:rPr lang="en-US" dirty="0" smtClean="0"/>
              <a:t>declarations:[</a:t>
            </a:r>
            <a:r>
              <a:rPr lang="en-US" dirty="0" err="1" smtClean="0"/>
              <a:t>AppComponent</a:t>
            </a:r>
            <a:r>
              <a:rPr lang="en-US" dirty="0" smtClean="0"/>
              <a:t>]</a:t>
            </a:r>
            <a:endParaRPr lang="en-US" dirty="0"/>
          </a:p>
          <a:p>
            <a:pPr marL="288925" lvl="1" indent="0">
              <a:buNone/>
            </a:pPr>
            <a:r>
              <a:rPr lang="en-US" dirty="0"/>
              <a:t>})</a:t>
            </a:r>
            <a:endParaRPr lang="en-PH" dirty="0"/>
          </a:p>
        </p:txBody>
      </p:sp>
    </p:spTree>
    <p:extLst>
      <p:ext uri="{BB962C8B-B14F-4D97-AF65-F5344CB8AC3E}">
        <p14:creationId xmlns:p14="http://schemas.microsoft.com/office/powerpoint/2010/main" val="1867206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Angular Modules – Exports Array</a:t>
            </a:r>
            <a:endParaRPr lang="en-PH" dirty="0"/>
          </a:p>
        </p:txBody>
      </p:sp>
      <p:sp>
        <p:nvSpPr>
          <p:cNvPr id="3" name="Text Placeholder 2"/>
          <p:cNvSpPr>
            <a:spLocks noGrp="1"/>
          </p:cNvSpPr>
          <p:nvPr>
            <p:ph type="body" idx="1"/>
          </p:nvPr>
        </p:nvSpPr>
        <p:spPr/>
        <p:txBody>
          <a:bodyPr/>
          <a:lstStyle/>
          <a:p>
            <a:r>
              <a:rPr lang="en-US" dirty="0" smtClean="0"/>
              <a:t>The Exports array</a:t>
            </a:r>
          </a:p>
          <a:p>
            <a:pPr lvl="1"/>
            <a:r>
              <a:rPr lang="en-US" dirty="0" smtClean="0"/>
              <a:t>Defines </a:t>
            </a:r>
            <a:r>
              <a:rPr lang="en-US" dirty="0"/>
              <a:t>the components, directives or pipes we want to export here. That means, that our module is providing these to other modules when they get imported. Otherwise, these components stay </a:t>
            </a:r>
            <a:r>
              <a:rPr lang="en-US" dirty="0" smtClean="0"/>
              <a:t>internal </a:t>
            </a:r>
            <a:r>
              <a:rPr lang="en-US" dirty="0"/>
              <a:t>and can not be accessed from the outside.</a:t>
            </a:r>
            <a:endParaRPr lang="en-PH" dirty="0"/>
          </a:p>
          <a:p>
            <a:pPr marL="288925" lvl="1" indent="0">
              <a:buNone/>
            </a:pPr>
            <a:r>
              <a:rPr lang="en-US" dirty="0" smtClean="0"/>
              <a:t>Example</a:t>
            </a:r>
            <a:r>
              <a:rPr lang="en-US" dirty="0"/>
              <a:t>.</a:t>
            </a:r>
          </a:p>
          <a:p>
            <a:pPr marL="288925" lvl="1" indent="0">
              <a:buNone/>
            </a:pPr>
            <a:r>
              <a:rPr lang="en-US" dirty="0"/>
              <a:t>@</a:t>
            </a:r>
            <a:r>
              <a:rPr lang="en-US" dirty="0" err="1"/>
              <a:t>NgModule</a:t>
            </a:r>
            <a:r>
              <a:rPr lang="en-US" dirty="0"/>
              <a:t>({</a:t>
            </a:r>
          </a:p>
          <a:p>
            <a:pPr marL="681037" lvl="2" indent="0">
              <a:buNone/>
            </a:pPr>
            <a:r>
              <a:rPr lang="en-US" dirty="0"/>
              <a:t>e</a:t>
            </a:r>
            <a:r>
              <a:rPr lang="en-US" dirty="0" smtClean="0"/>
              <a:t>xports:[Component1,Component2]</a:t>
            </a:r>
            <a:endParaRPr lang="en-US" dirty="0"/>
          </a:p>
          <a:p>
            <a:pPr marL="288925" lvl="1" indent="0">
              <a:buNone/>
            </a:pPr>
            <a:r>
              <a:rPr lang="en-US" dirty="0"/>
              <a:t>})</a:t>
            </a:r>
            <a:endParaRPr lang="en-PH" dirty="0"/>
          </a:p>
        </p:txBody>
      </p:sp>
    </p:spTree>
    <p:extLst>
      <p:ext uri="{BB962C8B-B14F-4D97-AF65-F5344CB8AC3E}">
        <p14:creationId xmlns:p14="http://schemas.microsoft.com/office/powerpoint/2010/main" val="250434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Angular Modules – Imports Array</a:t>
            </a:r>
            <a:endParaRPr lang="en-PH" dirty="0"/>
          </a:p>
        </p:txBody>
      </p:sp>
      <p:sp>
        <p:nvSpPr>
          <p:cNvPr id="3" name="Text Placeholder 2"/>
          <p:cNvSpPr>
            <a:spLocks noGrp="1"/>
          </p:cNvSpPr>
          <p:nvPr>
            <p:ph type="body" idx="1"/>
          </p:nvPr>
        </p:nvSpPr>
        <p:spPr/>
        <p:txBody>
          <a:bodyPr/>
          <a:lstStyle/>
          <a:p>
            <a:r>
              <a:rPr lang="en-US" dirty="0" smtClean="0"/>
              <a:t>The Imports array</a:t>
            </a:r>
          </a:p>
          <a:p>
            <a:pPr lvl="1"/>
            <a:r>
              <a:rPr lang="en-US" dirty="0" smtClean="0"/>
              <a:t>A module </a:t>
            </a:r>
            <a:r>
              <a:rPr lang="en-US" dirty="0"/>
              <a:t>can import as many sub-modules as you like. </a:t>
            </a:r>
            <a:r>
              <a:rPr lang="en-US" dirty="0" smtClean="0"/>
              <a:t>But </a:t>
            </a:r>
            <a:r>
              <a:rPr lang="en-US" dirty="0"/>
              <a:t>even if you don't have any modules, you still need to import some angular modules. </a:t>
            </a:r>
            <a:r>
              <a:rPr lang="en-US" dirty="0" smtClean="0"/>
              <a:t>For </a:t>
            </a:r>
            <a:r>
              <a:rPr lang="en-US" dirty="0"/>
              <a:t>example, if you want to use the </a:t>
            </a:r>
            <a:r>
              <a:rPr lang="en-US" dirty="0" err="1"/>
              <a:t>HttpClient</a:t>
            </a:r>
            <a:r>
              <a:rPr lang="en-US" dirty="0"/>
              <a:t>, you will need to import the </a:t>
            </a:r>
            <a:r>
              <a:rPr lang="en-US" dirty="0" err="1"/>
              <a:t>HttpClientModule</a:t>
            </a:r>
            <a:r>
              <a:rPr lang="en-US" dirty="0"/>
              <a:t>.</a:t>
            </a:r>
            <a:endParaRPr lang="en-PH" dirty="0"/>
          </a:p>
          <a:p>
            <a:pPr marL="288925" lvl="1" indent="0">
              <a:buNone/>
            </a:pPr>
            <a:r>
              <a:rPr lang="en-US" dirty="0" smtClean="0"/>
              <a:t>Example</a:t>
            </a:r>
            <a:r>
              <a:rPr lang="en-US" dirty="0"/>
              <a:t>.</a:t>
            </a:r>
          </a:p>
          <a:p>
            <a:pPr marL="288925" lvl="1" indent="0">
              <a:buNone/>
            </a:pPr>
            <a:r>
              <a:rPr lang="en-US" dirty="0"/>
              <a:t>@</a:t>
            </a:r>
            <a:r>
              <a:rPr lang="en-US" dirty="0" err="1"/>
              <a:t>NgModule</a:t>
            </a:r>
            <a:r>
              <a:rPr lang="en-US" dirty="0"/>
              <a:t>({</a:t>
            </a:r>
          </a:p>
          <a:p>
            <a:pPr marL="681037" lvl="2" indent="0">
              <a:buNone/>
            </a:pPr>
            <a:r>
              <a:rPr lang="en-US" dirty="0" smtClean="0"/>
              <a:t>imports:[</a:t>
            </a:r>
            <a:r>
              <a:rPr lang="en-US" dirty="0" err="1" smtClean="0"/>
              <a:t>HttpClientModule</a:t>
            </a:r>
            <a:r>
              <a:rPr lang="en-US" dirty="0" smtClean="0"/>
              <a:t>]</a:t>
            </a:r>
            <a:endParaRPr lang="en-US" dirty="0"/>
          </a:p>
          <a:p>
            <a:pPr marL="288925" lvl="1" indent="0">
              <a:buNone/>
            </a:pPr>
            <a:r>
              <a:rPr lang="en-US" dirty="0"/>
              <a:t>})</a:t>
            </a:r>
            <a:endParaRPr lang="en-PH" dirty="0"/>
          </a:p>
        </p:txBody>
      </p:sp>
    </p:spTree>
    <p:extLst>
      <p:ext uri="{BB962C8B-B14F-4D97-AF65-F5344CB8AC3E}">
        <p14:creationId xmlns:p14="http://schemas.microsoft.com/office/powerpoint/2010/main" val="2926376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Angular Modules – Providers Array</a:t>
            </a:r>
            <a:endParaRPr lang="en-PH" dirty="0"/>
          </a:p>
        </p:txBody>
      </p:sp>
      <p:sp>
        <p:nvSpPr>
          <p:cNvPr id="3" name="Text Placeholder 2"/>
          <p:cNvSpPr>
            <a:spLocks noGrp="1"/>
          </p:cNvSpPr>
          <p:nvPr>
            <p:ph type="body" idx="1"/>
          </p:nvPr>
        </p:nvSpPr>
        <p:spPr/>
        <p:txBody>
          <a:bodyPr/>
          <a:lstStyle/>
          <a:p>
            <a:r>
              <a:rPr lang="en-US" dirty="0" smtClean="0"/>
              <a:t>The Providers array</a:t>
            </a:r>
          </a:p>
          <a:p>
            <a:pPr lvl="1"/>
            <a:r>
              <a:rPr lang="en-US" dirty="0" smtClean="0"/>
              <a:t>Defines </a:t>
            </a:r>
            <a:r>
              <a:rPr lang="en-US" dirty="0"/>
              <a:t>any @</a:t>
            </a:r>
            <a:r>
              <a:rPr lang="en-US" dirty="0" err="1"/>
              <a:t>Injectables</a:t>
            </a:r>
            <a:r>
              <a:rPr lang="en-US" dirty="0"/>
              <a:t>, required by the module, </a:t>
            </a:r>
            <a:r>
              <a:rPr lang="en-US" dirty="0" smtClean="0"/>
              <a:t>Often this are Services.</a:t>
            </a:r>
          </a:p>
          <a:p>
            <a:pPr lvl="1"/>
            <a:endParaRPr lang="en-US" dirty="0"/>
          </a:p>
          <a:p>
            <a:pPr lvl="1"/>
            <a:r>
              <a:rPr lang="en-US" dirty="0" smtClean="0"/>
              <a:t>Example</a:t>
            </a:r>
            <a:r>
              <a:rPr lang="en-US" dirty="0"/>
              <a:t>.</a:t>
            </a:r>
          </a:p>
          <a:p>
            <a:pPr marL="288925" lvl="1" indent="0">
              <a:buNone/>
            </a:pPr>
            <a:r>
              <a:rPr lang="en-US" dirty="0"/>
              <a:t>@</a:t>
            </a:r>
            <a:r>
              <a:rPr lang="en-US" dirty="0" err="1"/>
              <a:t>NgModule</a:t>
            </a:r>
            <a:r>
              <a:rPr lang="en-US" dirty="0"/>
              <a:t>({</a:t>
            </a:r>
          </a:p>
          <a:p>
            <a:pPr marL="681037" lvl="2" indent="0">
              <a:buNone/>
            </a:pPr>
            <a:r>
              <a:rPr lang="en-US" dirty="0" smtClean="0"/>
              <a:t>providers:[</a:t>
            </a:r>
            <a:r>
              <a:rPr lang="en-US" dirty="0" err="1" smtClean="0"/>
              <a:t>TransactionService</a:t>
            </a:r>
            <a:r>
              <a:rPr lang="en-US" dirty="0" smtClean="0"/>
              <a:t>]</a:t>
            </a:r>
            <a:endParaRPr lang="en-US" dirty="0"/>
          </a:p>
          <a:p>
            <a:pPr marL="288925" lvl="1" indent="0">
              <a:buNone/>
            </a:pPr>
            <a:r>
              <a:rPr lang="en-US" dirty="0"/>
              <a:t>})</a:t>
            </a:r>
            <a:endParaRPr lang="en-PH" dirty="0"/>
          </a:p>
        </p:txBody>
      </p:sp>
    </p:spTree>
    <p:extLst>
      <p:ext uri="{BB962C8B-B14F-4D97-AF65-F5344CB8AC3E}">
        <p14:creationId xmlns:p14="http://schemas.microsoft.com/office/powerpoint/2010/main" val="197899337"/>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182</TotalTime>
  <Words>1566</Words>
  <Application>Microsoft Office PowerPoint</Application>
  <PresentationFormat>On-screen Show (4:3)</PresentationFormat>
  <Paragraphs>212</Paragraphs>
  <Slides>28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Segoe UI</vt:lpstr>
      <vt:lpstr>Wingdings</vt:lpstr>
      <vt:lpstr>Verdana</vt:lpstr>
      <vt:lpstr>Calibri</vt:lpstr>
      <vt:lpstr>Times New Roman</vt:lpstr>
      <vt:lpstr>NG_MOC_Core_ModuleNew2</vt:lpstr>
      <vt:lpstr>Module 3</vt:lpstr>
      <vt:lpstr>Module Overview</vt:lpstr>
      <vt:lpstr>Angular Modules</vt:lpstr>
      <vt:lpstr>Angular Modules – app.module.ts</vt:lpstr>
      <vt:lpstr>Angular Modules – Bootstrap Array</vt:lpstr>
      <vt:lpstr>Angular Modules – Declarations Array</vt:lpstr>
      <vt:lpstr>Angular Modules – Exports Array</vt:lpstr>
      <vt:lpstr>Angular Modules – Imports Array</vt:lpstr>
      <vt:lpstr>Angular Modules – Providers Array</vt:lpstr>
      <vt:lpstr>Angular Modules – Common Module Hierarchy</vt:lpstr>
      <vt:lpstr>Angular Modules – Feature Modules</vt:lpstr>
      <vt:lpstr>Angular Modules – Shared Modules</vt:lpstr>
      <vt:lpstr>The main.ts File</vt:lpstr>
      <vt:lpstr>The Basic Component Code</vt:lpstr>
      <vt:lpstr>The Basic Component Code</vt:lpstr>
      <vt:lpstr>The Basic Component Code</vt:lpstr>
      <vt:lpstr>The AppComponent</vt:lpstr>
      <vt:lpstr>Starting an Angular Application</vt:lpstr>
      <vt:lpstr>Building Nested Components</vt:lpstr>
      <vt:lpstr>Building Nested Components</vt:lpstr>
      <vt:lpstr>More Angular Components</vt:lpstr>
      <vt:lpstr>More Angular Components</vt:lpstr>
      <vt:lpstr>More Angular Components</vt:lpstr>
      <vt:lpstr>More Angular Components</vt:lpstr>
      <vt:lpstr>More Angular Components</vt:lpstr>
      <vt:lpstr>More Angular Components</vt:lpstr>
      <vt:lpstr>More Angular Components</vt:lpstr>
      <vt:lpstr>Lab Exercises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Manasa</dc:creator>
  <cp:lastModifiedBy>Windows User</cp:lastModifiedBy>
  <cp:revision>172</cp:revision>
  <dcterms:created xsi:type="dcterms:W3CDTF">2017-12-04T12:00:44Z</dcterms:created>
  <dcterms:modified xsi:type="dcterms:W3CDTF">2018-10-07T04:54:08Z</dcterms:modified>
</cp:coreProperties>
</file>