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70" r:id="rId15"/>
  </p:sldIdLst>
  <p:sldSz cx="9144000" cy="6858000" type="screen4x3"/>
  <p:notesSz cx="6858000" cy="9144000"/>
  <p:embeddedFontLst>
    <p:embeddedFont>
      <p:font typeface="Segoe UI" panose="020B0502040204020203"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22" autoAdjust="0"/>
  </p:normalViewPr>
  <p:slideViewPr>
    <p:cSldViewPr>
      <p:cViewPr varScale="1">
        <p:scale>
          <a:sx n="60" d="100"/>
          <a:sy n="60" d="100"/>
        </p:scale>
        <p:origin x="84" y="360"/>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10/7/2018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MVC 5. As you teach this module, remember that many subjects are covered in greater detail later in the course. </a:t>
            </a: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198133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5</a:t>
            </a:r>
          </a:p>
        </p:txBody>
      </p:sp>
    </p:spTree>
    <p:extLst>
      <p:ext uri="{BB962C8B-B14F-4D97-AF65-F5344CB8AC3E}">
        <p14:creationId xmlns:p14="http://schemas.microsoft.com/office/powerpoint/2010/main" val="43541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smtClean="0"/>
              <a:t>Module 4</a:t>
            </a:r>
            <a:endParaRPr lang="en-US" dirty="0"/>
          </a:p>
        </p:txBody>
      </p:sp>
      <p:sp>
        <p:nvSpPr>
          <p:cNvPr id="3" name="Subtitle 2"/>
          <p:cNvSpPr>
            <a:spLocks noGrp="1"/>
          </p:cNvSpPr>
          <p:nvPr>
            <p:ph type="subTitle" sz="quarter" idx="1"/>
          </p:nvPr>
        </p:nvSpPr>
        <p:spPr/>
        <p:txBody>
          <a:bodyPr/>
          <a:lstStyle/>
          <a:p>
            <a:r>
              <a:rPr lang="en-US" dirty="0" smtClean="0"/>
              <a:t>Angular Services and Dependency Injection</a:t>
            </a:r>
            <a:endParaRPr lang="en-US" dirty="0"/>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a Service</a:t>
            </a:r>
            <a:endParaRPr lang="en-PH" dirty="0"/>
          </a:p>
        </p:txBody>
      </p:sp>
      <p:sp>
        <p:nvSpPr>
          <p:cNvPr id="3" name="Text Placeholder 2"/>
          <p:cNvSpPr>
            <a:spLocks noGrp="1"/>
          </p:cNvSpPr>
          <p:nvPr>
            <p:ph type="body" idx="1"/>
          </p:nvPr>
        </p:nvSpPr>
        <p:spPr/>
        <p:txBody>
          <a:bodyPr/>
          <a:lstStyle/>
          <a:p>
            <a:r>
              <a:rPr lang="en-SG" dirty="0"/>
              <a:t>Services are a type of component in Angular that are specifically designed to create reusable logic that can </a:t>
            </a:r>
            <a:r>
              <a:rPr lang="en-SG" dirty="0" smtClean="0"/>
              <a:t>be </a:t>
            </a:r>
            <a:r>
              <a:rPr lang="en-SG" dirty="0"/>
              <a:t>injected into multiple </a:t>
            </a:r>
            <a:r>
              <a:rPr lang="en-SG" dirty="0" smtClean="0"/>
              <a:t>components</a:t>
            </a:r>
          </a:p>
          <a:p>
            <a:endParaRPr lang="en-SG" dirty="0"/>
          </a:p>
          <a:p>
            <a:r>
              <a:rPr lang="en-SG" dirty="0"/>
              <a:t>A common usage scenario for a service in Angular is to fetch data from a data source. This could be a database running on a server somewhere, or it could be any other form of data that your Angular application needs.</a:t>
            </a:r>
            <a:endParaRPr lang="en-PH" dirty="0"/>
          </a:p>
          <a:p>
            <a:endParaRPr lang="en-PH" dirty="0"/>
          </a:p>
        </p:txBody>
      </p:sp>
    </p:spTree>
    <p:extLst>
      <p:ext uri="{BB962C8B-B14F-4D97-AF65-F5344CB8AC3E}">
        <p14:creationId xmlns:p14="http://schemas.microsoft.com/office/powerpoint/2010/main" val="243822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Building a Service</a:t>
            </a:r>
            <a:endParaRPr lang="en-PH" dirty="0"/>
          </a:p>
        </p:txBody>
      </p:sp>
      <p:sp>
        <p:nvSpPr>
          <p:cNvPr id="3" name="Text Placeholder 2"/>
          <p:cNvSpPr>
            <a:spLocks noGrp="1"/>
          </p:cNvSpPr>
          <p:nvPr>
            <p:ph type="body" idx="1"/>
          </p:nvPr>
        </p:nvSpPr>
        <p:spPr/>
        <p:txBody>
          <a:bodyPr/>
          <a:lstStyle/>
          <a:p>
            <a:r>
              <a:rPr lang="en-PH" dirty="0" smtClean="0"/>
              <a:t>To Build a Service</a:t>
            </a:r>
          </a:p>
          <a:p>
            <a:pPr lvl="1"/>
            <a:r>
              <a:rPr lang="en-SG" dirty="0"/>
              <a:t>The very first thing you do, after designing your service, is to create one using the Angular CLI. </a:t>
            </a:r>
          </a:p>
          <a:p>
            <a:pPr marL="288925" lvl="1" indent="0">
              <a:buNone/>
            </a:pPr>
            <a:r>
              <a:rPr lang="en-SG" dirty="0" smtClean="0"/>
              <a:t>	</a:t>
            </a:r>
            <a:r>
              <a:rPr lang="en-SG" b="1" dirty="0" smtClean="0"/>
              <a:t>ng g service </a:t>
            </a:r>
            <a:r>
              <a:rPr lang="en-SG" b="1" dirty="0" err="1" smtClean="0"/>
              <a:t>service_name</a:t>
            </a:r>
            <a:endParaRPr lang="en-SG" b="1" dirty="0" smtClean="0"/>
          </a:p>
          <a:p>
            <a:pPr lvl="1"/>
            <a:r>
              <a:rPr lang="en-SG" dirty="0" smtClean="0"/>
              <a:t>Open the generated file</a:t>
            </a:r>
          </a:p>
          <a:p>
            <a:pPr lvl="1"/>
            <a:r>
              <a:rPr lang="en-SG" dirty="0"/>
              <a:t>Notice that </a:t>
            </a:r>
            <a:r>
              <a:rPr lang="en-SG" dirty="0" smtClean="0"/>
              <a:t>the </a:t>
            </a:r>
            <a:r>
              <a:rPr lang="en-SG" dirty="0"/>
              <a:t>service imports Injectable from @angular/core, which allows this service to be injectable into other components.</a:t>
            </a:r>
            <a:endParaRPr lang="en-PH" dirty="0"/>
          </a:p>
        </p:txBody>
      </p:sp>
    </p:spTree>
    <p:extLst>
      <p:ext uri="{BB962C8B-B14F-4D97-AF65-F5344CB8AC3E}">
        <p14:creationId xmlns:p14="http://schemas.microsoft.com/office/powerpoint/2010/main" val="270539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Registering a service</a:t>
            </a:r>
            <a:endParaRPr lang="en-PH" dirty="0"/>
          </a:p>
        </p:txBody>
      </p:sp>
      <p:sp>
        <p:nvSpPr>
          <p:cNvPr id="3" name="Text Placeholder 2"/>
          <p:cNvSpPr>
            <a:spLocks noGrp="1"/>
          </p:cNvSpPr>
          <p:nvPr>
            <p:ph type="body" idx="1"/>
          </p:nvPr>
        </p:nvSpPr>
        <p:spPr/>
        <p:txBody>
          <a:bodyPr/>
          <a:lstStyle/>
          <a:p>
            <a:r>
              <a:rPr lang="en-PH" dirty="0" smtClean="0"/>
              <a:t>Using a Service</a:t>
            </a:r>
          </a:p>
          <a:p>
            <a:pPr lvl="1"/>
            <a:r>
              <a:rPr lang="en-SG" dirty="0"/>
              <a:t>Once you have a service created, and it is an injectable component, you can make use of it in your components. One way to do this is to add it to the providers: </a:t>
            </a:r>
            <a:endParaRPr lang="en-SG" dirty="0" smtClean="0"/>
          </a:p>
          <a:p>
            <a:pPr marL="288925" lvl="1" indent="0">
              <a:buNone/>
            </a:pPr>
            <a:r>
              <a:rPr lang="en-SG" dirty="0" smtClean="0"/>
              <a:t>@</a:t>
            </a:r>
            <a:r>
              <a:rPr lang="en-SG" dirty="0" err="1" smtClean="0"/>
              <a:t>NgModule</a:t>
            </a:r>
            <a:r>
              <a:rPr lang="en-SG" dirty="0" smtClean="0"/>
              <a:t>({</a:t>
            </a:r>
          </a:p>
          <a:p>
            <a:pPr marL="288925" lvl="1" indent="0">
              <a:buNone/>
            </a:pPr>
            <a:r>
              <a:rPr lang="en-SG" dirty="0" smtClean="0"/>
              <a:t>	 providers:[</a:t>
            </a:r>
            <a:r>
              <a:rPr lang="en-SG" dirty="0" err="1" smtClean="0"/>
              <a:t>service_name</a:t>
            </a:r>
            <a:r>
              <a:rPr lang="en-SG" dirty="0" smtClean="0"/>
              <a:t>]</a:t>
            </a:r>
            <a:endParaRPr lang="en-SG" dirty="0"/>
          </a:p>
          <a:p>
            <a:pPr marL="288925" lvl="1" indent="0">
              <a:buNone/>
            </a:pPr>
            <a:r>
              <a:rPr lang="en-SG" dirty="0" smtClean="0"/>
              <a:t>})</a:t>
            </a:r>
            <a:endParaRPr lang="en-SG" dirty="0"/>
          </a:p>
          <a:p>
            <a:pPr lvl="1"/>
            <a:endParaRPr lang="en-PH" dirty="0"/>
          </a:p>
        </p:txBody>
      </p:sp>
    </p:spTree>
    <p:extLst>
      <p:ext uri="{BB962C8B-B14F-4D97-AF65-F5344CB8AC3E}">
        <p14:creationId xmlns:p14="http://schemas.microsoft.com/office/powerpoint/2010/main" val="141904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Injecting the service</a:t>
            </a:r>
            <a:endParaRPr lang="en-PH" dirty="0"/>
          </a:p>
        </p:txBody>
      </p:sp>
      <p:sp>
        <p:nvSpPr>
          <p:cNvPr id="3" name="Text Placeholder 2"/>
          <p:cNvSpPr>
            <a:spLocks noGrp="1"/>
          </p:cNvSpPr>
          <p:nvPr>
            <p:ph type="body" idx="1"/>
          </p:nvPr>
        </p:nvSpPr>
        <p:spPr/>
        <p:txBody>
          <a:bodyPr/>
          <a:lstStyle/>
          <a:p>
            <a:r>
              <a:rPr lang="en-PH" dirty="0" smtClean="0"/>
              <a:t>Injecting the Service</a:t>
            </a:r>
          </a:p>
          <a:p>
            <a:pPr lvl="1"/>
            <a:r>
              <a:rPr lang="en-SG" dirty="0"/>
              <a:t>Once you have a service </a:t>
            </a:r>
            <a:r>
              <a:rPr lang="en-SG" dirty="0" smtClean="0"/>
              <a:t>created registered in the </a:t>
            </a:r>
            <a:r>
              <a:rPr lang="en-SG" dirty="0" err="1" smtClean="0"/>
              <a:t>NgModule</a:t>
            </a:r>
            <a:r>
              <a:rPr lang="en-SG" dirty="0" smtClean="0"/>
              <a:t>, You can now inject it to a component.</a:t>
            </a:r>
          </a:p>
          <a:p>
            <a:pPr lvl="1"/>
            <a:r>
              <a:rPr lang="en-SG" dirty="0" smtClean="0"/>
              <a:t>First Import the Service</a:t>
            </a:r>
          </a:p>
          <a:p>
            <a:pPr marL="288925" lvl="1" indent="0">
              <a:buNone/>
            </a:pPr>
            <a:r>
              <a:rPr lang="en-SG" dirty="0"/>
              <a:t>i</a:t>
            </a:r>
            <a:r>
              <a:rPr lang="en-SG" dirty="0" smtClean="0"/>
              <a:t>mport { </a:t>
            </a:r>
            <a:r>
              <a:rPr lang="en-SG" dirty="0" err="1" smtClean="0"/>
              <a:t>Service_name</a:t>
            </a:r>
            <a:r>
              <a:rPr lang="en-SG" dirty="0" smtClean="0"/>
              <a:t> } from ‘./app/</a:t>
            </a:r>
            <a:r>
              <a:rPr lang="en-SG" dirty="0" err="1" smtClean="0"/>
              <a:t>service_name</a:t>
            </a:r>
            <a:r>
              <a:rPr lang="en-SG" dirty="0" smtClean="0"/>
              <a:t>’</a:t>
            </a:r>
          </a:p>
          <a:p>
            <a:pPr lvl="1"/>
            <a:r>
              <a:rPr lang="en-SG" dirty="0" smtClean="0"/>
              <a:t>Create a Constructor within the Component.</a:t>
            </a:r>
          </a:p>
          <a:p>
            <a:pPr marL="288925" lvl="1" indent="0">
              <a:buNone/>
            </a:pPr>
            <a:endParaRPr lang="en-SG" dirty="0" smtClean="0"/>
          </a:p>
          <a:p>
            <a:pPr marL="288925" lvl="1" indent="0">
              <a:buNone/>
            </a:pPr>
            <a:r>
              <a:rPr lang="en-SG" dirty="0"/>
              <a:t>c</a:t>
            </a:r>
            <a:r>
              <a:rPr lang="en-SG" dirty="0" smtClean="0"/>
              <a:t>onstructor(private </a:t>
            </a:r>
            <a:r>
              <a:rPr lang="en-SG" dirty="0" err="1" smtClean="0"/>
              <a:t>serviceName</a:t>
            </a:r>
            <a:r>
              <a:rPr lang="en-SG" dirty="0" smtClean="0"/>
              <a:t>: </a:t>
            </a:r>
            <a:r>
              <a:rPr lang="en-SG" dirty="0" err="1" smtClean="0"/>
              <a:t>Service_name</a:t>
            </a:r>
            <a:r>
              <a:rPr lang="en-SG" dirty="0" smtClean="0"/>
              <a:t>){</a:t>
            </a:r>
          </a:p>
          <a:p>
            <a:pPr marL="288925" lvl="1" indent="0">
              <a:buNone/>
            </a:pPr>
            <a:endParaRPr lang="en-SG" dirty="0"/>
          </a:p>
          <a:p>
            <a:pPr marL="288925" lvl="1" indent="0">
              <a:buNone/>
            </a:pPr>
            <a:r>
              <a:rPr lang="en-SG" dirty="0" smtClean="0"/>
              <a:t>}</a:t>
            </a:r>
            <a:endParaRPr lang="en-SG" dirty="0"/>
          </a:p>
          <a:p>
            <a:pPr lvl="1"/>
            <a:endParaRPr lang="en-PH" dirty="0"/>
          </a:p>
        </p:txBody>
      </p:sp>
    </p:spTree>
    <p:extLst>
      <p:ext uri="{BB962C8B-B14F-4D97-AF65-F5344CB8AC3E}">
        <p14:creationId xmlns:p14="http://schemas.microsoft.com/office/powerpoint/2010/main" val="378800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PH" dirty="0"/>
          </a:p>
        </p:txBody>
      </p:sp>
      <p:sp>
        <p:nvSpPr>
          <p:cNvPr id="3" name="Text Placeholder 2"/>
          <p:cNvSpPr>
            <a:spLocks noGrp="1"/>
          </p:cNvSpPr>
          <p:nvPr>
            <p:ph type="body" idx="1"/>
          </p:nvPr>
        </p:nvSpPr>
        <p:spPr/>
        <p:txBody>
          <a:bodyPr/>
          <a:lstStyle/>
          <a:p>
            <a:r>
              <a:rPr lang="en-US" dirty="0" smtClean="0"/>
              <a:t>Exercise 1: Developing Angular Services</a:t>
            </a:r>
          </a:p>
          <a:p>
            <a:endParaRPr lang="en-US" dirty="0"/>
          </a:p>
          <a:p>
            <a:endParaRPr lang="en-US" dirty="0" smtClean="0"/>
          </a:p>
          <a:p>
            <a:endParaRPr lang="en-US" dirty="0"/>
          </a:p>
          <a:p>
            <a:endParaRPr lang="en-US" dirty="0" smtClean="0"/>
          </a:p>
          <a:p>
            <a:r>
              <a:rPr lang="en-US" dirty="0" smtClean="0"/>
              <a:t>Estimated time: </a:t>
            </a:r>
            <a:r>
              <a:rPr lang="en-US" smtClean="0"/>
              <a:t>30 minutes</a:t>
            </a:r>
            <a:endParaRPr lang="en-PH" dirty="0"/>
          </a:p>
        </p:txBody>
      </p:sp>
    </p:spTree>
    <p:extLst>
      <p:ext uri="{BB962C8B-B14F-4D97-AF65-F5344CB8AC3E}">
        <p14:creationId xmlns:p14="http://schemas.microsoft.com/office/powerpoint/2010/main" val="264461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US" dirty="0" smtClean="0"/>
              <a:t>Introduction to Dependency Injection and how does it work</a:t>
            </a:r>
          </a:p>
          <a:p>
            <a:r>
              <a:rPr lang="en-US" dirty="0" smtClean="0"/>
              <a:t>Building a service</a:t>
            </a:r>
          </a:p>
          <a:p>
            <a:r>
              <a:rPr lang="en-US" dirty="0" smtClean="0"/>
              <a:t>Registering a service</a:t>
            </a:r>
          </a:p>
          <a:p>
            <a:r>
              <a:rPr lang="en-US" dirty="0" smtClean="0"/>
              <a:t>Injecting the service</a:t>
            </a:r>
            <a:endParaRPr lang="en-US" dirty="0"/>
          </a:p>
        </p:txBody>
      </p:sp>
    </p:spTree>
    <p:extLst>
      <p:ext uri="{BB962C8B-B14F-4D97-AF65-F5344CB8AC3E}">
        <p14:creationId xmlns:p14="http://schemas.microsoft.com/office/powerpoint/2010/main" val="11291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to Dependency Injection (DI)</a:t>
            </a:r>
            <a:endParaRPr lang="en-PH" dirty="0"/>
          </a:p>
        </p:txBody>
      </p:sp>
      <p:sp>
        <p:nvSpPr>
          <p:cNvPr id="3" name="Text Placeholder 2"/>
          <p:cNvSpPr>
            <a:spLocks noGrp="1"/>
          </p:cNvSpPr>
          <p:nvPr>
            <p:ph type="body" idx="1"/>
          </p:nvPr>
        </p:nvSpPr>
        <p:spPr/>
        <p:txBody>
          <a:bodyPr/>
          <a:lstStyle/>
          <a:p>
            <a:r>
              <a:rPr lang="en-SG" dirty="0"/>
              <a:t>Dependency Injection (DI) is a software design pattern that manages how components in a system obtain their dependencies. In Angular, Dependency Injection is responsible for:</a:t>
            </a:r>
            <a:endParaRPr lang="en-PH" dirty="0"/>
          </a:p>
          <a:p>
            <a:pPr lvl="1"/>
            <a:r>
              <a:rPr lang="en-SG" dirty="0"/>
              <a:t>Creating components</a:t>
            </a:r>
            <a:endParaRPr lang="en-PH" dirty="0"/>
          </a:p>
          <a:p>
            <a:pPr lvl="1"/>
            <a:r>
              <a:rPr lang="en-SG" dirty="0"/>
              <a:t>Maintaining a component's state</a:t>
            </a:r>
            <a:endParaRPr lang="en-PH" dirty="0"/>
          </a:p>
          <a:p>
            <a:pPr lvl="1"/>
            <a:r>
              <a:rPr lang="en-SG" dirty="0"/>
              <a:t>Providing components to other components, as required</a:t>
            </a:r>
            <a:endParaRPr lang="en-PH" dirty="0"/>
          </a:p>
        </p:txBody>
      </p:sp>
    </p:spTree>
    <p:extLst>
      <p:ext uri="{BB962C8B-B14F-4D97-AF65-F5344CB8AC3E}">
        <p14:creationId xmlns:p14="http://schemas.microsoft.com/office/powerpoint/2010/main" val="198402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to Dependency Injection (DI)</a:t>
            </a:r>
            <a:endParaRPr lang="en-PH" dirty="0"/>
          </a:p>
        </p:txBody>
      </p:sp>
      <p:sp>
        <p:nvSpPr>
          <p:cNvPr id="3" name="Text Placeholder 2"/>
          <p:cNvSpPr>
            <a:spLocks noGrp="1"/>
          </p:cNvSpPr>
          <p:nvPr>
            <p:ph type="body" idx="1"/>
          </p:nvPr>
        </p:nvSpPr>
        <p:spPr/>
        <p:txBody>
          <a:bodyPr/>
          <a:lstStyle/>
          <a:p>
            <a:r>
              <a:rPr lang="en-SG" dirty="0"/>
              <a:t>In Angular, DI allows us to share variables and functions between self-contained modules without having to reuse code, and maintains the state of each component</a:t>
            </a:r>
            <a:r>
              <a:rPr lang="en-SG" dirty="0" smtClean="0"/>
              <a:t>.</a:t>
            </a:r>
          </a:p>
          <a:p>
            <a:r>
              <a:rPr lang="en-SG" dirty="0"/>
              <a:t>DI employs the injector, the service object(s) to be used, the client object that is depending on the services it uses, and the interfaces.</a:t>
            </a:r>
            <a:endParaRPr lang="en-PH" dirty="0"/>
          </a:p>
          <a:p>
            <a:endParaRPr lang="en-PH" dirty="0"/>
          </a:p>
        </p:txBody>
      </p:sp>
    </p:spTree>
    <p:extLst>
      <p:ext uri="{BB962C8B-B14F-4D97-AF65-F5344CB8AC3E}">
        <p14:creationId xmlns:p14="http://schemas.microsoft.com/office/powerpoint/2010/main" val="384506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Introduction to Dependency Injection (DI)</a:t>
            </a:r>
            <a:endParaRPr lang="en-PH" dirty="0"/>
          </a:p>
        </p:txBody>
      </p:sp>
      <p:sp>
        <p:nvSpPr>
          <p:cNvPr id="3" name="Text Placeholder 2"/>
          <p:cNvSpPr>
            <a:spLocks noGrp="1"/>
          </p:cNvSpPr>
          <p:nvPr>
            <p:ph type="body" idx="1"/>
          </p:nvPr>
        </p:nvSpPr>
        <p:spPr/>
        <p:txBody>
          <a:bodyPr/>
          <a:lstStyle/>
          <a:p>
            <a:r>
              <a:rPr lang="en-SG" dirty="0"/>
              <a:t>In Angular, DI allows us to share variables and functions between self-contained modules without having to reuse code, and maintains the state of each component</a:t>
            </a:r>
            <a:r>
              <a:rPr lang="en-SG" dirty="0" smtClean="0"/>
              <a:t>.</a:t>
            </a:r>
          </a:p>
          <a:p>
            <a:r>
              <a:rPr lang="en-SG" dirty="0"/>
              <a:t>DI employs the injector, the service object(s) to be used, the client object that is depending on the services it uses, and the interfaces.</a:t>
            </a:r>
            <a:endParaRPr lang="en-PH" dirty="0"/>
          </a:p>
          <a:p>
            <a:endParaRPr lang="en-PH" dirty="0"/>
          </a:p>
        </p:txBody>
      </p:sp>
    </p:spTree>
    <p:extLst>
      <p:ext uri="{BB962C8B-B14F-4D97-AF65-F5344CB8AC3E}">
        <p14:creationId xmlns:p14="http://schemas.microsoft.com/office/powerpoint/2010/main" val="217104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How does it work?</a:t>
            </a:r>
            <a:endParaRPr lang="en-PH" dirty="0"/>
          </a:p>
        </p:txBody>
      </p:sp>
      <p:sp>
        <p:nvSpPr>
          <p:cNvPr id="3" name="Text Placeholder 2"/>
          <p:cNvSpPr>
            <a:spLocks noGrp="1"/>
          </p:cNvSpPr>
          <p:nvPr>
            <p:ph type="body" idx="1"/>
          </p:nvPr>
        </p:nvSpPr>
        <p:spPr/>
        <p:txBody>
          <a:bodyPr/>
          <a:lstStyle/>
          <a:p>
            <a:r>
              <a:rPr lang="en-PH" dirty="0" smtClean="0"/>
              <a:t>Angular Application</a:t>
            </a:r>
            <a:endParaRPr lang="en-PH" dirty="0"/>
          </a:p>
        </p:txBody>
      </p:sp>
      <p:sp>
        <p:nvSpPr>
          <p:cNvPr id="4" name="Hexagon 3"/>
          <p:cNvSpPr/>
          <p:nvPr/>
        </p:nvSpPr>
        <p:spPr bwMode="auto">
          <a:xfrm>
            <a:off x="19372" y="4018655"/>
            <a:ext cx="2723827" cy="2149916"/>
          </a:xfrm>
          <a:prstGeom prst="hexagon">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PH" sz="1800" b="1" i="0" u="none" strike="noStrike" cap="none" normalizeH="0" baseline="0" dirty="0" smtClean="0">
                <a:ln>
                  <a:noFill/>
                </a:ln>
                <a:solidFill>
                  <a:schemeClr val="tx1"/>
                </a:solidFill>
                <a:effectLst/>
                <a:latin typeface="Verdana" pitchFamily="34" charset="0"/>
              </a:rPr>
              <a:t>Component</a:t>
            </a:r>
          </a:p>
        </p:txBody>
      </p:sp>
      <p:sp>
        <p:nvSpPr>
          <p:cNvPr id="5" name="Hexagon 4"/>
          <p:cNvSpPr/>
          <p:nvPr/>
        </p:nvSpPr>
        <p:spPr bwMode="auto">
          <a:xfrm>
            <a:off x="1676400" y="1541193"/>
            <a:ext cx="2133600" cy="1981200"/>
          </a:xfrm>
          <a:prstGeom prst="hexagon">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PH" sz="1800" b="1" i="0" u="none" strike="noStrike" cap="none" normalizeH="0" baseline="0" dirty="0" smtClean="0">
                <a:ln>
                  <a:noFill/>
                </a:ln>
                <a:solidFill>
                  <a:schemeClr val="tx1"/>
                </a:solidFill>
                <a:effectLst/>
                <a:latin typeface="Verdana" pitchFamily="34" charset="0"/>
              </a:rPr>
              <a:t>Service</a:t>
            </a:r>
          </a:p>
        </p:txBody>
      </p:sp>
      <p:sp>
        <p:nvSpPr>
          <p:cNvPr id="7" name="Hexagon 6"/>
          <p:cNvSpPr/>
          <p:nvPr/>
        </p:nvSpPr>
        <p:spPr bwMode="auto">
          <a:xfrm>
            <a:off x="3181026" y="4049651"/>
            <a:ext cx="2723827" cy="2149916"/>
          </a:xfrm>
          <a:prstGeom prst="hexagon">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PH" sz="1800" b="1" i="0" u="none" strike="noStrike" cap="none" normalizeH="0" baseline="0" dirty="0" smtClean="0">
                <a:ln>
                  <a:noFill/>
                </a:ln>
                <a:solidFill>
                  <a:schemeClr val="tx1"/>
                </a:solidFill>
                <a:effectLst/>
                <a:latin typeface="Verdana" pitchFamily="34" charset="0"/>
              </a:rPr>
              <a:t>Component</a:t>
            </a:r>
          </a:p>
        </p:txBody>
      </p:sp>
      <p:cxnSp>
        <p:nvCxnSpPr>
          <p:cNvPr id="9" name="Straight Connector 8"/>
          <p:cNvCxnSpPr/>
          <p:nvPr/>
        </p:nvCxnSpPr>
        <p:spPr bwMode="auto">
          <a:xfrm flipV="1">
            <a:off x="1371600" y="3048000"/>
            <a:ext cx="533400" cy="9396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bwMode="auto">
          <a:xfrm flipH="1" flipV="1">
            <a:off x="3581401" y="3048000"/>
            <a:ext cx="533399" cy="93966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876800" y="1541192"/>
            <a:ext cx="4005944" cy="1754326"/>
          </a:xfrm>
          <a:prstGeom prst="rect">
            <a:avLst/>
          </a:prstGeom>
          <a:noFill/>
        </p:spPr>
        <p:txBody>
          <a:bodyPr wrap="square" rtlCol="0">
            <a:spAutoFit/>
          </a:bodyPr>
          <a:lstStyle/>
          <a:p>
            <a:pPr marL="285750" indent="-285750">
              <a:buFont typeface="Arial" panose="020B0604020202020204" pitchFamily="34" charset="0"/>
              <a:buChar char="•"/>
            </a:pPr>
            <a:r>
              <a:rPr lang="en-PH" dirty="0" smtClean="0"/>
              <a:t>A Service can be reused to multiple components by injecting it to a component</a:t>
            </a:r>
          </a:p>
          <a:p>
            <a:pPr marL="285750" indent="-285750">
              <a:buFont typeface="Arial" panose="020B0604020202020204" pitchFamily="34" charset="0"/>
              <a:buChar char="•"/>
            </a:pPr>
            <a:r>
              <a:rPr lang="en-PH" dirty="0" smtClean="0"/>
              <a:t>Any Method inside the Service can be called by the Component.</a:t>
            </a:r>
            <a:endParaRPr lang="en-PH" dirty="0"/>
          </a:p>
        </p:txBody>
      </p:sp>
    </p:spTree>
    <p:extLst>
      <p:ext uri="{BB962C8B-B14F-4D97-AF65-F5344CB8AC3E}">
        <p14:creationId xmlns:p14="http://schemas.microsoft.com/office/powerpoint/2010/main" val="68138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Introducing the </a:t>
            </a:r>
            <a:r>
              <a:rPr lang="en-PH" dirty="0" err="1" smtClean="0"/>
              <a:t>HttpClient</a:t>
            </a:r>
            <a:endParaRPr lang="en-PH" dirty="0"/>
          </a:p>
        </p:txBody>
      </p:sp>
      <p:sp>
        <p:nvSpPr>
          <p:cNvPr id="3" name="Text Placeholder 2"/>
          <p:cNvSpPr>
            <a:spLocks noGrp="1"/>
          </p:cNvSpPr>
          <p:nvPr>
            <p:ph type="body" idx="1"/>
          </p:nvPr>
        </p:nvSpPr>
        <p:spPr/>
        <p:txBody>
          <a:bodyPr/>
          <a:lstStyle/>
          <a:p>
            <a:r>
              <a:rPr lang="en-SG" dirty="0"/>
              <a:t>When we consider communication between front-end clients and back-end services using the HTTP </a:t>
            </a:r>
            <a:r>
              <a:rPr lang="en-SG" dirty="0" smtClean="0"/>
              <a:t>protocol,</a:t>
            </a:r>
            <a:r>
              <a:rPr lang="en-SG" dirty="0"/>
              <a:t> we note that modern browsers will </a:t>
            </a:r>
            <a:r>
              <a:rPr lang="en-SG" dirty="0" smtClean="0"/>
              <a:t>use </a:t>
            </a:r>
            <a:r>
              <a:rPr lang="en-SG" dirty="0" err="1" smtClean="0"/>
              <a:t>XMLHttpRequest</a:t>
            </a:r>
            <a:r>
              <a:rPr lang="en-SG" dirty="0" smtClean="0"/>
              <a:t>  </a:t>
            </a:r>
          </a:p>
          <a:p>
            <a:r>
              <a:rPr lang="en-PH" dirty="0"/>
              <a:t>The </a:t>
            </a:r>
            <a:r>
              <a:rPr lang="en-PH" dirty="0" err="1"/>
              <a:t>HttpClient</a:t>
            </a:r>
            <a:r>
              <a:rPr lang="en-PH" dirty="0"/>
              <a:t> is an asynchronous HTTP library built into Angular, replacing other methods such as </a:t>
            </a:r>
            <a:r>
              <a:rPr lang="en-PH" dirty="0" err="1"/>
              <a:t>XMLHttpRequest</a:t>
            </a:r>
            <a:r>
              <a:rPr lang="en-PH" dirty="0"/>
              <a:t>, jQuery's $.ajax() or the more modern fetch</a:t>
            </a:r>
            <a:r>
              <a:rPr lang="en-PH" dirty="0" smtClean="0"/>
              <a:t>.</a:t>
            </a:r>
          </a:p>
          <a:p>
            <a:r>
              <a:rPr lang="en-SG" dirty="0"/>
              <a:t>The </a:t>
            </a:r>
            <a:r>
              <a:rPr lang="en-SG" dirty="0" err="1"/>
              <a:t>HttpClient</a:t>
            </a:r>
            <a:r>
              <a:rPr lang="en-SG" dirty="0"/>
              <a:t> in Angular, provides a simplified mechanism for accessing HTTP functionality in your client applications</a:t>
            </a:r>
            <a:endParaRPr lang="en-PH" dirty="0"/>
          </a:p>
        </p:txBody>
      </p:sp>
    </p:spTree>
    <p:extLst>
      <p:ext uri="{BB962C8B-B14F-4D97-AF65-F5344CB8AC3E}">
        <p14:creationId xmlns:p14="http://schemas.microsoft.com/office/powerpoint/2010/main" val="164074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Using the </a:t>
            </a:r>
            <a:r>
              <a:rPr lang="en-PH" dirty="0" err="1" smtClean="0"/>
              <a:t>HttpClient</a:t>
            </a:r>
            <a:endParaRPr lang="en-PH" dirty="0"/>
          </a:p>
        </p:txBody>
      </p:sp>
      <p:sp>
        <p:nvSpPr>
          <p:cNvPr id="3" name="Text Placeholder 2"/>
          <p:cNvSpPr>
            <a:spLocks noGrp="1"/>
          </p:cNvSpPr>
          <p:nvPr>
            <p:ph type="body" idx="1"/>
          </p:nvPr>
        </p:nvSpPr>
        <p:spPr/>
        <p:txBody>
          <a:bodyPr/>
          <a:lstStyle/>
          <a:p>
            <a:r>
              <a:rPr lang="en-SG" dirty="0"/>
              <a:t>Before you can use the </a:t>
            </a:r>
            <a:r>
              <a:rPr lang="en-SG" dirty="0" err="1"/>
              <a:t>HttpClient</a:t>
            </a:r>
            <a:r>
              <a:rPr lang="en-SG" dirty="0"/>
              <a:t> in your Angular application, you have to import the </a:t>
            </a:r>
            <a:r>
              <a:rPr lang="en-SG" dirty="0" err="1"/>
              <a:t>HttpClientModule</a:t>
            </a:r>
            <a:r>
              <a:rPr lang="en-SG" dirty="0"/>
              <a:t>.</a:t>
            </a:r>
            <a:endParaRPr lang="en-PH" dirty="0"/>
          </a:p>
          <a:p>
            <a:pPr marL="284163" lvl="1" indent="0">
              <a:buNone/>
            </a:pPr>
            <a:r>
              <a:rPr lang="en-PH" dirty="0"/>
              <a:t>import {</a:t>
            </a:r>
            <a:r>
              <a:rPr lang="en-PH" dirty="0" err="1"/>
              <a:t>HttpClientModule</a:t>
            </a:r>
            <a:r>
              <a:rPr lang="en-PH" dirty="0"/>
              <a:t>} from '@angular/common/http';</a:t>
            </a:r>
          </a:p>
          <a:p>
            <a:pPr lvl="1"/>
            <a:endParaRPr lang="en-PH" dirty="0"/>
          </a:p>
          <a:p>
            <a:pPr marL="284163" lvl="1" indent="0">
              <a:buNone/>
            </a:pPr>
            <a:r>
              <a:rPr lang="en-PH" dirty="0"/>
              <a:t>@</a:t>
            </a:r>
            <a:r>
              <a:rPr lang="en-PH" dirty="0" err="1"/>
              <a:t>NgModule</a:t>
            </a:r>
            <a:r>
              <a:rPr lang="en-PH" dirty="0"/>
              <a:t>({</a:t>
            </a:r>
          </a:p>
          <a:p>
            <a:pPr marL="284163" lvl="1" indent="0">
              <a:buNone/>
            </a:pPr>
            <a:r>
              <a:rPr lang="en-PH" dirty="0"/>
              <a:t>    imports: </a:t>
            </a:r>
            <a:r>
              <a:rPr lang="en-PH" dirty="0" smtClean="0"/>
              <a:t>[        </a:t>
            </a:r>
            <a:r>
              <a:rPr lang="en-PH" dirty="0" err="1" smtClean="0"/>
              <a:t>HttpClientModule</a:t>
            </a:r>
            <a:endParaRPr lang="en-PH" dirty="0"/>
          </a:p>
          <a:p>
            <a:pPr marL="284163" lvl="1" indent="0">
              <a:buNone/>
            </a:pPr>
            <a:r>
              <a:rPr lang="en-PH" dirty="0"/>
              <a:t>    ],</a:t>
            </a:r>
          </a:p>
          <a:p>
            <a:pPr marL="284163" lvl="1" indent="0">
              <a:buNone/>
            </a:pPr>
            <a:r>
              <a:rPr lang="en-PH" dirty="0"/>
              <a:t>})</a:t>
            </a:r>
          </a:p>
          <a:p>
            <a:endParaRPr lang="en-PH" dirty="0"/>
          </a:p>
        </p:txBody>
      </p:sp>
    </p:spTree>
    <p:extLst>
      <p:ext uri="{BB962C8B-B14F-4D97-AF65-F5344CB8AC3E}">
        <p14:creationId xmlns:p14="http://schemas.microsoft.com/office/powerpoint/2010/main" val="416035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Using the </a:t>
            </a:r>
            <a:r>
              <a:rPr lang="en-PH" dirty="0" err="1" smtClean="0"/>
              <a:t>HttpClient</a:t>
            </a:r>
            <a:endParaRPr lang="en-PH" dirty="0"/>
          </a:p>
        </p:txBody>
      </p:sp>
      <p:sp>
        <p:nvSpPr>
          <p:cNvPr id="3" name="Text Placeholder 2"/>
          <p:cNvSpPr>
            <a:spLocks noGrp="1"/>
          </p:cNvSpPr>
          <p:nvPr>
            <p:ph type="body" idx="1"/>
          </p:nvPr>
        </p:nvSpPr>
        <p:spPr/>
        <p:txBody>
          <a:bodyPr/>
          <a:lstStyle/>
          <a:p>
            <a:r>
              <a:rPr lang="en-SG" dirty="0"/>
              <a:t>Once you have imported the module, you can make use of it in your own </a:t>
            </a:r>
            <a:r>
              <a:rPr lang="en-SG" dirty="0" smtClean="0"/>
              <a:t>service.</a:t>
            </a:r>
          </a:p>
          <a:p>
            <a:pPr lvl="1"/>
            <a:r>
              <a:rPr lang="en-SG" dirty="0" smtClean="0"/>
              <a:t>Example.</a:t>
            </a:r>
            <a:endParaRPr lang="en-SG" dirty="0"/>
          </a:p>
          <a:p>
            <a:pPr marL="288925" lvl="1" indent="0">
              <a:buNone/>
            </a:pPr>
            <a:r>
              <a:rPr lang="en-SG" dirty="0" smtClean="0"/>
              <a:t>import {Injectable} from ‘@angular/core’;</a:t>
            </a:r>
          </a:p>
          <a:p>
            <a:pPr marL="288925" lvl="1" indent="0">
              <a:buNone/>
            </a:pPr>
            <a:r>
              <a:rPr lang="en-SG" dirty="0" smtClean="0"/>
              <a:t>Import {</a:t>
            </a:r>
            <a:r>
              <a:rPr lang="en-SG" dirty="0" err="1" smtClean="0"/>
              <a:t>HttpClient</a:t>
            </a:r>
            <a:r>
              <a:rPr lang="en-SG" dirty="0" smtClean="0"/>
              <a:t>} from ‘@angular/common/http’;</a:t>
            </a:r>
          </a:p>
          <a:p>
            <a:pPr marL="288925" lvl="1" indent="0">
              <a:buNone/>
            </a:pPr>
            <a:r>
              <a:rPr lang="en-SG" dirty="0" smtClean="0"/>
              <a:t>@Injectable()</a:t>
            </a:r>
          </a:p>
          <a:p>
            <a:pPr marL="288925" lvl="1" indent="0">
              <a:buNone/>
            </a:pPr>
            <a:r>
              <a:rPr lang="en-SG" dirty="0" smtClean="0"/>
              <a:t>export class </a:t>
            </a:r>
            <a:r>
              <a:rPr lang="en-SG" dirty="0" err="1" smtClean="0"/>
              <a:t>ProductService</a:t>
            </a:r>
            <a:r>
              <a:rPr lang="en-SG" dirty="0" smtClean="0"/>
              <a:t>{</a:t>
            </a:r>
          </a:p>
          <a:p>
            <a:pPr marL="288925" lvl="1" indent="0">
              <a:buNone/>
            </a:pPr>
            <a:r>
              <a:rPr lang="en-SG" dirty="0" smtClean="0"/>
              <a:t>  	constructor(private http: </a:t>
            </a:r>
            <a:r>
              <a:rPr lang="en-SG" dirty="0" err="1" smtClean="0"/>
              <a:t>HttpClient</a:t>
            </a:r>
            <a:r>
              <a:rPr lang="en-SG" dirty="0" smtClean="0"/>
              <a:t>){  }</a:t>
            </a:r>
            <a:endParaRPr lang="en-SG" dirty="0"/>
          </a:p>
          <a:p>
            <a:pPr marL="288925" lvl="1" indent="0">
              <a:buNone/>
            </a:pPr>
            <a:r>
              <a:rPr lang="en-SG" dirty="0" smtClean="0"/>
              <a:t>} </a:t>
            </a:r>
            <a:endParaRPr lang="en-PH" dirty="0"/>
          </a:p>
        </p:txBody>
      </p:sp>
    </p:spTree>
    <p:extLst>
      <p:ext uri="{BB962C8B-B14F-4D97-AF65-F5344CB8AC3E}">
        <p14:creationId xmlns:p14="http://schemas.microsoft.com/office/powerpoint/2010/main" val="357538300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67</TotalTime>
  <Words>675</Words>
  <Application>Microsoft Office PowerPoint</Application>
  <PresentationFormat>On-screen Show (4:3)</PresentationFormat>
  <Paragraphs>87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Segoe UI</vt:lpstr>
      <vt:lpstr>Wingdings</vt:lpstr>
      <vt:lpstr>Verdana</vt:lpstr>
      <vt:lpstr>Calibri</vt:lpstr>
      <vt:lpstr>Times New Roman</vt:lpstr>
      <vt:lpstr>NG_MOC_Core_ModuleNew2</vt:lpstr>
      <vt:lpstr>Module 4</vt:lpstr>
      <vt:lpstr>Module Overview</vt:lpstr>
      <vt:lpstr>Introduction to Dependency Injection (DI)</vt:lpstr>
      <vt:lpstr>Introduction to Dependency Injection (DI)</vt:lpstr>
      <vt:lpstr>Introduction to Dependency Injection (DI)</vt:lpstr>
      <vt:lpstr>How does it work?</vt:lpstr>
      <vt:lpstr>Introducing the HttpClient</vt:lpstr>
      <vt:lpstr>Using the HttpClient</vt:lpstr>
      <vt:lpstr>Using the HttpClient</vt:lpstr>
      <vt:lpstr>Building a Service</vt:lpstr>
      <vt:lpstr>Building a Service</vt:lpstr>
      <vt:lpstr>Registering a service</vt:lpstr>
      <vt:lpstr>Injecting the service</vt:lpstr>
      <vt:lpstr>Lab Exercise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77</cp:revision>
  <dcterms:created xsi:type="dcterms:W3CDTF">2017-12-04T12:00:44Z</dcterms:created>
  <dcterms:modified xsi:type="dcterms:W3CDTF">2018-10-07T04:56:28Z</dcterms:modified>
</cp:coreProperties>
</file>