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embeddedFontLst>
    <p:embeddedFont>
      <p:font typeface="Segoe UI" panose="020B0502040204020203"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22" autoAdjust="0"/>
  </p:normalViewPr>
  <p:slideViewPr>
    <p:cSldViewPr>
      <p:cViewPr varScale="1">
        <p:scale>
          <a:sx n="73" d="100"/>
          <a:sy n="73" d="100"/>
        </p:scale>
        <p:origin x="672" y="78"/>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10/10/2018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smtClean="0"/>
              <a:t>Module 5</a:t>
            </a:r>
            <a:endParaRPr lang="en-US" dirty="0"/>
          </a:p>
        </p:txBody>
      </p:sp>
      <p:sp>
        <p:nvSpPr>
          <p:cNvPr id="3" name="Subtitle 2"/>
          <p:cNvSpPr>
            <a:spLocks noGrp="1"/>
          </p:cNvSpPr>
          <p:nvPr>
            <p:ph type="subTitle" sz="quarter" idx="1"/>
          </p:nvPr>
        </p:nvSpPr>
        <p:spPr/>
        <p:txBody>
          <a:bodyPr/>
          <a:lstStyle/>
          <a:p>
            <a:r>
              <a:rPr lang="en-US" dirty="0" smtClean="0"/>
              <a:t>Retrieving Data using </a:t>
            </a:r>
            <a:r>
              <a:rPr lang="en-US" smtClean="0"/>
              <a:t>Http from a Web API</a:t>
            </a:r>
            <a:endParaRPr lang="en-US" dirty="0"/>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021215"/>
            <a:ext cx="8686800" cy="5147356"/>
          </a:xfrm>
        </p:spPr>
        <p:txBody>
          <a:bodyPr/>
          <a:lstStyle/>
          <a:p>
            <a:r>
              <a:rPr lang="en-PH" dirty="0" smtClean="0"/>
              <a:t>Example of Promises</a:t>
            </a:r>
          </a:p>
          <a:p>
            <a:pPr marL="288925" lvl="1" indent="0">
              <a:buNone/>
            </a:pPr>
            <a:r>
              <a:rPr lang="en-US" dirty="0"/>
              <a:t>i</a:t>
            </a:r>
            <a:r>
              <a:rPr lang="en-US" dirty="0" smtClean="0"/>
              <a:t>mport </a:t>
            </a:r>
            <a:r>
              <a:rPr lang="en-US" dirty="0"/>
              <a:t>{ Injectable } from ‘@angular/core</a:t>
            </a:r>
            <a:r>
              <a:rPr lang="en-US" dirty="0" smtClean="0"/>
              <a:t>’;</a:t>
            </a:r>
          </a:p>
          <a:p>
            <a:pPr marL="288925" lvl="1" indent="0">
              <a:buNone/>
            </a:pPr>
            <a:r>
              <a:rPr lang="en-PH" dirty="0" err="1" smtClean="0"/>
              <a:t>i</a:t>
            </a:r>
            <a:r>
              <a:rPr lang="en-US" dirty="0" err="1" smtClean="0"/>
              <a:t>mport</a:t>
            </a:r>
            <a:r>
              <a:rPr lang="en-US" dirty="0" smtClean="0"/>
              <a:t> </a:t>
            </a:r>
            <a:r>
              <a:rPr lang="en-US" dirty="0"/>
              <a:t>{ </a:t>
            </a:r>
            <a:r>
              <a:rPr lang="en-US" dirty="0" err="1"/>
              <a:t>HttpClient</a:t>
            </a:r>
            <a:r>
              <a:rPr lang="en-US" dirty="0"/>
              <a:t> } from ‘@angular/common/http’;</a:t>
            </a:r>
            <a:endParaRPr lang="en-PH" dirty="0"/>
          </a:p>
          <a:p>
            <a:pPr marL="288925" lvl="1" indent="0">
              <a:buNone/>
            </a:pPr>
            <a:r>
              <a:rPr lang="en-US" dirty="0" smtClean="0"/>
              <a:t>import </a:t>
            </a:r>
            <a:r>
              <a:rPr lang="en-US" dirty="0"/>
              <a:t>‘</a:t>
            </a:r>
            <a:r>
              <a:rPr lang="en-US" dirty="0" err="1"/>
              <a:t>rxjs</a:t>
            </a:r>
            <a:r>
              <a:rPr lang="en-US" dirty="0"/>
              <a:t>/add/operator/</a:t>
            </a:r>
            <a:r>
              <a:rPr lang="en-US" dirty="0" err="1"/>
              <a:t>toPromise</a:t>
            </a:r>
            <a:r>
              <a:rPr lang="en-US" dirty="0" smtClean="0"/>
              <a:t>’;</a:t>
            </a:r>
          </a:p>
          <a:p>
            <a:pPr marL="288925" lvl="1" indent="0">
              <a:buNone/>
            </a:pPr>
            <a:r>
              <a:rPr lang="en-US" dirty="0"/>
              <a:t>@Injectable()</a:t>
            </a:r>
            <a:endParaRPr lang="en-PH" dirty="0"/>
          </a:p>
          <a:p>
            <a:pPr marL="288925" lvl="1" indent="0">
              <a:buNone/>
            </a:pPr>
            <a:r>
              <a:rPr lang="en-US" dirty="0"/>
              <a:t>e</a:t>
            </a:r>
            <a:r>
              <a:rPr lang="en-US" dirty="0" smtClean="0"/>
              <a:t>xport </a:t>
            </a:r>
            <a:r>
              <a:rPr lang="en-US" dirty="0"/>
              <a:t>class </a:t>
            </a:r>
            <a:r>
              <a:rPr lang="en-US" dirty="0" err="1"/>
              <a:t>ExampleService</a:t>
            </a:r>
            <a:r>
              <a:rPr lang="en-US" dirty="0"/>
              <a:t>{</a:t>
            </a:r>
            <a:endParaRPr lang="en-PH" dirty="0"/>
          </a:p>
          <a:p>
            <a:pPr marL="288925" lvl="1" indent="0">
              <a:buNone/>
            </a:pPr>
            <a:r>
              <a:rPr lang="en-US" dirty="0" smtClean="0"/>
              <a:t>constructor(private </a:t>
            </a:r>
            <a:r>
              <a:rPr lang="en-US" dirty="0"/>
              <a:t>http: </a:t>
            </a:r>
            <a:r>
              <a:rPr lang="en-US" dirty="0" err="1"/>
              <a:t>HttpClient</a:t>
            </a:r>
            <a:r>
              <a:rPr lang="en-US" dirty="0" smtClean="0"/>
              <a:t>){      </a:t>
            </a:r>
            <a:r>
              <a:rPr lang="en-US" dirty="0"/>
              <a:t>}</a:t>
            </a:r>
            <a:endParaRPr lang="en-PH" dirty="0"/>
          </a:p>
          <a:p>
            <a:pPr marL="288925" lvl="1" indent="0">
              <a:buNone/>
            </a:pPr>
            <a:r>
              <a:rPr lang="en-US" dirty="0" err="1" smtClean="0"/>
              <a:t>samplePromise</a:t>
            </a:r>
            <a:r>
              <a:rPr lang="en-US" dirty="0" smtClean="0"/>
              <a:t>=()=&gt;{return </a:t>
            </a:r>
            <a:r>
              <a:rPr lang="en-US" dirty="0" err="1" smtClean="0"/>
              <a:t>this.http.get</a:t>
            </a:r>
            <a:r>
              <a:rPr lang="en-US" dirty="0"/>
              <a:t>(‘</a:t>
            </a:r>
            <a:r>
              <a:rPr lang="en-US" dirty="0" err="1"/>
              <a:t>url</a:t>
            </a:r>
            <a:r>
              <a:rPr lang="en-US" dirty="0"/>
              <a:t>’).</a:t>
            </a:r>
            <a:r>
              <a:rPr lang="en-US" dirty="0" err="1"/>
              <a:t>toPromise</a:t>
            </a:r>
            <a:r>
              <a:rPr lang="en-US" dirty="0" smtClean="0"/>
              <a:t>();   }</a:t>
            </a:r>
            <a:endParaRPr lang="en-PH" dirty="0"/>
          </a:p>
          <a:p>
            <a:pPr marL="288925" lvl="1" indent="0">
              <a:buNone/>
            </a:pPr>
            <a:r>
              <a:rPr lang="en-US" dirty="0" err="1" smtClean="0"/>
              <a:t>usingPromise</a:t>
            </a:r>
            <a:r>
              <a:rPr lang="en-US" dirty="0"/>
              <a:t>=()=&gt;{</a:t>
            </a:r>
            <a:endParaRPr lang="en-PH" dirty="0"/>
          </a:p>
          <a:p>
            <a:pPr marL="288925" lvl="1" indent="0">
              <a:buNone/>
            </a:pPr>
            <a:r>
              <a:rPr lang="en-US" dirty="0"/>
              <a:t> </a:t>
            </a:r>
            <a:r>
              <a:rPr lang="en-US" dirty="0" smtClean="0"/>
              <a:t> </a:t>
            </a:r>
            <a:r>
              <a:rPr lang="en-US" dirty="0" err="1" smtClean="0"/>
              <a:t>this.samplePromise</a:t>
            </a:r>
            <a:r>
              <a:rPr lang="en-US" dirty="0"/>
              <a:t>().then((result)=&gt;{</a:t>
            </a:r>
            <a:endParaRPr lang="en-PH" dirty="0"/>
          </a:p>
          <a:p>
            <a:pPr marL="288925" lvl="1" indent="0">
              <a:buNone/>
            </a:pPr>
            <a:r>
              <a:rPr lang="en-US" dirty="0"/>
              <a:t>    </a:t>
            </a:r>
            <a:r>
              <a:rPr lang="en-US" dirty="0" smtClean="0"/>
              <a:t> console.log(result</a:t>
            </a:r>
            <a:r>
              <a:rPr lang="en-US" dirty="0"/>
              <a:t>);</a:t>
            </a:r>
            <a:endParaRPr lang="en-PH" dirty="0"/>
          </a:p>
          <a:p>
            <a:pPr marL="288925" lvl="1" indent="0">
              <a:buNone/>
            </a:pPr>
            <a:r>
              <a:rPr lang="en-US" dirty="0"/>
              <a:t>   </a:t>
            </a:r>
            <a:r>
              <a:rPr lang="en-US" dirty="0" smtClean="0"/>
              <a:t>},(</a:t>
            </a:r>
            <a:r>
              <a:rPr lang="en-US" dirty="0"/>
              <a:t>error)=&gt;{  console.log(error); })</a:t>
            </a:r>
            <a:endParaRPr lang="en-PH" dirty="0"/>
          </a:p>
          <a:p>
            <a:pPr marL="288925" lvl="1" indent="0">
              <a:buNone/>
            </a:pPr>
            <a:r>
              <a:rPr lang="en-US" dirty="0"/>
              <a:t> </a:t>
            </a:r>
            <a:r>
              <a:rPr lang="en-US" dirty="0" smtClean="0"/>
              <a:t>}  }  }</a:t>
            </a:r>
            <a:endParaRPr lang="en-PH" dirty="0"/>
          </a:p>
          <a:p>
            <a:pPr lvl="1"/>
            <a:endParaRPr lang="en-PH" dirty="0"/>
          </a:p>
          <a:p>
            <a:pPr lvl="1"/>
            <a:endParaRPr lang="en-PH" dirty="0"/>
          </a:p>
        </p:txBody>
      </p:sp>
      <p:sp>
        <p:nvSpPr>
          <p:cNvPr id="2" name="Title 1"/>
          <p:cNvSpPr>
            <a:spLocks noGrp="1"/>
          </p:cNvSpPr>
          <p:nvPr>
            <p:ph type="title"/>
          </p:nvPr>
        </p:nvSpPr>
        <p:spPr/>
        <p:txBody>
          <a:bodyPr/>
          <a:lstStyle/>
          <a:p>
            <a:r>
              <a:rPr lang="en-PH" dirty="0" smtClean="0"/>
              <a:t>Observables and Reactive extensions</a:t>
            </a:r>
            <a:endParaRPr lang="en-PH" dirty="0"/>
          </a:p>
        </p:txBody>
      </p:sp>
    </p:spTree>
    <p:extLst>
      <p:ext uri="{BB962C8B-B14F-4D97-AF65-F5344CB8AC3E}">
        <p14:creationId xmlns:p14="http://schemas.microsoft.com/office/powerpoint/2010/main" val="288708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HTTP Form Posting and Data Access</a:t>
            </a:r>
            <a:endParaRPr lang="en-PH" dirty="0"/>
          </a:p>
        </p:txBody>
      </p:sp>
      <p:sp>
        <p:nvSpPr>
          <p:cNvPr id="3" name="Text Placeholder 2"/>
          <p:cNvSpPr>
            <a:spLocks noGrp="1"/>
          </p:cNvSpPr>
          <p:nvPr>
            <p:ph type="body" idx="1"/>
          </p:nvPr>
        </p:nvSpPr>
        <p:spPr/>
        <p:txBody>
          <a:bodyPr/>
          <a:lstStyle/>
          <a:p>
            <a:r>
              <a:rPr lang="en-PH" dirty="0" smtClean="0"/>
              <a:t>After using the </a:t>
            </a:r>
            <a:r>
              <a:rPr lang="en-PH" dirty="0" err="1" smtClean="0"/>
              <a:t>HttpClient</a:t>
            </a:r>
            <a:r>
              <a:rPr lang="en-PH" dirty="0" smtClean="0"/>
              <a:t> to send request to a </a:t>
            </a:r>
            <a:r>
              <a:rPr lang="en-PH" dirty="0" err="1" smtClean="0"/>
              <a:t>webapi</a:t>
            </a:r>
            <a:r>
              <a:rPr lang="en-PH" dirty="0" smtClean="0"/>
              <a:t> the next is to handle the response.</a:t>
            </a:r>
          </a:p>
          <a:p>
            <a:r>
              <a:rPr lang="en-PH" dirty="0" smtClean="0"/>
              <a:t>The response from the server can be populated in the template component by using binding.</a:t>
            </a:r>
          </a:p>
          <a:p>
            <a:r>
              <a:rPr lang="en-PH" dirty="0" smtClean="0"/>
              <a:t>To create a client and a server interaction you need to consider the following:</a:t>
            </a:r>
          </a:p>
          <a:p>
            <a:pPr lvl="1"/>
            <a:r>
              <a:rPr lang="en-PH" dirty="0" smtClean="0"/>
              <a:t>Form elements</a:t>
            </a:r>
          </a:p>
          <a:p>
            <a:pPr lvl="1"/>
            <a:r>
              <a:rPr lang="en-PH" dirty="0" smtClean="0"/>
              <a:t>Validation of Forms</a:t>
            </a:r>
          </a:p>
          <a:p>
            <a:pPr lvl="1"/>
            <a:r>
              <a:rPr lang="en-PH" dirty="0" smtClean="0"/>
              <a:t>Handling Errors</a:t>
            </a:r>
          </a:p>
          <a:p>
            <a:pPr lvl="1"/>
            <a:r>
              <a:rPr lang="en-PH" dirty="0" smtClean="0"/>
              <a:t>Displaying data from the server</a:t>
            </a:r>
            <a:endParaRPr lang="en-PH" dirty="0"/>
          </a:p>
        </p:txBody>
      </p:sp>
    </p:spTree>
    <p:extLst>
      <p:ext uri="{BB962C8B-B14F-4D97-AF65-F5344CB8AC3E}">
        <p14:creationId xmlns:p14="http://schemas.microsoft.com/office/powerpoint/2010/main" val="290824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HTTP Form Posting and Data Access</a:t>
            </a:r>
            <a:endParaRPr lang="en-PH" dirty="0"/>
          </a:p>
        </p:txBody>
      </p:sp>
      <p:sp>
        <p:nvSpPr>
          <p:cNvPr id="3" name="Text Placeholder 2"/>
          <p:cNvSpPr>
            <a:spLocks noGrp="1"/>
          </p:cNvSpPr>
          <p:nvPr>
            <p:ph type="body" idx="1"/>
          </p:nvPr>
        </p:nvSpPr>
        <p:spPr/>
        <p:txBody>
          <a:bodyPr/>
          <a:lstStyle/>
          <a:p>
            <a:r>
              <a:rPr lang="en-PH" dirty="0" smtClean="0"/>
              <a:t>Creating a Form for Angular.</a:t>
            </a:r>
          </a:p>
          <a:p>
            <a:pPr lvl="1"/>
            <a:r>
              <a:rPr lang="en-PH" dirty="0" smtClean="0"/>
              <a:t>Html Forms is a way to capture client data.</a:t>
            </a:r>
          </a:p>
          <a:p>
            <a:pPr lvl="1"/>
            <a:r>
              <a:rPr lang="en-PH" dirty="0" smtClean="0"/>
              <a:t>In order to use form with Angular you need to configure the following.</a:t>
            </a:r>
          </a:p>
          <a:p>
            <a:pPr marL="746125" lvl="1" indent="-457200">
              <a:buAutoNum type="arabicPeriod"/>
            </a:pPr>
            <a:r>
              <a:rPr lang="en-PH" dirty="0" smtClean="0"/>
              <a:t>In the module import the </a:t>
            </a:r>
            <a:r>
              <a:rPr lang="en-PH" dirty="0" err="1" smtClean="0"/>
              <a:t>FormsModule</a:t>
            </a:r>
            <a:r>
              <a:rPr lang="en-PH" dirty="0" smtClean="0"/>
              <a:t> module from @angular/forms</a:t>
            </a:r>
          </a:p>
          <a:p>
            <a:pPr marL="684212" lvl="2" indent="0">
              <a:buNone/>
            </a:pPr>
            <a:r>
              <a:rPr lang="en-PH" dirty="0" smtClean="0"/>
              <a:t>import { </a:t>
            </a:r>
            <a:r>
              <a:rPr lang="en-PH" dirty="0" err="1" smtClean="0"/>
              <a:t>FormsModule</a:t>
            </a:r>
            <a:r>
              <a:rPr lang="en-PH" dirty="0" smtClean="0"/>
              <a:t> } from ‘@angular/forms’; </a:t>
            </a:r>
          </a:p>
          <a:p>
            <a:pPr marL="746125" lvl="1" indent="-457200">
              <a:buAutoNum type="arabicPeriod"/>
            </a:pPr>
            <a:r>
              <a:rPr lang="en-PH" dirty="0" smtClean="0"/>
              <a:t>Add </a:t>
            </a:r>
            <a:r>
              <a:rPr lang="en-PH" dirty="0" err="1" smtClean="0"/>
              <a:t>FormsModule</a:t>
            </a:r>
            <a:r>
              <a:rPr lang="en-PH" dirty="0" smtClean="0"/>
              <a:t> in the import array</a:t>
            </a:r>
          </a:p>
          <a:p>
            <a:pPr marL="684212" lvl="2" indent="0">
              <a:buNone/>
            </a:pPr>
            <a:r>
              <a:rPr lang="en-PH" dirty="0"/>
              <a:t>i</a:t>
            </a:r>
            <a:r>
              <a:rPr lang="en-PH" dirty="0" smtClean="0"/>
              <a:t>mports: [ </a:t>
            </a:r>
            <a:r>
              <a:rPr lang="en-PH" dirty="0" err="1" smtClean="0"/>
              <a:t>FormsModule</a:t>
            </a:r>
            <a:r>
              <a:rPr lang="en-PH" dirty="0" smtClean="0"/>
              <a:t> ]</a:t>
            </a:r>
          </a:p>
          <a:p>
            <a:pPr marL="746125" lvl="1" indent="-457200">
              <a:buAutoNum type="arabicPeriod"/>
            </a:pPr>
            <a:r>
              <a:rPr lang="en-PH" dirty="0" smtClean="0"/>
              <a:t>Create a Form then use the </a:t>
            </a:r>
            <a:r>
              <a:rPr lang="en-PH" dirty="0" err="1" smtClean="0"/>
              <a:t>ngForm</a:t>
            </a:r>
            <a:r>
              <a:rPr lang="en-PH" dirty="0" smtClean="0"/>
              <a:t> directive</a:t>
            </a:r>
          </a:p>
          <a:p>
            <a:pPr marL="288925" lvl="1" indent="0">
              <a:buNone/>
            </a:pPr>
            <a:r>
              <a:rPr lang="en-PH" dirty="0" smtClean="0"/>
              <a:t>     &lt;form #</a:t>
            </a:r>
            <a:r>
              <a:rPr lang="en-PH" dirty="0" err="1" smtClean="0"/>
              <a:t>productForm</a:t>
            </a:r>
            <a:r>
              <a:rPr lang="en-PH" dirty="0" smtClean="0"/>
              <a:t>=“</a:t>
            </a:r>
            <a:r>
              <a:rPr lang="en-PH" dirty="0" err="1" smtClean="0"/>
              <a:t>ngForm</a:t>
            </a:r>
            <a:r>
              <a:rPr lang="en-PH" dirty="0" smtClean="0"/>
              <a:t>”&gt;</a:t>
            </a:r>
          </a:p>
        </p:txBody>
      </p:sp>
    </p:spTree>
    <p:extLst>
      <p:ext uri="{BB962C8B-B14F-4D97-AF65-F5344CB8AC3E}">
        <p14:creationId xmlns:p14="http://schemas.microsoft.com/office/powerpoint/2010/main" val="274633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HTTP Form Posting and Data Access</a:t>
            </a:r>
            <a:endParaRPr lang="en-PH" dirty="0"/>
          </a:p>
        </p:txBody>
      </p:sp>
      <p:sp>
        <p:nvSpPr>
          <p:cNvPr id="3" name="Text Placeholder 2"/>
          <p:cNvSpPr>
            <a:spLocks noGrp="1"/>
          </p:cNvSpPr>
          <p:nvPr>
            <p:ph type="body" idx="1"/>
          </p:nvPr>
        </p:nvSpPr>
        <p:spPr/>
        <p:txBody>
          <a:bodyPr/>
          <a:lstStyle/>
          <a:p>
            <a:r>
              <a:rPr lang="en-PH" dirty="0"/>
              <a:t>Handling the Form’s submit </a:t>
            </a:r>
            <a:r>
              <a:rPr lang="en-PH" dirty="0" smtClean="0"/>
              <a:t>Event</a:t>
            </a:r>
          </a:p>
          <a:p>
            <a:pPr lvl="1"/>
            <a:r>
              <a:rPr lang="en-PH" dirty="0" smtClean="0"/>
              <a:t>To handle the Form’s submit event you need to use the </a:t>
            </a:r>
            <a:r>
              <a:rPr lang="en-PH" dirty="0" err="1" smtClean="0"/>
              <a:t>ngSubmit</a:t>
            </a:r>
            <a:r>
              <a:rPr lang="en-PH" dirty="0" smtClean="0"/>
              <a:t> event.</a:t>
            </a:r>
            <a:endParaRPr lang="en-PH" dirty="0"/>
          </a:p>
          <a:p>
            <a:pPr marL="288925" lvl="1" indent="0">
              <a:buNone/>
            </a:pPr>
            <a:r>
              <a:rPr lang="en-PH" dirty="0" smtClean="0"/>
              <a:t>&lt;form #</a:t>
            </a:r>
            <a:r>
              <a:rPr lang="en-PH" dirty="0" err="1" smtClean="0"/>
              <a:t>productForm</a:t>
            </a:r>
            <a:r>
              <a:rPr lang="en-PH" dirty="0" smtClean="0"/>
              <a:t>=“</a:t>
            </a:r>
            <a:r>
              <a:rPr lang="en-PH" dirty="0" err="1" smtClean="0"/>
              <a:t>ngForm</a:t>
            </a:r>
            <a:r>
              <a:rPr lang="en-PH" dirty="0" smtClean="0"/>
              <a:t>” (</a:t>
            </a:r>
            <a:r>
              <a:rPr lang="en-PH" dirty="0" err="1" smtClean="0"/>
              <a:t>ngSubmit</a:t>
            </a:r>
            <a:r>
              <a:rPr lang="en-PH" dirty="0" smtClean="0"/>
              <a:t>)=“</a:t>
            </a:r>
            <a:r>
              <a:rPr lang="en-PH" dirty="0" err="1" smtClean="0"/>
              <a:t>SendData</a:t>
            </a:r>
            <a:r>
              <a:rPr lang="en-PH" dirty="0" smtClean="0"/>
              <a:t>(product)”&gt;&lt;/form&gt;</a:t>
            </a:r>
          </a:p>
          <a:p>
            <a:pPr lvl="1"/>
            <a:r>
              <a:rPr lang="en-PH" dirty="0" smtClean="0"/>
              <a:t>In the component create a method that will be invoke when the form submits.</a:t>
            </a:r>
          </a:p>
          <a:p>
            <a:pPr lvl="1"/>
            <a:endParaRPr lang="en-PH" dirty="0"/>
          </a:p>
          <a:p>
            <a:pPr marL="288925" lvl="1" indent="0">
              <a:buNone/>
            </a:pPr>
            <a:r>
              <a:rPr lang="en-PH" dirty="0" err="1" smtClean="0"/>
              <a:t>SendData</a:t>
            </a:r>
            <a:r>
              <a:rPr lang="en-PH" dirty="0" smtClean="0"/>
              <a:t>(</a:t>
            </a:r>
            <a:r>
              <a:rPr lang="en-PH" dirty="0" err="1" smtClean="0"/>
              <a:t>product:any</a:t>
            </a:r>
            <a:r>
              <a:rPr lang="en-PH" dirty="0" smtClean="0"/>
              <a:t>){</a:t>
            </a:r>
          </a:p>
          <a:p>
            <a:pPr marL="288925" lvl="1" indent="0">
              <a:buNone/>
            </a:pPr>
            <a:r>
              <a:rPr lang="en-PH" dirty="0" smtClean="0"/>
              <a:t> </a:t>
            </a:r>
            <a:r>
              <a:rPr lang="en-PH" dirty="0"/>
              <a:t>	</a:t>
            </a:r>
            <a:r>
              <a:rPr lang="en-PH" dirty="0" smtClean="0"/>
              <a:t>//some actions here</a:t>
            </a:r>
            <a:endParaRPr lang="en-PH" dirty="0"/>
          </a:p>
          <a:p>
            <a:pPr marL="288925" lvl="1" indent="0">
              <a:buNone/>
            </a:pPr>
            <a:r>
              <a:rPr lang="en-PH" dirty="0" smtClean="0"/>
              <a:t>}</a:t>
            </a:r>
          </a:p>
        </p:txBody>
      </p:sp>
    </p:spTree>
    <p:extLst>
      <p:ext uri="{BB962C8B-B14F-4D97-AF65-F5344CB8AC3E}">
        <p14:creationId xmlns:p14="http://schemas.microsoft.com/office/powerpoint/2010/main" val="159233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Validating the Form before Submit</a:t>
            </a:r>
            <a:endParaRPr lang="en-PH" dirty="0"/>
          </a:p>
        </p:txBody>
      </p:sp>
      <p:sp>
        <p:nvSpPr>
          <p:cNvPr id="3" name="Text Placeholder 2"/>
          <p:cNvSpPr>
            <a:spLocks noGrp="1"/>
          </p:cNvSpPr>
          <p:nvPr>
            <p:ph type="body" idx="1"/>
          </p:nvPr>
        </p:nvSpPr>
        <p:spPr/>
        <p:txBody>
          <a:bodyPr/>
          <a:lstStyle/>
          <a:p>
            <a:r>
              <a:rPr lang="en-PH" dirty="0"/>
              <a:t>Any web application that accepts user input through a form, should not be considered complete, or secure, unless form validation is used to aid in improving data input quality and security checks</a:t>
            </a:r>
            <a:r>
              <a:rPr lang="en-PH" dirty="0" smtClean="0"/>
              <a:t>.</a:t>
            </a:r>
          </a:p>
          <a:p>
            <a:r>
              <a:rPr lang="en-PH" dirty="0" smtClean="0"/>
              <a:t>Using the </a:t>
            </a:r>
            <a:r>
              <a:rPr lang="en-PH" dirty="0" err="1" smtClean="0"/>
              <a:t>ngModel</a:t>
            </a:r>
            <a:r>
              <a:rPr lang="en-PH" dirty="0" smtClean="0"/>
              <a:t> directive will enable form controls to be validated.</a:t>
            </a:r>
          </a:p>
        </p:txBody>
      </p:sp>
    </p:spTree>
    <p:extLst>
      <p:ext uri="{BB962C8B-B14F-4D97-AF65-F5344CB8AC3E}">
        <p14:creationId xmlns:p14="http://schemas.microsoft.com/office/powerpoint/2010/main" val="115178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Validating the Form before Submit</a:t>
            </a:r>
            <a:endParaRPr lang="en-PH" dirty="0"/>
          </a:p>
        </p:txBody>
      </p:sp>
      <p:sp>
        <p:nvSpPr>
          <p:cNvPr id="3" name="Text Placeholder 2"/>
          <p:cNvSpPr>
            <a:spLocks noGrp="1"/>
          </p:cNvSpPr>
          <p:nvPr>
            <p:ph type="body" idx="1"/>
          </p:nvPr>
        </p:nvSpPr>
        <p:spPr/>
        <p:txBody>
          <a:bodyPr/>
          <a:lstStyle/>
          <a:p>
            <a:r>
              <a:rPr lang="en-PH" dirty="0" smtClean="0"/>
              <a:t>The </a:t>
            </a:r>
            <a:r>
              <a:rPr lang="en-PH" dirty="0" err="1" smtClean="0"/>
              <a:t>ngModel</a:t>
            </a:r>
            <a:r>
              <a:rPr lang="en-PH" dirty="0" smtClean="0"/>
              <a:t> directive can only be used in a form element.</a:t>
            </a:r>
          </a:p>
          <a:p>
            <a:pPr lvl="1"/>
            <a:r>
              <a:rPr lang="en-PH" dirty="0" smtClean="0"/>
              <a:t>Example</a:t>
            </a:r>
          </a:p>
          <a:p>
            <a:pPr marL="288925" lvl="1" indent="0">
              <a:buNone/>
            </a:pPr>
            <a:r>
              <a:rPr lang="en-PH" dirty="0"/>
              <a:t>&lt;input </a:t>
            </a:r>
            <a:r>
              <a:rPr lang="en-PH" dirty="0" smtClean="0"/>
              <a:t>type</a:t>
            </a:r>
            <a:r>
              <a:rPr lang="en-PH" dirty="0"/>
              <a:t>="text" placeholder="Product Name" required [(</a:t>
            </a:r>
            <a:r>
              <a:rPr lang="en-PH" dirty="0" err="1"/>
              <a:t>ngModel</a:t>
            </a:r>
            <a:r>
              <a:rPr lang="en-PH" dirty="0"/>
              <a:t>)]="</a:t>
            </a:r>
            <a:r>
              <a:rPr lang="en-PH" dirty="0" err="1"/>
              <a:t>product.productName</a:t>
            </a:r>
            <a:r>
              <a:rPr lang="en-PH" dirty="0" smtClean="0"/>
              <a:t>"/&gt;</a:t>
            </a:r>
          </a:p>
          <a:p>
            <a:pPr lvl="1"/>
            <a:r>
              <a:rPr lang="en-PH" dirty="0" smtClean="0"/>
              <a:t>The input element will have validation class when the </a:t>
            </a:r>
            <a:r>
              <a:rPr lang="en-PH" dirty="0" err="1" smtClean="0"/>
              <a:t>ngModel</a:t>
            </a:r>
            <a:r>
              <a:rPr lang="en-PH" dirty="0" smtClean="0"/>
              <a:t> is used.</a:t>
            </a:r>
          </a:p>
          <a:p>
            <a:pPr lvl="1"/>
            <a:r>
              <a:rPr lang="en-PH" dirty="0" smtClean="0"/>
              <a:t>Validation classes includes</a:t>
            </a:r>
          </a:p>
          <a:p>
            <a:pPr lvl="2"/>
            <a:r>
              <a:rPr lang="en-PH" dirty="0" smtClean="0"/>
              <a:t>Ng-dirty</a:t>
            </a:r>
          </a:p>
          <a:p>
            <a:pPr lvl="2"/>
            <a:r>
              <a:rPr lang="en-PH" dirty="0" smtClean="0"/>
              <a:t>Ng-pristine</a:t>
            </a:r>
          </a:p>
          <a:p>
            <a:pPr lvl="2"/>
            <a:r>
              <a:rPr lang="en-PH" dirty="0" smtClean="0"/>
              <a:t>Ng-touched</a:t>
            </a:r>
            <a:endParaRPr lang="en-PH" dirty="0"/>
          </a:p>
          <a:p>
            <a:pPr lvl="1"/>
            <a:endParaRPr lang="en-PH" dirty="0"/>
          </a:p>
          <a:p>
            <a:endParaRPr lang="en-PH" dirty="0" smtClean="0"/>
          </a:p>
        </p:txBody>
      </p:sp>
    </p:spTree>
    <p:extLst>
      <p:ext uri="{BB962C8B-B14F-4D97-AF65-F5344CB8AC3E}">
        <p14:creationId xmlns:p14="http://schemas.microsoft.com/office/powerpoint/2010/main" val="322060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Validating the Form before Submit</a:t>
            </a:r>
            <a:endParaRPr lang="en-PH" dirty="0"/>
          </a:p>
        </p:txBody>
      </p:sp>
      <p:sp>
        <p:nvSpPr>
          <p:cNvPr id="3" name="Text Placeholder 2"/>
          <p:cNvSpPr>
            <a:spLocks noGrp="1"/>
          </p:cNvSpPr>
          <p:nvPr>
            <p:ph type="body" idx="1"/>
          </p:nvPr>
        </p:nvSpPr>
        <p:spPr/>
        <p:txBody>
          <a:bodyPr/>
          <a:lstStyle/>
          <a:p>
            <a:r>
              <a:rPr lang="en-PH" dirty="0" smtClean="0"/>
              <a:t>You can also check if the form is valid by using the following.</a:t>
            </a:r>
          </a:p>
          <a:p>
            <a:endParaRPr lang="en-PH" dirty="0"/>
          </a:p>
          <a:p>
            <a:pPr marL="0" indent="0">
              <a:buNone/>
            </a:pPr>
            <a:r>
              <a:rPr lang="en-PH" dirty="0" smtClean="0"/>
              <a:t>	&lt;</a:t>
            </a:r>
            <a:r>
              <a:rPr lang="en-PH" dirty="0" err="1" smtClean="0"/>
              <a:t>form_alias</a:t>
            </a:r>
            <a:r>
              <a:rPr lang="en-PH" dirty="0" smtClean="0"/>
              <a:t>&gt;.</a:t>
            </a:r>
            <a:r>
              <a:rPr lang="en-PH" dirty="0" err="1" smtClean="0"/>
              <a:t>form.valid</a:t>
            </a:r>
            <a:endParaRPr lang="en-PH" dirty="0" smtClean="0"/>
          </a:p>
          <a:p>
            <a:endParaRPr lang="en-PH" dirty="0"/>
          </a:p>
          <a:p>
            <a:r>
              <a:rPr lang="en-PH" dirty="0" smtClean="0"/>
              <a:t>Example.</a:t>
            </a:r>
          </a:p>
          <a:p>
            <a:pPr marL="0" indent="0">
              <a:buNone/>
            </a:pPr>
            <a:r>
              <a:rPr lang="en-PH" dirty="0" smtClean="0"/>
              <a:t>	</a:t>
            </a:r>
            <a:r>
              <a:rPr lang="en-PH" dirty="0" err="1" smtClean="0"/>
              <a:t>productForm.form.valid</a:t>
            </a:r>
            <a:endParaRPr lang="en-PH" dirty="0" smtClean="0"/>
          </a:p>
        </p:txBody>
      </p:sp>
    </p:spTree>
    <p:extLst>
      <p:ext uri="{BB962C8B-B14F-4D97-AF65-F5344CB8AC3E}">
        <p14:creationId xmlns:p14="http://schemas.microsoft.com/office/powerpoint/2010/main" val="3081253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Observable and Subscriber</a:t>
            </a:r>
            <a:endParaRPr lang="en-PH" dirty="0"/>
          </a:p>
        </p:txBody>
      </p:sp>
      <p:sp>
        <p:nvSpPr>
          <p:cNvPr id="3" name="Text Placeholder 2"/>
          <p:cNvSpPr>
            <a:spLocks noGrp="1"/>
          </p:cNvSpPr>
          <p:nvPr>
            <p:ph type="body" idx="1"/>
          </p:nvPr>
        </p:nvSpPr>
        <p:spPr/>
        <p:txBody>
          <a:bodyPr/>
          <a:lstStyle/>
          <a:p>
            <a:r>
              <a:rPr lang="en-PH" dirty="0" smtClean="0"/>
              <a:t>When using observables as a way of sending http request, a subscriber to that observable is needed to receive the data from the request.</a:t>
            </a:r>
          </a:p>
          <a:p>
            <a:r>
              <a:rPr lang="en-PH" dirty="0" smtClean="0"/>
              <a:t>Example</a:t>
            </a:r>
          </a:p>
          <a:p>
            <a:pPr marL="288925" lvl="1" indent="0">
              <a:buNone/>
            </a:pPr>
            <a:r>
              <a:rPr lang="en-PH" dirty="0" err="1" smtClean="0"/>
              <a:t>sampleObservable</a:t>
            </a:r>
            <a:r>
              <a:rPr lang="en-PH" dirty="0" smtClean="0"/>
              <a:t> </a:t>
            </a:r>
            <a:r>
              <a:rPr lang="en-PH" dirty="0"/>
              <a:t>=()=&gt;{ </a:t>
            </a:r>
          </a:p>
          <a:p>
            <a:pPr marL="288925" lvl="1" indent="0">
              <a:buNone/>
            </a:pPr>
            <a:r>
              <a:rPr lang="en-PH" dirty="0"/>
              <a:t>return </a:t>
            </a:r>
            <a:r>
              <a:rPr lang="en-PH" dirty="0" err="1"/>
              <a:t>this.http.get</a:t>
            </a:r>
            <a:r>
              <a:rPr lang="en-PH" dirty="0" smtClean="0"/>
              <a:t>(‘API_URL’); </a:t>
            </a:r>
            <a:endParaRPr lang="en-PH" dirty="0"/>
          </a:p>
          <a:p>
            <a:pPr marL="288925" lvl="1" indent="0">
              <a:buNone/>
            </a:pPr>
            <a:r>
              <a:rPr lang="en-PH" dirty="0" smtClean="0"/>
              <a:t>}</a:t>
            </a:r>
          </a:p>
          <a:p>
            <a:pPr marL="288925" lvl="1" indent="0">
              <a:buNone/>
            </a:pPr>
            <a:r>
              <a:rPr lang="en-PH" dirty="0"/>
              <a:t>this.diservice.sampleObservable2().</a:t>
            </a:r>
            <a:r>
              <a:rPr lang="en-PH" dirty="0" smtClean="0"/>
              <a:t>subscribe(SUCCESS,ERROR)</a:t>
            </a:r>
            <a:endParaRPr lang="en-PH" dirty="0"/>
          </a:p>
          <a:p>
            <a:pPr marL="288925" lvl="1" indent="0">
              <a:buNone/>
            </a:pPr>
            <a:endParaRPr lang="en-PH" dirty="0"/>
          </a:p>
          <a:p>
            <a:pPr marL="0" indent="0">
              <a:buNone/>
            </a:pPr>
            <a:endParaRPr lang="en-PH" dirty="0"/>
          </a:p>
        </p:txBody>
      </p:sp>
    </p:spTree>
    <p:extLst>
      <p:ext uri="{BB962C8B-B14F-4D97-AF65-F5344CB8AC3E}">
        <p14:creationId xmlns:p14="http://schemas.microsoft.com/office/powerpoint/2010/main" val="291275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Posting to the server</a:t>
            </a:r>
            <a:endParaRPr lang="en-PH" dirty="0"/>
          </a:p>
        </p:txBody>
      </p:sp>
      <p:sp>
        <p:nvSpPr>
          <p:cNvPr id="3" name="Text Placeholder 2"/>
          <p:cNvSpPr>
            <a:spLocks noGrp="1"/>
          </p:cNvSpPr>
          <p:nvPr>
            <p:ph type="body" idx="1"/>
          </p:nvPr>
        </p:nvSpPr>
        <p:spPr/>
        <p:txBody>
          <a:bodyPr/>
          <a:lstStyle/>
          <a:p>
            <a:r>
              <a:rPr lang="en-PH" dirty="0" smtClean="0"/>
              <a:t>Posting a data to the server is not that different to getting data from the server except that we are sending a post request with a request body.</a:t>
            </a:r>
          </a:p>
          <a:p>
            <a:pPr marL="0" indent="0">
              <a:buNone/>
            </a:pPr>
            <a:endParaRPr lang="en-PH" dirty="0"/>
          </a:p>
          <a:p>
            <a:pPr marL="288925" lvl="1" indent="0">
              <a:buNone/>
            </a:pPr>
            <a:r>
              <a:rPr lang="en-PH" dirty="0" err="1"/>
              <a:t>http.post</a:t>
            </a:r>
            <a:r>
              <a:rPr lang="en-PH" dirty="0" smtClean="0"/>
              <a:t>(‘API_URL',</a:t>
            </a:r>
            <a:r>
              <a:rPr lang="en-PH" dirty="0" err="1" smtClean="0"/>
              <a:t>Payload_Body</a:t>
            </a:r>
            <a:r>
              <a:rPr lang="en-PH" dirty="0" smtClean="0"/>
              <a:t>, Headers); </a:t>
            </a:r>
            <a:endParaRPr lang="en-PH" dirty="0"/>
          </a:p>
          <a:p>
            <a:endParaRPr lang="en-PH" dirty="0" smtClean="0"/>
          </a:p>
          <a:p>
            <a:r>
              <a:rPr lang="en-PH" dirty="0" smtClean="0"/>
              <a:t>Subscribe to post request.</a:t>
            </a:r>
            <a:endParaRPr lang="en-PH" dirty="0"/>
          </a:p>
          <a:p>
            <a:pPr marL="288925" lvl="1" indent="0">
              <a:buNone/>
            </a:pPr>
            <a:r>
              <a:rPr lang="en-PH" dirty="0" err="1" smtClean="0"/>
              <a:t>YourService.PostData</a:t>
            </a:r>
            <a:r>
              <a:rPr lang="en-PH" dirty="0" smtClean="0"/>
              <a:t>(</a:t>
            </a:r>
            <a:r>
              <a:rPr lang="en-PH" dirty="0" err="1" smtClean="0"/>
              <a:t>DataToSend</a:t>
            </a:r>
            <a:r>
              <a:rPr lang="en-PH" dirty="0" smtClean="0"/>
              <a:t>).</a:t>
            </a:r>
            <a:r>
              <a:rPr lang="en-PH" dirty="0"/>
              <a:t>subscribe</a:t>
            </a:r>
            <a:r>
              <a:rPr lang="en-PH" dirty="0" smtClean="0"/>
              <a:t>(</a:t>
            </a:r>
          </a:p>
          <a:p>
            <a:pPr marL="288925" lvl="1" indent="0">
              <a:buNone/>
            </a:pPr>
            <a:r>
              <a:rPr lang="en-PH" dirty="0" smtClean="0"/>
              <a:t>(</a:t>
            </a:r>
            <a:r>
              <a:rPr lang="en-PH" dirty="0"/>
              <a:t>success</a:t>
            </a:r>
            <a:r>
              <a:rPr lang="en-PH" dirty="0" smtClean="0"/>
              <a:t>)=&gt;{ console.log(success); },</a:t>
            </a:r>
          </a:p>
          <a:p>
            <a:pPr marL="288925" lvl="1" indent="0">
              <a:buNone/>
            </a:pPr>
            <a:r>
              <a:rPr lang="en-PH" dirty="0" smtClean="0"/>
              <a:t>(</a:t>
            </a:r>
            <a:r>
              <a:rPr lang="en-PH" dirty="0"/>
              <a:t>error</a:t>
            </a:r>
            <a:r>
              <a:rPr lang="en-PH" dirty="0" smtClean="0"/>
              <a:t>)=&gt;{ console.log(error); }</a:t>
            </a:r>
          </a:p>
          <a:p>
            <a:pPr marL="288925" lvl="1" indent="0">
              <a:buNone/>
            </a:pPr>
            <a:r>
              <a:rPr lang="en-PH" dirty="0" smtClean="0"/>
              <a:t>);</a:t>
            </a:r>
            <a:endParaRPr lang="en-PH" dirty="0"/>
          </a:p>
          <a:p>
            <a:pPr lvl="1"/>
            <a:endParaRPr lang="en-PH" dirty="0"/>
          </a:p>
        </p:txBody>
      </p:sp>
    </p:spTree>
    <p:extLst>
      <p:ext uri="{BB962C8B-B14F-4D97-AF65-F5344CB8AC3E}">
        <p14:creationId xmlns:p14="http://schemas.microsoft.com/office/powerpoint/2010/main" val="2069842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Handling Server Error</a:t>
            </a:r>
            <a:endParaRPr lang="en-PH" dirty="0"/>
          </a:p>
        </p:txBody>
      </p:sp>
      <p:sp>
        <p:nvSpPr>
          <p:cNvPr id="3" name="Text Placeholder 2"/>
          <p:cNvSpPr>
            <a:spLocks noGrp="1"/>
          </p:cNvSpPr>
          <p:nvPr>
            <p:ph type="body" idx="1"/>
          </p:nvPr>
        </p:nvSpPr>
        <p:spPr/>
        <p:txBody>
          <a:bodyPr/>
          <a:lstStyle/>
          <a:p>
            <a:r>
              <a:rPr lang="en-PH" dirty="0" smtClean="0"/>
              <a:t>When sending a request to the server and the server responded with an error, you can handle it by using the error callback function when using http</a:t>
            </a:r>
          </a:p>
          <a:p>
            <a:r>
              <a:rPr lang="en-PH" dirty="0" smtClean="0"/>
              <a:t>Example</a:t>
            </a:r>
          </a:p>
          <a:p>
            <a:pPr marL="0" indent="0">
              <a:buNone/>
            </a:pPr>
            <a:r>
              <a:rPr lang="en-PH" dirty="0" smtClean="0"/>
              <a:t> </a:t>
            </a:r>
            <a:r>
              <a:rPr lang="en-PH" dirty="0" err="1" smtClean="0"/>
              <a:t>http.get</a:t>
            </a:r>
            <a:r>
              <a:rPr lang="en-PH" dirty="0" smtClean="0"/>
              <a:t>(‘URL’,</a:t>
            </a:r>
            <a:r>
              <a:rPr lang="en-PH" dirty="0" err="1" smtClean="0"/>
              <a:t>success_callback,error_callback</a:t>
            </a:r>
            <a:r>
              <a:rPr lang="en-PH" dirty="0" smtClean="0"/>
              <a:t>)</a:t>
            </a:r>
          </a:p>
          <a:p>
            <a:endParaRPr lang="en-PH" dirty="0"/>
          </a:p>
          <a:p>
            <a:r>
              <a:rPr lang="en-PH" dirty="0" smtClean="0"/>
              <a:t>You can get the error info when you subscribe to the observable object.</a:t>
            </a:r>
            <a:endParaRPr lang="en-PH" dirty="0"/>
          </a:p>
          <a:p>
            <a:endParaRPr lang="en-PH" dirty="0"/>
          </a:p>
        </p:txBody>
      </p:sp>
    </p:spTree>
    <p:extLst>
      <p:ext uri="{BB962C8B-B14F-4D97-AF65-F5344CB8AC3E}">
        <p14:creationId xmlns:p14="http://schemas.microsoft.com/office/powerpoint/2010/main" val="135579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US" dirty="0" smtClean="0"/>
              <a:t>Sending an </a:t>
            </a:r>
            <a:r>
              <a:rPr lang="en-US" dirty="0" err="1" smtClean="0"/>
              <a:t>HttpRequest</a:t>
            </a:r>
            <a:endParaRPr lang="en-US" dirty="0" smtClean="0"/>
          </a:p>
          <a:p>
            <a:r>
              <a:rPr lang="en-US" dirty="0" smtClean="0"/>
              <a:t>Observables and reactive extensions</a:t>
            </a:r>
          </a:p>
          <a:p>
            <a:r>
              <a:rPr lang="en-US" dirty="0" smtClean="0"/>
              <a:t>Http Form Posting and Data Access</a:t>
            </a:r>
          </a:p>
          <a:p>
            <a:r>
              <a:rPr lang="en-US" dirty="0" smtClean="0"/>
              <a:t>Form Data Tables</a:t>
            </a:r>
          </a:p>
          <a:p>
            <a:r>
              <a:rPr lang="en-US" dirty="0" smtClean="0"/>
              <a:t>Exception Handling</a:t>
            </a:r>
          </a:p>
          <a:p>
            <a:r>
              <a:rPr lang="en-US" dirty="0" smtClean="0"/>
              <a:t>Angular Printing</a:t>
            </a:r>
            <a:endParaRPr lang="en-US" dirty="0"/>
          </a:p>
        </p:txBody>
      </p:sp>
    </p:spTree>
    <p:extLst>
      <p:ext uri="{BB962C8B-B14F-4D97-AF65-F5344CB8AC3E}">
        <p14:creationId xmlns:p14="http://schemas.microsoft.com/office/powerpoint/2010/main" val="11291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PH" dirty="0"/>
          </a:p>
        </p:txBody>
      </p:sp>
      <p:sp>
        <p:nvSpPr>
          <p:cNvPr id="3" name="Text Placeholder 2"/>
          <p:cNvSpPr>
            <a:spLocks noGrp="1"/>
          </p:cNvSpPr>
          <p:nvPr>
            <p:ph type="body" idx="1"/>
          </p:nvPr>
        </p:nvSpPr>
        <p:spPr/>
        <p:txBody>
          <a:bodyPr/>
          <a:lstStyle/>
          <a:p>
            <a:r>
              <a:rPr lang="en-US" dirty="0" smtClean="0"/>
              <a:t>Exercise 1: Consuming Data from a Web API</a:t>
            </a:r>
          </a:p>
          <a:p>
            <a:r>
              <a:rPr lang="en-US" dirty="0" smtClean="0"/>
              <a:t>Exercise 2: Posting data to the Web API</a:t>
            </a:r>
          </a:p>
          <a:p>
            <a:endParaRPr lang="en-US" dirty="0"/>
          </a:p>
          <a:p>
            <a:endParaRPr lang="en-US" dirty="0" smtClean="0"/>
          </a:p>
          <a:p>
            <a:endParaRPr lang="en-US" dirty="0"/>
          </a:p>
          <a:p>
            <a:endParaRPr lang="en-US" dirty="0" smtClean="0"/>
          </a:p>
          <a:p>
            <a:r>
              <a:rPr lang="en-US" smtClean="0"/>
              <a:t>Estimated Time: 45minutes</a:t>
            </a:r>
            <a:endParaRPr lang="en-PH"/>
          </a:p>
        </p:txBody>
      </p:sp>
    </p:spTree>
    <p:extLst>
      <p:ext uri="{BB962C8B-B14F-4D97-AF65-F5344CB8AC3E}">
        <p14:creationId xmlns:p14="http://schemas.microsoft.com/office/powerpoint/2010/main" val="233292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Sending an Http Request</a:t>
            </a:r>
            <a:endParaRPr lang="en-PH" dirty="0"/>
          </a:p>
        </p:txBody>
      </p:sp>
      <p:sp>
        <p:nvSpPr>
          <p:cNvPr id="3" name="Text Placeholder 2"/>
          <p:cNvSpPr>
            <a:spLocks noGrp="1"/>
          </p:cNvSpPr>
          <p:nvPr>
            <p:ph type="body" idx="1"/>
          </p:nvPr>
        </p:nvSpPr>
        <p:spPr/>
        <p:txBody>
          <a:bodyPr/>
          <a:lstStyle/>
          <a:p>
            <a:r>
              <a:rPr lang="en-PH" dirty="0" smtClean="0"/>
              <a:t>What is an </a:t>
            </a:r>
            <a:r>
              <a:rPr lang="en-PH" dirty="0" err="1" smtClean="0"/>
              <a:t>HttpRequest</a:t>
            </a:r>
            <a:r>
              <a:rPr lang="en-PH" dirty="0" smtClean="0"/>
              <a:t>?</a:t>
            </a:r>
          </a:p>
          <a:p>
            <a:pPr lvl="1"/>
            <a:r>
              <a:rPr lang="en-PH" dirty="0" smtClean="0"/>
              <a:t>In a </a:t>
            </a:r>
            <a:r>
              <a:rPr lang="en-PH" dirty="0" err="1" smtClean="0"/>
              <a:t>RestFul</a:t>
            </a:r>
            <a:r>
              <a:rPr lang="en-PH" dirty="0" smtClean="0"/>
              <a:t> architecture such as an Angular application, the client sends an Http Request to a server in the form of a request message</a:t>
            </a:r>
          </a:p>
          <a:p>
            <a:pPr lvl="1"/>
            <a:r>
              <a:rPr lang="en-PH" dirty="0" smtClean="0"/>
              <a:t>A Request Message can include:</a:t>
            </a:r>
          </a:p>
          <a:p>
            <a:pPr lvl="2"/>
            <a:r>
              <a:rPr lang="en-PH" dirty="0" smtClean="0"/>
              <a:t>Request Headers</a:t>
            </a:r>
          </a:p>
          <a:p>
            <a:pPr lvl="2"/>
            <a:r>
              <a:rPr lang="en-PH" dirty="0" smtClean="0"/>
              <a:t>Request Method</a:t>
            </a:r>
          </a:p>
          <a:p>
            <a:pPr lvl="2"/>
            <a:r>
              <a:rPr lang="en-PH" dirty="0" smtClean="0"/>
              <a:t>Request Body</a:t>
            </a:r>
            <a:endParaRPr lang="en-PH" dirty="0"/>
          </a:p>
        </p:txBody>
      </p:sp>
    </p:spTree>
    <p:extLst>
      <p:ext uri="{BB962C8B-B14F-4D97-AF65-F5344CB8AC3E}">
        <p14:creationId xmlns:p14="http://schemas.microsoft.com/office/powerpoint/2010/main" val="354206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Sending an Http Request</a:t>
            </a:r>
            <a:endParaRPr lang="en-PH" dirty="0"/>
          </a:p>
        </p:txBody>
      </p:sp>
      <p:sp>
        <p:nvSpPr>
          <p:cNvPr id="3" name="Text Placeholder 2"/>
          <p:cNvSpPr>
            <a:spLocks noGrp="1"/>
          </p:cNvSpPr>
          <p:nvPr>
            <p:ph type="body" idx="1"/>
          </p:nvPr>
        </p:nvSpPr>
        <p:spPr/>
        <p:txBody>
          <a:bodyPr/>
          <a:lstStyle/>
          <a:p>
            <a:r>
              <a:rPr lang="en-PH" dirty="0" smtClean="0"/>
              <a:t>Request Headers</a:t>
            </a:r>
          </a:p>
          <a:p>
            <a:pPr lvl="1"/>
            <a:r>
              <a:rPr lang="en-PH" dirty="0"/>
              <a:t>The request-header fields allow the client to pass additional information about the request, and about the client itself, to the server. These fields act as request modifiers</a:t>
            </a:r>
            <a:r>
              <a:rPr lang="en-PH" dirty="0" smtClean="0"/>
              <a:t>.</a:t>
            </a:r>
          </a:p>
          <a:p>
            <a:pPr lvl="1"/>
            <a:r>
              <a:rPr lang="en-PH" dirty="0" smtClean="0"/>
              <a:t>Common Request Headers are the following</a:t>
            </a:r>
          </a:p>
          <a:p>
            <a:pPr lvl="2"/>
            <a:r>
              <a:rPr lang="en-PH" dirty="0" smtClean="0"/>
              <a:t>Accept</a:t>
            </a:r>
          </a:p>
          <a:p>
            <a:pPr lvl="2"/>
            <a:r>
              <a:rPr lang="en-PH" dirty="0" smtClean="0"/>
              <a:t>Authorization</a:t>
            </a:r>
          </a:p>
          <a:p>
            <a:pPr lvl="2"/>
            <a:r>
              <a:rPr lang="en-PH" dirty="0" smtClean="0"/>
              <a:t>Host</a:t>
            </a:r>
          </a:p>
          <a:p>
            <a:pPr lvl="2"/>
            <a:r>
              <a:rPr lang="en-PH" dirty="0" smtClean="0"/>
              <a:t>User-Agent</a:t>
            </a:r>
          </a:p>
          <a:p>
            <a:pPr lvl="2"/>
            <a:r>
              <a:rPr lang="en-PH" dirty="0" smtClean="0"/>
              <a:t>Content-type</a:t>
            </a:r>
          </a:p>
          <a:p>
            <a:pPr lvl="2"/>
            <a:r>
              <a:rPr lang="en-PH" dirty="0" smtClean="0"/>
              <a:t>Content-length</a:t>
            </a:r>
            <a:endParaRPr lang="en-PH" dirty="0"/>
          </a:p>
        </p:txBody>
      </p:sp>
    </p:spTree>
    <p:extLst>
      <p:ext uri="{BB962C8B-B14F-4D97-AF65-F5344CB8AC3E}">
        <p14:creationId xmlns:p14="http://schemas.microsoft.com/office/powerpoint/2010/main" val="34148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Sending an Http Request</a:t>
            </a:r>
            <a:endParaRPr lang="en-PH" dirty="0"/>
          </a:p>
        </p:txBody>
      </p:sp>
      <p:sp>
        <p:nvSpPr>
          <p:cNvPr id="3" name="Text Placeholder 2"/>
          <p:cNvSpPr>
            <a:spLocks noGrp="1"/>
          </p:cNvSpPr>
          <p:nvPr>
            <p:ph type="body" idx="1"/>
          </p:nvPr>
        </p:nvSpPr>
        <p:spPr/>
        <p:txBody>
          <a:bodyPr/>
          <a:lstStyle/>
          <a:p>
            <a:r>
              <a:rPr lang="en-PH" dirty="0" smtClean="0"/>
              <a:t>Request Methods</a:t>
            </a:r>
          </a:p>
          <a:p>
            <a:pPr lvl="1"/>
            <a:r>
              <a:rPr lang="en-PH" dirty="0"/>
              <a:t>The request </a:t>
            </a:r>
            <a:r>
              <a:rPr lang="en-PH" b="1" dirty="0"/>
              <a:t>method</a:t>
            </a:r>
            <a:r>
              <a:rPr lang="en-PH" dirty="0"/>
              <a:t> indicates the method to be performed on the resource identified by the given </a:t>
            </a:r>
            <a:r>
              <a:rPr lang="en-PH" b="1" dirty="0" smtClean="0"/>
              <a:t>Request-URI</a:t>
            </a:r>
          </a:p>
          <a:p>
            <a:pPr lvl="1"/>
            <a:r>
              <a:rPr lang="en-PH" dirty="0" smtClean="0"/>
              <a:t>Requests Methods</a:t>
            </a:r>
          </a:p>
          <a:p>
            <a:pPr lvl="2"/>
            <a:r>
              <a:rPr lang="en-PH" dirty="0" smtClean="0"/>
              <a:t>GET - </a:t>
            </a:r>
            <a:r>
              <a:rPr lang="en-PH" dirty="0"/>
              <a:t>The GET method is used to retrieve information from the given server using a given </a:t>
            </a:r>
            <a:r>
              <a:rPr lang="en-PH" dirty="0" smtClean="0"/>
              <a:t>URI</a:t>
            </a:r>
          </a:p>
          <a:p>
            <a:pPr lvl="2"/>
            <a:r>
              <a:rPr lang="en-PH" dirty="0" smtClean="0"/>
              <a:t>POST - </a:t>
            </a:r>
            <a:r>
              <a:rPr lang="en-PH" dirty="0"/>
              <a:t>A POST request is used to send data to the server, for example, customer information, file upload, etc. using HTML forms</a:t>
            </a:r>
            <a:r>
              <a:rPr lang="en-PH" dirty="0" smtClean="0"/>
              <a:t>.</a:t>
            </a:r>
          </a:p>
          <a:p>
            <a:pPr lvl="2"/>
            <a:r>
              <a:rPr lang="en-PH" dirty="0" smtClean="0"/>
              <a:t>PUT -</a:t>
            </a:r>
            <a:r>
              <a:rPr lang="en-PH" dirty="0"/>
              <a:t>Replaces all the current representations of the target resource with the uploaded content</a:t>
            </a:r>
            <a:r>
              <a:rPr lang="en-PH" dirty="0" smtClean="0"/>
              <a:t>.</a:t>
            </a:r>
          </a:p>
          <a:p>
            <a:pPr lvl="2"/>
            <a:r>
              <a:rPr lang="en-PH" dirty="0" smtClean="0"/>
              <a:t>DELETE -</a:t>
            </a:r>
            <a:r>
              <a:rPr lang="en-PH" dirty="0"/>
              <a:t>Removes all the current representations of the target resource given by URI.</a:t>
            </a:r>
          </a:p>
        </p:txBody>
      </p:sp>
    </p:spTree>
    <p:extLst>
      <p:ext uri="{BB962C8B-B14F-4D97-AF65-F5344CB8AC3E}">
        <p14:creationId xmlns:p14="http://schemas.microsoft.com/office/powerpoint/2010/main" val="3676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Sending an Http Request</a:t>
            </a:r>
            <a:endParaRPr lang="en-PH" dirty="0"/>
          </a:p>
        </p:txBody>
      </p:sp>
      <p:sp>
        <p:nvSpPr>
          <p:cNvPr id="3" name="Text Placeholder 2"/>
          <p:cNvSpPr>
            <a:spLocks noGrp="1"/>
          </p:cNvSpPr>
          <p:nvPr>
            <p:ph type="body" idx="1"/>
          </p:nvPr>
        </p:nvSpPr>
        <p:spPr/>
        <p:txBody>
          <a:bodyPr/>
          <a:lstStyle/>
          <a:p>
            <a:r>
              <a:rPr lang="en-PH" dirty="0" smtClean="0"/>
              <a:t>HTTP Responses</a:t>
            </a:r>
          </a:p>
          <a:p>
            <a:pPr lvl="1"/>
            <a:r>
              <a:rPr lang="en-PH" dirty="0"/>
              <a:t>After receiving and interpreting a request message, a server responds with an HTTP response message</a:t>
            </a:r>
            <a:r>
              <a:rPr lang="en-PH" dirty="0" smtClean="0"/>
              <a:t>:</a:t>
            </a:r>
          </a:p>
          <a:p>
            <a:pPr lvl="1"/>
            <a:r>
              <a:rPr lang="en-PH" dirty="0" smtClean="0"/>
              <a:t>Response Status Code</a:t>
            </a:r>
          </a:p>
          <a:p>
            <a:pPr lvl="2"/>
            <a:r>
              <a:rPr lang="en-PH" dirty="0" smtClean="0"/>
              <a:t>1XX– Informational -</a:t>
            </a:r>
            <a:r>
              <a:rPr lang="en-PH" dirty="0"/>
              <a:t>It means the request was received and the process is continuing</a:t>
            </a:r>
            <a:r>
              <a:rPr lang="en-PH" dirty="0" smtClean="0"/>
              <a:t>.</a:t>
            </a:r>
          </a:p>
          <a:p>
            <a:pPr lvl="2"/>
            <a:r>
              <a:rPr lang="en-PH" dirty="0" smtClean="0"/>
              <a:t>2XX – Success - </a:t>
            </a:r>
            <a:r>
              <a:rPr lang="en-PH" dirty="0"/>
              <a:t>It means the action was successfully received, understood, and accepted</a:t>
            </a:r>
            <a:r>
              <a:rPr lang="en-PH" dirty="0" smtClean="0"/>
              <a:t>.</a:t>
            </a:r>
          </a:p>
          <a:p>
            <a:pPr lvl="2"/>
            <a:r>
              <a:rPr lang="en-PH" dirty="0" smtClean="0"/>
              <a:t>3XX – Redirection -</a:t>
            </a:r>
            <a:r>
              <a:rPr lang="en-PH" dirty="0"/>
              <a:t>It means further action must be taken in order to complete the request</a:t>
            </a:r>
            <a:r>
              <a:rPr lang="en-PH" dirty="0" smtClean="0"/>
              <a:t>.</a:t>
            </a:r>
          </a:p>
          <a:p>
            <a:pPr lvl="2"/>
            <a:r>
              <a:rPr lang="en-PH" dirty="0" smtClean="0"/>
              <a:t>4XX – Client Error -</a:t>
            </a:r>
            <a:r>
              <a:rPr lang="en-PH" dirty="0"/>
              <a:t>It means the request contains incorrect syntax or cannot be fulfilled</a:t>
            </a:r>
            <a:r>
              <a:rPr lang="en-PH" dirty="0" smtClean="0"/>
              <a:t>.</a:t>
            </a:r>
          </a:p>
          <a:p>
            <a:pPr lvl="2"/>
            <a:r>
              <a:rPr lang="en-PH" dirty="0" smtClean="0"/>
              <a:t>5XX – Server Error -</a:t>
            </a:r>
            <a:r>
              <a:rPr lang="en-PH" dirty="0"/>
              <a:t>It means the server failed to fulfill an apparently valid request.</a:t>
            </a:r>
          </a:p>
        </p:txBody>
      </p:sp>
    </p:spTree>
    <p:extLst>
      <p:ext uri="{BB962C8B-B14F-4D97-AF65-F5344CB8AC3E}">
        <p14:creationId xmlns:p14="http://schemas.microsoft.com/office/powerpoint/2010/main" val="414867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Observables and Reactive extensions</a:t>
            </a:r>
            <a:endParaRPr lang="en-PH" dirty="0"/>
          </a:p>
        </p:txBody>
      </p:sp>
      <p:sp>
        <p:nvSpPr>
          <p:cNvPr id="3" name="Text Placeholder 2"/>
          <p:cNvSpPr>
            <a:spLocks noGrp="1"/>
          </p:cNvSpPr>
          <p:nvPr>
            <p:ph type="body" idx="1"/>
          </p:nvPr>
        </p:nvSpPr>
        <p:spPr/>
        <p:txBody>
          <a:bodyPr/>
          <a:lstStyle/>
          <a:p>
            <a:r>
              <a:rPr lang="en-PH" dirty="0" smtClean="0"/>
              <a:t>Understanding Observables</a:t>
            </a:r>
          </a:p>
          <a:p>
            <a:pPr lvl="1"/>
            <a:r>
              <a:rPr lang="en-US" dirty="0"/>
              <a:t>Observables is installed by default with Angular and it part of the </a:t>
            </a:r>
            <a:r>
              <a:rPr lang="en-US" dirty="0" err="1"/>
              <a:t>rxjs</a:t>
            </a:r>
            <a:r>
              <a:rPr lang="en-US" dirty="0"/>
              <a:t> package which stands for Reactive </a:t>
            </a:r>
            <a:r>
              <a:rPr lang="en-US" dirty="0" err="1"/>
              <a:t>Javascript</a:t>
            </a:r>
            <a:r>
              <a:rPr lang="en-US" dirty="0"/>
              <a:t>.</a:t>
            </a:r>
            <a:endParaRPr lang="en-PH" dirty="0"/>
          </a:p>
          <a:p>
            <a:pPr lvl="1"/>
            <a:r>
              <a:rPr lang="en-US" dirty="0" smtClean="0"/>
              <a:t>Observables </a:t>
            </a:r>
            <a:r>
              <a:rPr lang="en-US" dirty="0"/>
              <a:t>are relatively new pattern but they are similar to promises in sense of what they’re designed to do is deal with asynchronous code and so the most common use case for them is going to be when you’re dealing with the </a:t>
            </a:r>
            <a:r>
              <a:rPr lang="en-US" dirty="0" err="1"/>
              <a:t>HttpClient</a:t>
            </a:r>
            <a:r>
              <a:rPr lang="en-US" dirty="0"/>
              <a:t> or basically trying to access data from an API.</a:t>
            </a:r>
            <a:endParaRPr lang="en-PH" dirty="0"/>
          </a:p>
          <a:p>
            <a:pPr lvl="1"/>
            <a:endParaRPr lang="en-PH" dirty="0"/>
          </a:p>
        </p:txBody>
      </p:sp>
    </p:spTree>
    <p:extLst>
      <p:ext uri="{BB962C8B-B14F-4D97-AF65-F5344CB8AC3E}">
        <p14:creationId xmlns:p14="http://schemas.microsoft.com/office/powerpoint/2010/main" val="189462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Observables and Reactive extensions</a:t>
            </a:r>
            <a:endParaRPr lang="en-PH" dirty="0"/>
          </a:p>
        </p:txBody>
      </p:sp>
      <p:sp>
        <p:nvSpPr>
          <p:cNvPr id="3" name="Text Placeholder 2"/>
          <p:cNvSpPr>
            <a:spLocks noGrp="1"/>
          </p:cNvSpPr>
          <p:nvPr>
            <p:ph type="body" idx="1"/>
          </p:nvPr>
        </p:nvSpPr>
        <p:spPr/>
        <p:txBody>
          <a:bodyPr/>
          <a:lstStyle/>
          <a:p>
            <a:r>
              <a:rPr lang="en-PH" dirty="0" smtClean="0"/>
              <a:t>Observables vs Promises</a:t>
            </a:r>
          </a:p>
          <a:p>
            <a:pPr lvl="1"/>
            <a:r>
              <a:rPr lang="en-US" dirty="0"/>
              <a:t>Observables invokes the </a:t>
            </a:r>
            <a:r>
              <a:rPr lang="en-US" dirty="0" err="1"/>
              <a:t>httpcall</a:t>
            </a:r>
            <a:r>
              <a:rPr lang="en-US" dirty="0"/>
              <a:t> in the </a:t>
            </a:r>
            <a:r>
              <a:rPr lang="en-US" b="1" dirty="0" smtClean="0"/>
              <a:t>“subscribe()” </a:t>
            </a:r>
            <a:r>
              <a:rPr lang="en-US" dirty="0"/>
              <a:t>function while Promises invokes the </a:t>
            </a:r>
            <a:r>
              <a:rPr lang="en-US" dirty="0" err="1"/>
              <a:t>httpcall</a:t>
            </a:r>
            <a:r>
              <a:rPr lang="en-US" dirty="0"/>
              <a:t> when you call the function with </a:t>
            </a:r>
            <a:r>
              <a:rPr lang="en-US" dirty="0" smtClean="0"/>
              <a:t>“</a:t>
            </a:r>
            <a:r>
              <a:rPr lang="en-US" b="1" dirty="0" smtClean="0"/>
              <a:t>then()</a:t>
            </a:r>
            <a:r>
              <a:rPr lang="en-US" dirty="0" smtClean="0"/>
              <a:t>” </a:t>
            </a:r>
            <a:r>
              <a:rPr lang="en-US" dirty="0" smtClean="0"/>
              <a:t>function</a:t>
            </a:r>
          </a:p>
          <a:p>
            <a:pPr lvl="1"/>
            <a:r>
              <a:rPr lang="en-US" dirty="0"/>
              <a:t>Observables builds out essentially a scaffold for the connection whereas the Promise actually instantiates the connection and sends the value </a:t>
            </a:r>
            <a:r>
              <a:rPr lang="en-US" dirty="0" smtClean="0"/>
              <a:t>down</a:t>
            </a:r>
          </a:p>
          <a:p>
            <a:pPr lvl="1"/>
            <a:r>
              <a:rPr lang="en-US" dirty="0"/>
              <a:t>Observables are cancelable where Promise are not</a:t>
            </a:r>
            <a:r>
              <a:rPr lang="en-US" dirty="0" smtClean="0"/>
              <a:t>.</a:t>
            </a:r>
          </a:p>
          <a:p>
            <a:pPr lvl="1"/>
            <a:r>
              <a:rPr lang="en-US" dirty="0"/>
              <a:t>Observables can emit more than one object while Promises </a:t>
            </a:r>
            <a:r>
              <a:rPr lang="en-US" dirty="0" smtClean="0"/>
              <a:t>cannot</a:t>
            </a:r>
          </a:p>
          <a:p>
            <a:pPr lvl="1"/>
            <a:r>
              <a:rPr lang="en-US" dirty="0"/>
              <a:t>For Simple Http calls where </a:t>
            </a:r>
            <a:r>
              <a:rPr lang="en-US" dirty="0" smtClean="0"/>
              <a:t>you’re </a:t>
            </a:r>
            <a:r>
              <a:rPr lang="en-US" dirty="0"/>
              <a:t>only using one value it is still acceptable to continue using Promises.</a:t>
            </a:r>
            <a:endParaRPr lang="en-PH" dirty="0"/>
          </a:p>
          <a:p>
            <a:pPr lvl="1"/>
            <a:endParaRPr lang="en-PH" dirty="0"/>
          </a:p>
          <a:p>
            <a:pPr lvl="1"/>
            <a:endParaRPr lang="en-PH" dirty="0"/>
          </a:p>
        </p:txBody>
      </p:sp>
    </p:spTree>
    <p:extLst>
      <p:ext uri="{BB962C8B-B14F-4D97-AF65-F5344CB8AC3E}">
        <p14:creationId xmlns:p14="http://schemas.microsoft.com/office/powerpoint/2010/main" val="44665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Observables and Reactive extensions</a:t>
            </a:r>
            <a:endParaRPr lang="en-PH" dirty="0"/>
          </a:p>
        </p:txBody>
      </p:sp>
      <p:sp>
        <p:nvSpPr>
          <p:cNvPr id="3" name="Text Placeholder 2"/>
          <p:cNvSpPr>
            <a:spLocks noGrp="1"/>
          </p:cNvSpPr>
          <p:nvPr>
            <p:ph type="body" idx="1"/>
          </p:nvPr>
        </p:nvSpPr>
        <p:spPr/>
        <p:txBody>
          <a:bodyPr/>
          <a:lstStyle/>
          <a:p>
            <a:r>
              <a:rPr lang="en-PH" dirty="0" smtClean="0"/>
              <a:t>Example of Observables</a:t>
            </a:r>
          </a:p>
          <a:p>
            <a:pPr marL="288925" lvl="1" indent="0">
              <a:buNone/>
            </a:pPr>
            <a:r>
              <a:rPr lang="en-US" dirty="0"/>
              <a:t>i</a:t>
            </a:r>
            <a:r>
              <a:rPr lang="en-US" dirty="0" smtClean="0"/>
              <a:t>mport </a:t>
            </a:r>
            <a:r>
              <a:rPr lang="en-US" dirty="0"/>
              <a:t>{ Injectable } from ‘@angular/core’;</a:t>
            </a:r>
            <a:endParaRPr lang="en-PH" dirty="0"/>
          </a:p>
          <a:p>
            <a:pPr marL="288925" lvl="1" indent="0">
              <a:buNone/>
            </a:pPr>
            <a:r>
              <a:rPr lang="en-US" dirty="0"/>
              <a:t>i</a:t>
            </a:r>
            <a:r>
              <a:rPr lang="en-US" dirty="0" smtClean="0"/>
              <a:t>mport </a:t>
            </a:r>
            <a:r>
              <a:rPr lang="en-US" dirty="0"/>
              <a:t>{ </a:t>
            </a:r>
            <a:r>
              <a:rPr lang="en-US" dirty="0" err="1"/>
              <a:t>HttpClient</a:t>
            </a:r>
            <a:r>
              <a:rPr lang="en-US" dirty="0"/>
              <a:t> } from ‘@angular/common/http’;</a:t>
            </a:r>
            <a:endParaRPr lang="en-PH" dirty="0"/>
          </a:p>
          <a:p>
            <a:pPr marL="288925" lvl="1" indent="0">
              <a:buNone/>
            </a:pPr>
            <a:r>
              <a:rPr lang="en-US" dirty="0"/>
              <a:t>i</a:t>
            </a:r>
            <a:r>
              <a:rPr lang="en-US" dirty="0" smtClean="0"/>
              <a:t>mport </a:t>
            </a:r>
            <a:r>
              <a:rPr lang="en-US" dirty="0"/>
              <a:t>‘</a:t>
            </a:r>
            <a:r>
              <a:rPr lang="en-US" dirty="0" err="1"/>
              <a:t>rxjs</a:t>
            </a:r>
            <a:r>
              <a:rPr lang="en-US" dirty="0"/>
              <a:t>/add/operator/</a:t>
            </a:r>
            <a:r>
              <a:rPr lang="en-US" dirty="0" err="1"/>
              <a:t>toPromise</a:t>
            </a:r>
            <a:r>
              <a:rPr lang="en-US" dirty="0" smtClean="0"/>
              <a:t>’;</a:t>
            </a:r>
          </a:p>
          <a:p>
            <a:pPr marL="288925" lvl="1" indent="0">
              <a:buNone/>
            </a:pPr>
            <a:r>
              <a:rPr lang="en-US" dirty="0"/>
              <a:t>@Injectable()</a:t>
            </a:r>
            <a:endParaRPr lang="en-PH" dirty="0"/>
          </a:p>
          <a:p>
            <a:pPr marL="288925" lvl="1" indent="0">
              <a:buNone/>
            </a:pPr>
            <a:r>
              <a:rPr lang="en-US" dirty="0"/>
              <a:t>e</a:t>
            </a:r>
            <a:r>
              <a:rPr lang="en-US" dirty="0" smtClean="0"/>
              <a:t>xport </a:t>
            </a:r>
            <a:r>
              <a:rPr lang="en-US" dirty="0"/>
              <a:t>class </a:t>
            </a:r>
            <a:r>
              <a:rPr lang="en-US" dirty="0" err="1"/>
              <a:t>ExampleService</a:t>
            </a:r>
            <a:r>
              <a:rPr lang="en-US" dirty="0"/>
              <a:t>{</a:t>
            </a:r>
            <a:endParaRPr lang="en-PH" dirty="0"/>
          </a:p>
          <a:p>
            <a:pPr marL="288925" lvl="1" indent="0">
              <a:buNone/>
            </a:pPr>
            <a:r>
              <a:rPr lang="en-US" dirty="0"/>
              <a:t>     </a:t>
            </a:r>
            <a:r>
              <a:rPr lang="en-US" dirty="0" smtClean="0"/>
              <a:t>constructor(private </a:t>
            </a:r>
            <a:r>
              <a:rPr lang="en-US" dirty="0"/>
              <a:t>http: </a:t>
            </a:r>
            <a:r>
              <a:rPr lang="en-US" dirty="0" err="1"/>
              <a:t>HttpClient</a:t>
            </a:r>
            <a:r>
              <a:rPr lang="en-US" dirty="0" smtClean="0"/>
              <a:t>){      </a:t>
            </a:r>
            <a:r>
              <a:rPr lang="en-US" dirty="0"/>
              <a:t>}</a:t>
            </a:r>
            <a:endParaRPr lang="en-PH" dirty="0"/>
          </a:p>
          <a:p>
            <a:pPr marL="288925" lvl="1" indent="0">
              <a:buNone/>
            </a:pPr>
            <a:r>
              <a:rPr lang="en-US" dirty="0"/>
              <a:t>     </a:t>
            </a:r>
            <a:r>
              <a:rPr lang="en-US" dirty="0" err="1"/>
              <a:t>sampleObservable</a:t>
            </a:r>
            <a:r>
              <a:rPr lang="en-US" dirty="0"/>
              <a:t> </a:t>
            </a:r>
            <a:r>
              <a:rPr lang="en-US" dirty="0" smtClean="0"/>
              <a:t>=()=&gt;{ return </a:t>
            </a:r>
            <a:r>
              <a:rPr lang="en-US" dirty="0" err="1"/>
              <a:t>this.http.get</a:t>
            </a:r>
            <a:r>
              <a:rPr lang="en-US" dirty="0"/>
              <a:t>(‘</a:t>
            </a:r>
            <a:r>
              <a:rPr lang="en-US" dirty="0" err="1"/>
              <a:t>url</a:t>
            </a:r>
            <a:r>
              <a:rPr lang="en-US" dirty="0" smtClean="0"/>
              <a:t>’);  }</a:t>
            </a:r>
            <a:endParaRPr lang="en-PH" dirty="0"/>
          </a:p>
          <a:p>
            <a:pPr marL="288925" lvl="1" indent="0">
              <a:buNone/>
            </a:pPr>
            <a:r>
              <a:rPr lang="en-US" dirty="0" smtClean="0"/>
              <a:t>  	</a:t>
            </a:r>
            <a:r>
              <a:rPr lang="en-US" dirty="0" err="1" smtClean="0"/>
              <a:t>usingObservable</a:t>
            </a:r>
            <a:r>
              <a:rPr lang="en-US" dirty="0"/>
              <a:t>=()=&gt;{</a:t>
            </a:r>
            <a:endParaRPr lang="en-PH" dirty="0"/>
          </a:p>
          <a:p>
            <a:pPr marL="288925" lvl="1" indent="0">
              <a:buNone/>
            </a:pPr>
            <a:r>
              <a:rPr lang="en-US" dirty="0"/>
              <a:t>        </a:t>
            </a:r>
            <a:r>
              <a:rPr lang="en-US" dirty="0" err="1"/>
              <a:t>this.sampleObservable</a:t>
            </a:r>
            <a:r>
              <a:rPr lang="en-US" dirty="0"/>
              <a:t>().subscribe((result)=&gt;{</a:t>
            </a:r>
            <a:endParaRPr lang="en-PH" dirty="0"/>
          </a:p>
          <a:p>
            <a:pPr marL="288925" lvl="1" indent="0">
              <a:buNone/>
            </a:pPr>
            <a:r>
              <a:rPr lang="en-US" dirty="0"/>
              <a:t>                console.log(result);</a:t>
            </a:r>
            <a:endParaRPr lang="en-PH" dirty="0"/>
          </a:p>
          <a:p>
            <a:pPr marL="288925" lvl="1" indent="0">
              <a:buNone/>
            </a:pPr>
            <a:r>
              <a:rPr lang="en-US" dirty="0"/>
              <a:t>         },(error</a:t>
            </a:r>
            <a:r>
              <a:rPr lang="en-US" dirty="0" smtClean="0"/>
              <a:t>)=&gt;{    </a:t>
            </a:r>
            <a:r>
              <a:rPr lang="en-US" dirty="0"/>
              <a:t>Console.log(error</a:t>
            </a:r>
            <a:r>
              <a:rPr lang="en-US" dirty="0" smtClean="0"/>
              <a:t>);     </a:t>
            </a:r>
            <a:r>
              <a:rPr lang="en-US" dirty="0"/>
              <a:t>});</a:t>
            </a:r>
            <a:endParaRPr lang="en-PH" dirty="0"/>
          </a:p>
          <a:p>
            <a:pPr marL="288925" lvl="1" indent="0">
              <a:buNone/>
            </a:pPr>
            <a:r>
              <a:rPr lang="en-US" dirty="0"/>
              <a:t>     </a:t>
            </a:r>
            <a:r>
              <a:rPr lang="en-US" dirty="0" smtClean="0"/>
              <a:t>}  }</a:t>
            </a:r>
            <a:endParaRPr lang="en-PH" dirty="0"/>
          </a:p>
          <a:p>
            <a:pPr lvl="1"/>
            <a:endParaRPr lang="en-PH" dirty="0"/>
          </a:p>
          <a:p>
            <a:pPr lvl="1"/>
            <a:endParaRPr lang="en-PH" dirty="0"/>
          </a:p>
        </p:txBody>
      </p:sp>
    </p:spTree>
    <p:extLst>
      <p:ext uri="{BB962C8B-B14F-4D97-AF65-F5344CB8AC3E}">
        <p14:creationId xmlns:p14="http://schemas.microsoft.com/office/powerpoint/2010/main" val="60533720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343</TotalTime>
  <Words>1216</Words>
  <Application>Microsoft Office PowerPoint</Application>
  <PresentationFormat>On-screen Show (4:3)</PresentationFormat>
  <Paragraphs>167</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Segoe UI</vt:lpstr>
      <vt:lpstr>Wingdings</vt:lpstr>
      <vt:lpstr>Verdana</vt:lpstr>
      <vt:lpstr>Calibri</vt:lpstr>
      <vt:lpstr>Times New Roman</vt:lpstr>
      <vt:lpstr>NG_MOC_Core_ModuleNew2</vt:lpstr>
      <vt:lpstr>Module 5</vt:lpstr>
      <vt:lpstr>Module Overview</vt:lpstr>
      <vt:lpstr>Sending an Http Request</vt:lpstr>
      <vt:lpstr>Sending an Http Request</vt:lpstr>
      <vt:lpstr>Sending an Http Request</vt:lpstr>
      <vt:lpstr>Sending an Http Request</vt:lpstr>
      <vt:lpstr>Observables and Reactive extensions</vt:lpstr>
      <vt:lpstr>Observables and Reactive extensions</vt:lpstr>
      <vt:lpstr>Observables and Reactive extensions</vt:lpstr>
      <vt:lpstr>Observables and Reactive extensions</vt:lpstr>
      <vt:lpstr>HTTP Form Posting and Data Access</vt:lpstr>
      <vt:lpstr>HTTP Form Posting and Data Access</vt:lpstr>
      <vt:lpstr>HTTP Form Posting and Data Access</vt:lpstr>
      <vt:lpstr>Validating the Form before Submit</vt:lpstr>
      <vt:lpstr>Validating the Form before Submit</vt:lpstr>
      <vt:lpstr>Validating the Form before Submit</vt:lpstr>
      <vt:lpstr>Observable and Subscriber</vt:lpstr>
      <vt:lpstr>Posting to the server</vt:lpstr>
      <vt:lpstr>Handling Server Error</vt:lpstr>
      <vt:lpstr>Lab Exercises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111</cp:revision>
  <dcterms:created xsi:type="dcterms:W3CDTF">2017-12-04T12:00:44Z</dcterms:created>
  <dcterms:modified xsi:type="dcterms:W3CDTF">2018-10-10T00:30:16Z</dcterms:modified>
</cp:coreProperties>
</file>