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6" r:id="rId10"/>
    <p:sldId id="267" r:id="rId11"/>
    <p:sldId id="264" r:id="rId12"/>
    <p:sldId id="265" r:id="rId13"/>
    <p:sldId id="268" r:id="rId14"/>
    <p:sldId id="269" r:id="rId15"/>
    <p:sldId id="270" r:id="rId16"/>
    <p:sldId id="271" r:id="rId17"/>
    <p:sldId id="272" r:id="rId18"/>
    <p:sldId id="273" r:id="rId19"/>
    <p:sldId id="274" r:id="rId20"/>
    <p:sldId id="275" r:id="rId21"/>
  </p:sldIdLst>
  <p:sldSz cx="9144000" cy="6858000" type="screen4x3"/>
  <p:notesSz cx="6858000" cy="9144000"/>
  <p:embeddedFontLst>
    <p:embeddedFont>
      <p:font typeface="Segoe UI" panose="020B0502040204020203" pitchFamily="34" charset="0"/>
      <p:regular r:id="rId23"/>
      <p:bold r:id="rId24"/>
      <p:italic r:id="rId25"/>
      <p:boldItalic r:id="rId26"/>
    </p:embeddedFont>
    <p:embeddedFont>
      <p:font typeface="Verdana" panose="020B0604030504040204" pitchFamily="3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22" autoAdjust="0"/>
  </p:normalViewPr>
  <p:slideViewPr>
    <p:cSldViewPr>
      <p:cViewPr varScale="1">
        <p:scale>
          <a:sx n="59" d="100"/>
          <a:sy n="59" d="100"/>
        </p:scale>
        <p:origin x="66" y="180"/>
      </p:cViewPr>
      <p:guideLst>
        <p:guide orient="horz" pos="2160"/>
        <p:guide pos="2880"/>
      </p:guideLst>
    </p:cSldViewPr>
  </p:slideViewPr>
  <p:notesTextViewPr>
    <p:cViewPr>
      <p:scale>
        <a:sx n="1" d="1"/>
        <a:sy n="1" d="1"/>
      </p:scale>
      <p:origin x="0" y="0"/>
    </p:cViewPr>
  </p:notesTextViewPr>
  <p:notesViewPr>
    <p:cSldViewPr>
      <p:cViewPr varScale="1">
        <p:scale>
          <a:sx n="52" d="100"/>
          <a:sy n="52" d="100"/>
        </p:scale>
        <p:origin x="28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FEFA7E-3CF4-4913-8B95-832648932C89}" type="datetimeFigureOut">
              <a:rPr lang="en-US" smtClean="0"/>
              <a:t>10/7/2018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384D23-F7D1-45B0-A281-A4F8DA380623}" type="slidenum">
              <a:rPr lang="en-US" smtClean="0"/>
              <a:t>‹#›</a:t>
            </a:fld>
            <a:endParaRPr lang="en-US"/>
          </a:p>
        </p:txBody>
      </p:sp>
    </p:spTree>
    <p:extLst>
      <p:ext uri="{BB962C8B-B14F-4D97-AF65-F5344CB8AC3E}">
        <p14:creationId xmlns:p14="http://schemas.microsoft.com/office/powerpoint/2010/main" val="3131842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Module 1 is intended to orient the students by providing an overview of Microsoft web technologies and the web stack. It also provides greater detail on ASP.NET MVC 5. As you teach this module, remember that many subjects are covered in greater detail later in the course. </a:t>
            </a:r>
          </a:p>
        </p:txBody>
      </p:sp>
      <p:sp>
        <p:nvSpPr>
          <p:cNvPr id="4" name="Slide Number Placeholder 3"/>
          <p:cNvSpPr>
            <a:spLocks noGrp="1"/>
          </p:cNvSpPr>
          <p:nvPr>
            <p:ph type="sldNum" sz="quarter" idx="10"/>
          </p:nvPr>
        </p:nvSpPr>
        <p:spPr/>
        <p:txBody>
          <a:bodyPr/>
          <a:lstStyle/>
          <a:p>
            <a:fld id="{27384D23-F7D1-45B0-A281-A4F8DA380623}"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1981334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7384D23-F7D1-45B0-A281-A4F8DA380623}"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435419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770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hyperlink" Target="http://localhost:4200/"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dirty="0" smtClean="0"/>
              <a:t>Module 8</a:t>
            </a:r>
            <a:endParaRPr lang="en-US" dirty="0"/>
          </a:p>
        </p:txBody>
      </p:sp>
      <p:sp>
        <p:nvSpPr>
          <p:cNvPr id="3" name="Subtitle 2"/>
          <p:cNvSpPr>
            <a:spLocks noGrp="1"/>
          </p:cNvSpPr>
          <p:nvPr>
            <p:ph type="subTitle" sz="quarter" idx="1"/>
          </p:nvPr>
        </p:nvSpPr>
        <p:spPr/>
        <p:txBody>
          <a:bodyPr/>
          <a:lstStyle/>
          <a:p>
            <a:r>
              <a:rPr lang="en-US" dirty="0" smtClean="0"/>
              <a:t>Navigation and Routing</a:t>
            </a:r>
            <a:endParaRPr lang="en-US" dirty="0"/>
          </a:p>
        </p:txBody>
      </p:sp>
    </p:spTree>
    <p:extLst>
      <p:ext uri="{BB962C8B-B14F-4D97-AF65-F5344CB8AC3E}">
        <p14:creationId xmlns:p14="http://schemas.microsoft.com/office/powerpoint/2010/main" val="3197025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Tying Routes to Actions</a:t>
            </a:r>
            <a:endParaRPr lang="en-PH" dirty="0"/>
          </a:p>
        </p:txBody>
      </p:sp>
      <p:sp>
        <p:nvSpPr>
          <p:cNvPr id="3" name="Text Placeholder 2"/>
          <p:cNvSpPr>
            <a:spLocks noGrp="1"/>
          </p:cNvSpPr>
          <p:nvPr>
            <p:ph type="body" idx="1"/>
          </p:nvPr>
        </p:nvSpPr>
        <p:spPr/>
        <p:txBody>
          <a:bodyPr/>
          <a:lstStyle/>
          <a:p>
            <a:r>
              <a:rPr lang="en-PH" dirty="0" smtClean="0"/>
              <a:t>Using </a:t>
            </a:r>
            <a:r>
              <a:rPr lang="en-PH" dirty="0" err="1" smtClean="0"/>
              <a:t>RouterLinkActive</a:t>
            </a:r>
            <a:endParaRPr lang="en-PH" dirty="0" smtClean="0"/>
          </a:p>
          <a:p>
            <a:pPr lvl="1"/>
            <a:r>
              <a:rPr lang="en-PH" dirty="0" smtClean="0"/>
              <a:t>If you want toggle active and inactive </a:t>
            </a:r>
            <a:r>
              <a:rPr lang="en-PH" dirty="0" err="1" smtClean="0"/>
              <a:t>css</a:t>
            </a:r>
            <a:r>
              <a:rPr lang="en-PH" dirty="0" smtClean="0"/>
              <a:t> class in your link, you use </a:t>
            </a:r>
            <a:r>
              <a:rPr lang="en-PH" dirty="0" err="1" smtClean="0"/>
              <a:t>routerLinkActive</a:t>
            </a:r>
            <a:r>
              <a:rPr lang="en-PH" dirty="0" smtClean="0"/>
              <a:t> directive.</a:t>
            </a:r>
          </a:p>
          <a:p>
            <a:pPr lvl="1"/>
            <a:endParaRPr lang="en-PH" dirty="0" smtClean="0"/>
          </a:p>
          <a:p>
            <a:pPr marL="681037" lvl="2" indent="0">
              <a:buNone/>
            </a:pPr>
            <a:r>
              <a:rPr lang="en-PH" b="1" dirty="0" smtClean="0"/>
              <a:t>&lt;a </a:t>
            </a:r>
            <a:r>
              <a:rPr lang="en-PH" b="1" dirty="0" err="1" smtClean="0"/>
              <a:t>routerLink</a:t>
            </a:r>
            <a:r>
              <a:rPr lang="en-PH" b="1" dirty="0" smtClean="0"/>
              <a:t>=“/</a:t>
            </a:r>
            <a:r>
              <a:rPr lang="en-PH" b="1" dirty="0" err="1" smtClean="0"/>
              <a:t>thispage</a:t>
            </a:r>
            <a:r>
              <a:rPr lang="en-PH" b="1" dirty="0" smtClean="0"/>
              <a:t>” </a:t>
            </a:r>
            <a:r>
              <a:rPr lang="en-PH" b="1" dirty="0" err="1" smtClean="0"/>
              <a:t>routerLinkActive</a:t>
            </a:r>
            <a:r>
              <a:rPr lang="en-PH" b="1" dirty="0" smtClean="0"/>
              <a:t>=“active”&gt;Go to this page &lt;/a&gt;</a:t>
            </a:r>
          </a:p>
        </p:txBody>
      </p:sp>
    </p:spTree>
    <p:extLst>
      <p:ext uri="{BB962C8B-B14F-4D97-AF65-F5344CB8AC3E}">
        <p14:creationId xmlns:p14="http://schemas.microsoft.com/office/powerpoint/2010/main" val="2674304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Placing the Views</a:t>
            </a:r>
            <a:endParaRPr lang="en-PH" dirty="0"/>
          </a:p>
        </p:txBody>
      </p:sp>
      <p:sp>
        <p:nvSpPr>
          <p:cNvPr id="3" name="Text Placeholder 2"/>
          <p:cNvSpPr>
            <a:spLocks noGrp="1"/>
          </p:cNvSpPr>
          <p:nvPr>
            <p:ph type="body" idx="1"/>
          </p:nvPr>
        </p:nvSpPr>
        <p:spPr/>
        <p:txBody>
          <a:bodyPr/>
          <a:lstStyle/>
          <a:p>
            <a:r>
              <a:rPr lang="en-PH" dirty="0" smtClean="0"/>
              <a:t>Placing the Views</a:t>
            </a:r>
          </a:p>
          <a:p>
            <a:pPr lvl="1"/>
            <a:r>
              <a:rPr lang="en-SG" dirty="0" smtClean="0"/>
              <a:t>To render components for a route you need to configure your app component by adding &lt;router-outlet&gt;tag.</a:t>
            </a:r>
          </a:p>
          <a:p>
            <a:pPr marL="681037" lvl="2" indent="0">
              <a:buNone/>
            </a:pPr>
            <a:endParaRPr lang="en-PH" b="1" dirty="0" smtClean="0"/>
          </a:p>
          <a:p>
            <a:pPr marL="681037" lvl="2" indent="0">
              <a:buNone/>
            </a:pPr>
            <a:endParaRPr lang="en-PH" b="1" dirty="0" smtClean="0"/>
          </a:p>
          <a:p>
            <a:pPr marL="681037" lvl="2" indent="0">
              <a:buNone/>
            </a:pPr>
            <a:r>
              <a:rPr lang="en-PH" b="1" dirty="0" smtClean="0"/>
              <a:t>&lt;div&gt; &lt;router-outlet&gt;&lt;/router-outlet&gt;&lt;/div&gt;</a:t>
            </a:r>
          </a:p>
          <a:p>
            <a:pPr lvl="1"/>
            <a:endParaRPr lang="en-PH" dirty="0" smtClean="0"/>
          </a:p>
          <a:p>
            <a:pPr lvl="1"/>
            <a:r>
              <a:rPr lang="en-PH" dirty="0" smtClean="0"/>
              <a:t>The router-outlet tag will inject whichever component is configured for the route that is being presented in the View.</a:t>
            </a:r>
            <a:endParaRPr lang="en-PH" dirty="0"/>
          </a:p>
        </p:txBody>
      </p:sp>
    </p:spTree>
    <p:extLst>
      <p:ext uri="{BB962C8B-B14F-4D97-AF65-F5344CB8AC3E}">
        <p14:creationId xmlns:p14="http://schemas.microsoft.com/office/powerpoint/2010/main" val="2736543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Passing Parameters to a Route</a:t>
            </a:r>
            <a:endParaRPr lang="en-PH" dirty="0"/>
          </a:p>
        </p:txBody>
      </p:sp>
      <p:sp>
        <p:nvSpPr>
          <p:cNvPr id="3" name="Text Placeholder 2"/>
          <p:cNvSpPr>
            <a:spLocks noGrp="1"/>
          </p:cNvSpPr>
          <p:nvPr>
            <p:ph type="body" idx="1"/>
          </p:nvPr>
        </p:nvSpPr>
        <p:spPr/>
        <p:txBody>
          <a:bodyPr/>
          <a:lstStyle/>
          <a:p>
            <a:r>
              <a:rPr lang="en-PH" dirty="0" smtClean="0"/>
              <a:t>Route Parameters</a:t>
            </a:r>
          </a:p>
          <a:p>
            <a:pPr lvl="1"/>
            <a:r>
              <a:rPr lang="en-SG" dirty="0"/>
              <a:t>Route parameters are simply extra bits of information that help your application be more specific in the page or pages that are served </a:t>
            </a:r>
            <a:r>
              <a:rPr lang="en-SG" dirty="0" smtClean="0"/>
              <a:t>up.</a:t>
            </a:r>
          </a:p>
          <a:p>
            <a:r>
              <a:rPr lang="en-PH" dirty="0" smtClean="0"/>
              <a:t>Using Route Parameters</a:t>
            </a:r>
          </a:p>
          <a:p>
            <a:pPr lvl="1"/>
            <a:r>
              <a:rPr lang="en-PH" dirty="0" smtClean="0"/>
              <a:t>To use route parameters you need to:</a:t>
            </a:r>
          </a:p>
          <a:p>
            <a:pPr lvl="2"/>
            <a:r>
              <a:rPr lang="en-PH" dirty="0" smtClean="0"/>
              <a:t>Add the route parameter in your routes</a:t>
            </a:r>
          </a:p>
          <a:p>
            <a:pPr lvl="2"/>
            <a:r>
              <a:rPr lang="en-PH" dirty="0" smtClean="0"/>
              <a:t>Link to the proper routers with parameters</a:t>
            </a:r>
          </a:p>
          <a:p>
            <a:pPr lvl="2"/>
            <a:r>
              <a:rPr lang="en-PH" dirty="0" smtClean="0"/>
              <a:t>Read the route parameters in order to load the data.</a:t>
            </a:r>
            <a:endParaRPr lang="en-PH" dirty="0"/>
          </a:p>
        </p:txBody>
      </p:sp>
    </p:spTree>
    <p:extLst>
      <p:ext uri="{BB962C8B-B14F-4D97-AF65-F5344CB8AC3E}">
        <p14:creationId xmlns:p14="http://schemas.microsoft.com/office/powerpoint/2010/main" val="2413812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Passing Parameters to a Route</a:t>
            </a:r>
            <a:endParaRPr lang="en-PH" dirty="0"/>
          </a:p>
        </p:txBody>
      </p:sp>
      <p:sp>
        <p:nvSpPr>
          <p:cNvPr id="3" name="Text Placeholder 2"/>
          <p:cNvSpPr>
            <a:spLocks noGrp="1"/>
          </p:cNvSpPr>
          <p:nvPr>
            <p:ph type="body" idx="1"/>
          </p:nvPr>
        </p:nvSpPr>
        <p:spPr/>
        <p:txBody>
          <a:bodyPr/>
          <a:lstStyle/>
          <a:p>
            <a:r>
              <a:rPr lang="en-PH" dirty="0" smtClean="0"/>
              <a:t>Adding parameters to a route</a:t>
            </a:r>
          </a:p>
          <a:p>
            <a:pPr marL="681037" lvl="2" indent="0">
              <a:buNone/>
            </a:pPr>
            <a:r>
              <a:rPr lang="en-PH" b="1" dirty="0" err="1"/>
              <a:t>const</a:t>
            </a:r>
            <a:r>
              <a:rPr lang="en-PH" b="1" dirty="0"/>
              <a:t> </a:t>
            </a:r>
            <a:r>
              <a:rPr lang="en-PH" b="1" dirty="0" err="1"/>
              <a:t>appRoutes</a:t>
            </a:r>
            <a:r>
              <a:rPr lang="en-PH" b="1" dirty="0"/>
              <a:t>: Routes =[</a:t>
            </a:r>
          </a:p>
          <a:p>
            <a:pPr marL="681037" lvl="2" indent="0">
              <a:buNone/>
            </a:pPr>
            <a:r>
              <a:rPr lang="en-PH" b="1" dirty="0"/>
              <a:t>   { path:’ ’,component: </a:t>
            </a:r>
            <a:r>
              <a:rPr lang="en-PH" b="1" dirty="0" err="1"/>
              <a:t>HomePageComponent</a:t>
            </a:r>
            <a:r>
              <a:rPr lang="en-PH" b="1" dirty="0"/>
              <a:t> },</a:t>
            </a:r>
          </a:p>
          <a:p>
            <a:pPr marL="681037" lvl="2" indent="0">
              <a:buNone/>
            </a:pPr>
            <a:r>
              <a:rPr lang="en-PH" b="1" dirty="0"/>
              <a:t>	{ path: ‘</a:t>
            </a:r>
            <a:r>
              <a:rPr lang="en-PH" b="1" dirty="0" err="1" smtClean="0"/>
              <a:t>products’,</a:t>
            </a:r>
            <a:r>
              <a:rPr lang="en-PH" b="1" dirty="0" err="1"/>
              <a:t>component</a:t>
            </a:r>
            <a:r>
              <a:rPr lang="en-PH" b="1" dirty="0"/>
              <a:t>: </a:t>
            </a:r>
            <a:r>
              <a:rPr lang="en-PH" b="1" dirty="0" err="1"/>
              <a:t>ProductsComponent</a:t>
            </a:r>
            <a:r>
              <a:rPr lang="en-PH" b="1" dirty="0"/>
              <a:t>},</a:t>
            </a:r>
          </a:p>
          <a:p>
            <a:pPr marL="681037" lvl="2" indent="0">
              <a:buNone/>
            </a:pPr>
            <a:r>
              <a:rPr lang="en-PH" b="1" dirty="0"/>
              <a:t>   { path: </a:t>
            </a:r>
            <a:r>
              <a:rPr lang="en-PH" b="1" dirty="0" smtClean="0"/>
              <a:t>‘product-details/:</a:t>
            </a:r>
            <a:r>
              <a:rPr lang="en-PH" b="1" dirty="0" err="1" smtClean="0"/>
              <a:t>id’,</a:t>
            </a:r>
            <a:r>
              <a:rPr lang="en-PH" b="1" dirty="0" err="1"/>
              <a:t>component</a:t>
            </a:r>
            <a:r>
              <a:rPr lang="en-PH" b="1" dirty="0"/>
              <a:t>: </a:t>
            </a:r>
            <a:r>
              <a:rPr lang="en-PH" b="1" dirty="0" err="1" smtClean="0"/>
              <a:t>ProductDetails</a:t>
            </a:r>
            <a:r>
              <a:rPr lang="en-PH" b="1" dirty="0" smtClean="0"/>
              <a:t>}</a:t>
            </a:r>
            <a:endParaRPr lang="en-PH" b="1" dirty="0"/>
          </a:p>
          <a:p>
            <a:pPr marL="681037" lvl="2" indent="0">
              <a:buNone/>
            </a:pPr>
            <a:r>
              <a:rPr lang="en-PH" b="1" dirty="0"/>
              <a:t>];</a:t>
            </a:r>
          </a:p>
          <a:p>
            <a:pPr lvl="1"/>
            <a:r>
              <a:rPr lang="en-PH" dirty="0" smtClean="0"/>
              <a:t>The </a:t>
            </a:r>
            <a:r>
              <a:rPr lang="en-PH" b="1" dirty="0" smtClean="0"/>
              <a:t>:id </a:t>
            </a:r>
            <a:r>
              <a:rPr lang="en-PH" dirty="0" smtClean="0"/>
              <a:t>portion is the route parameter and will be replace by the value passed into the URL.</a:t>
            </a:r>
            <a:endParaRPr lang="en-PH" b="1" dirty="0" smtClean="0"/>
          </a:p>
          <a:p>
            <a:pPr marL="288925" lvl="1" indent="0">
              <a:buNone/>
            </a:pPr>
            <a:r>
              <a:rPr lang="en-PH" dirty="0" smtClean="0"/>
              <a:t>	</a:t>
            </a:r>
          </a:p>
          <a:p>
            <a:pPr marL="288925" lvl="1" indent="0">
              <a:buNone/>
            </a:pPr>
            <a:r>
              <a:rPr lang="en-PH" dirty="0"/>
              <a:t>	</a:t>
            </a:r>
            <a:r>
              <a:rPr lang="en-PH" dirty="0" smtClean="0"/>
              <a:t>http://products.html/product-details/1</a:t>
            </a:r>
          </a:p>
        </p:txBody>
      </p:sp>
    </p:spTree>
    <p:extLst>
      <p:ext uri="{BB962C8B-B14F-4D97-AF65-F5344CB8AC3E}">
        <p14:creationId xmlns:p14="http://schemas.microsoft.com/office/powerpoint/2010/main" val="1306425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Activating Routes with Redirects</a:t>
            </a:r>
            <a:endParaRPr lang="en-PH" dirty="0"/>
          </a:p>
        </p:txBody>
      </p:sp>
      <p:sp>
        <p:nvSpPr>
          <p:cNvPr id="3" name="Text Placeholder 2"/>
          <p:cNvSpPr>
            <a:spLocks noGrp="1"/>
          </p:cNvSpPr>
          <p:nvPr>
            <p:ph type="body" idx="1"/>
          </p:nvPr>
        </p:nvSpPr>
        <p:spPr/>
        <p:txBody>
          <a:bodyPr/>
          <a:lstStyle/>
          <a:p>
            <a:r>
              <a:rPr lang="en-PH" dirty="0" smtClean="0"/>
              <a:t>Using Redirect</a:t>
            </a:r>
          </a:p>
          <a:p>
            <a:pPr lvl="1"/>
            <a:r>
              <a:rPr lang="en-PH" dirty="0" smtClean="0"/>
              <a:t>To create redirect route you need to use the </a:t>
            </a:r>
            <a:r>
              <a:rPr lang="en-PH" dirty="0" err="1" smtClean="0"/>
              <a:t>redirectTo</a:t>
            </a:r>
            <a:r>
              <a:rPr lang="en-PH" dirty="0" smtClean="0"/>
              <a:t> property.</a:t>
            </a:r>
          </a:p>
          <a:p>
            <a:pPr marL="681037" lvl="2" indent="0">
              <a:buNone/>
            </a:pPr>
            <a:r>
              <a:rPr lang="en-PH" b="1" dirty="0" err="1"/>
              <a:t>const</a:t>
            </a:r>
            <a:r>
              <a:rPr lang="en-PH" b="1" dirty="0"/>
              <a:t> </a:t>
            </a:r>
            <a:r>
              <a:rPr lang="en-PH" b="1" dirty="0" err="1"/>
              <a:t>appRoutes</a:t>
            </a:r>
            <a:r>
              <a:rPr lang="en-PH" b="1" dirty="0"/>
              <a:t>: Routes =[</a:t>
            </a:r>
          </a:p>
          <a:p>
            <a:pPr marL="681037" lvl="2" indent="0">
              <a:buNone/>
            </a:pPr>
            <a:r>
              <a:rPr lang="en-PH" b="1" dirty="0"/>
              <a:t>   { path:’ </a:t>
            </a:r>
            <a:r>
              <a:rPr lang="en-PH" b="1" dirty="0" smtClean="0"/>
              <a:t>’,</a:t>
            </a:r>
            <a:r>
              <a:rPr lang="en-PH" b="1" dirty="0" err="1" smtClean="0"/>
              <a:t>redirectTo</a:t>
            </a:r>
            <a:r>
              <a:rPr lang="en-PH" b="1" dirty="0" smtClean="0"/>
              <a:t>:’/products’,</a:t>
            </a:r>
            <a:r>
              <a:rPr lang="en-PH" b="1" dirty="0" err="1" smtClean="0"/>
              <a:t>pathMatch</a:t>
            </a:r>
            <a:r>
              <a:rPr lang="en-PH" b="1" dirty="0" smtClean="0"/>
              <a:t>:’full’},</a:t>
            </a:r>
            <a:endParaRPr lang="en-PH" b="1" dirty="0"/>
          </a:p>
          <a:p>
            <a:pPr marL="681037" lvl="2" indent="0">
              <a:buNone/>
            </a:pPr>
            <a:r>
              <a:rPr lang="en-PH" b="1" dirty="0"/>
              <a:t>	{ path: ‘</a:t>
            </a:r>
            <a:r>
              <a:rPr lang="en-PH" b="1" dirty="0" err="1" smtClean="0"/>
              <a:t>products’,</a:t>
            </a:r>
            <a:r>
              <a:rPr lang="en-PH" b="1" dirty="0" err="1"/>
              <a:t>component</a:t>
            </a:r>
            <a:r>
              <a:rPr lang="en-PH" b="1" dirty="0"/>
              <a:t>: </a:t>
            </a:r>
            <a:r>
              <a:rPr lang="en-PH" b="1" dirty="0" err="1"/>
              <a:t>ProductsComponent</a:t>
            </a:r>
            <a:r>
              <a:rPr lang="en-PH" b="1" dirty="0"/>
              <a:t>},</a:t>
            </a:r>
          </a:p>
          <a:p>
            <a:pPr marL="681037" lvl="2" indent="0">
              <a:buNone/>
            </a:pPr>
            <a:r>
              <a:rPr lang="en-PH" b="1" dirty="0"/>
              <a:t>   { path: </a:t>
            </a:r>
            <a:r>
              <a:rPr lang="en-PH" b="1" dirty="0" smtClean="0"/>
              <a:t>‘product-details/:</a:t>
            </a:r>
            <a:r>
              <a:rPr lang="en-PH" b="1" dirty="0" err="1" smtClean="0"/>
              <a:t>id’,</a:t>
            </a:r>
            <a:r>
              <a:rPr lang="en-PH" b="1" dirty="0" err="1"/>
              <a:t>component</a:t>
            </a:r>
            <a:r>
              <a:rPr lang="en-PH" b="1" dirty="0"/>
              <a:t>: </a:t>
            </a:r>
            <a:r>
              <a:rPr lang="en-PH" b="1" dirty="0" err="1" smtClean="0"/>
              <a:t>ProductDetails</a:t>
            </a:r>
            <a:r>
              <a:rPr lang="en-PH" b="1" dirty="0" smtClean="0"/>
              <a:t>}</a:t>
            </a:r>
            <a:endParaRPr lang="en-PH" b="1" dirty="0"/>
          </a:p>
          <a:p>
            <a:pPr marL="681037" lvl="2" indent="0">
              <a:buNone/>
            </a:pPr>
            <a:r>
              <a:rPr lang="en-PH" b="1" dirty="0"/>
              <a:t>];</a:t>
            </a:r>
          </a:p>
          <a:p>
            <a:pPr lvl="1"/>
            <a:r>
              <a:rPr lang="en-PH" dirty="0" smtClean="0"/>
              <a:t>In the example the route will redirect to products when the </a:t>
            </a:r>
            <a:r>
              <a:rPr lang="en-PH" dirty="0" err="1" smtClean="0"/>
              <a:t>url</a:t>
            </a:r>
            <a:r>
              <a:rPr lang="en-PH" dirty="0" smtClean="0"/>
              <a:t> is equal to the base url: (</a:t>
            </a:r>
            <a:r>
              <a:rPr lang="en-PH" dirty="0" err="1" smtClean="0"/>
              <a:t>e.g</a:t>
            </a:r>
            <a:r>
              <a:rPr lang="en-PH" dirty="0" smtClean="0"/>
              <a:t> </a:t>
            </a:r>
            <a:r>
              <a:rPr lang="en-PH" dirty="0" smtClean="0">
                <a:hlinkClick r:id="rId2"/>
              </a:rPr>
              <a:t>http://localhost:4200/</a:t>
            </a:r>
            <a:r>
              <a:rPr lang="en-PH" dirty="0" smtClean="0"/>
              <a:t>)</a:t>
            </a:r>
          </a:p>
          <a:p>
            <a:pPr lvl="1"/>
            <a:r>
              <a:rPr lang="en-PH" dirty="0" smtClean="0"/>
              <a:t>Redirect route requires a </a:t>
            </a:r>
            <a:r>
              <a:rPr lang="en-PH" dirty="0" err="1" smtClean="0"/>
              <a:t>pathMatch</a:t>
            </a:r>
            <a:r>
              <a:rPr lang="en-PH" dirty="0" smtClean="0"/>
              <a:t> property it has a value of </a:t>
            </a:r>
            <a:r>
              <a:rPr lang="en-PH" b="1" dirty="0" smtClean="0"/>
              <a:t>full</a:t>
            </a:r>
            <a:r>
              <a:rPr lang="en-PH" dirty="0" smtClean="0"/>
              <a:t> or </a:t>
            </a:r>
            <a:r>
              <a:rPr lang="en-PH" b="1" dirty="0" smtClean="0"/>
              <a:t>prefix.</a:t>
            </a:r>
            <a:endParaRPr lang="en-PH" dirty="0" smtClean="0"/>
          </a:p>
        </p:txBody>
      </p:sp>
    </p:spTree>
    <p:extLst>
      <p:ext uri="{BB962C8B-B14F-4D97-AF65-F5344CB8AC3E}">
        <p14:creationId xmlns:p14="http://schemas.microsoft.com/office/powerpoint/2010/main" val="647286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Activating Route with Code</a:t>
            </a:r>
            <a:endParaRPr lang="en-PH" dirty="0"/>
          </a:p>
        </p:txBody>
      </p:sp>
      <p:sp>
        <p:nvSpPr>
          <p:cNvPr id="3" name="Text Placeholder 2"/>
          <p:cNvSpPr>
            <a:spLocks noGrp="1"/>
          </p:cNvSpPr>
          <p:nvPr>
            <p:ph type="body" idx="1"/>
          </p:nvPr>
        </p:nvSpPr>
        <p:spPr/>
        <p:txBody>
          <a:bodyPr/>
          <a:lstStyle/>
          <a:p>
            <a:r>
              <a:rPr lang="en-PH" dirty="0" smtClean="0"/>
              <a:t>Using the Router Class</a:t>
            </a:r>
          </a:p>
          <a:p>
            <a:pPr lvl="1"/>
            <a:r>
              <a:rPr lang="en-PH" dirty="0" smtClean="0"/>
              <a:t>By injecting the router class in a component you can trigger the routes inside a component function.</a:t>
            </a:r>
          </a:p>
          <a:p>
            <a:r>
              <a:rPr lang="en-PH" dirty="0" smtClean="0"/>
              <a:t>To enable Routing the code</a:t>
            </a:r>
          </a:p>
          <a:p>
            <a:pPr lvl="1"/>
            <a:r>
              <a:rPr lang="en-PH" dirty="0" smtClean="0"/>
              <a:t>First Import Router in your component</a:t>
            </a:r>
          </a:p>
          <a:p>
            <a:pPr marL="681037" lvl="2" indent="0">
              <a:buNone/>
            </a:pPr>
            <a:r>
              <a:rPr lang="en-PH" dirty="0"/>
              <a:t>i</a:t>
            </a:r>
            <a:r>
              <a:rPr lang="en-PH" dirty="0" smtClean="0"/>
              <a:t>mport { Router } from ‘@angular/router’;</a:t>
            </a:r>
          </a:p>
          <a:p>
            <a:pPr lvl="1"/>
            <a:r>
              <a:rPr lang="en-PH" dirty="0" smtClean="0"/>
              <a:t>Second inject the Router class in your constructor</a:t>
            </a:r>
          </a:p>
          <a:p>
            <a:pPr marL="681037" lvl="2" indent="0">
              <a:buNone/>
            </a:pPr>
            <a:r>
              <a:rPr lang="en-PH" dirty="0"/>
              <a:t>c</a:t>
            </a:r>
            <a:r>
              <a:rPr lang="en-PH" dirty="0" smtClean="0"/>
              <a:t>onstructor(private </a:t>
            </a:r>
            <a:r>
              <a:rPr lang="en-PH" dirty="0" err="1" smtClean="0"/>
              <a:t>router:Router</a:t>
            </a:r>
            <a:r>
              <a:rPr lang="en-PH" dirty="0" smtClean="0"/>
              <a:t>){ }</a:t>
            </a:r>
          </a:p>
          <a:p>
            <a:pPr lvl="1"/>
            <a:r>
              <a:rPr lang="en-PH" dirty="0" smtClean="0"/>
              <a:t>Finally use the navigation function</a:t>
            </a:r>
          </a:p>
          <a:p>
            <a:pPr marL="681037" lvl="2" indent="0">
              <a:buNone/>
            </a:pPr>
            <a:r>
              <a:rPr lang="en-PH" dirty="0" err="1"/>
              <a:t>t</a:t>
            </a:r>
            <a:r>
              <a:rPr lang="en-PH" dirty="0" err="1" smtClean="0"/>
              <a:t>his.router.navigate</a:t>
            </a:r>
            <a:r>
              <a:rPr lang="en-PH" dirty="0" smtClean="0"/>
              <a:t>([‘/products’])</a:t>
            </a:r>
          </a:p>
          <a:p>
            <a:pPr marL="681037" lvl="2" indent="0">
              <a:buNone/>
            </a:pPr>
            <a:r>
              <a:rPr lang="en-PH" dirty="0" err="1"/>
              <a:t>this.router.navigate</a:t>
            </a:r>
            <a:r>
              <a:rPr lang="en-PH" dirty="0"/>
              <a:t>([‘/products</a:t>
            </a:r>
            <a:r>
              <a:rPr lang="en-PH" dirty="0" smtClean="0"/>
              <a:t>’,{</a:t>
            </a:r>
            <a:r>
              <a:rPr lang="en-PH" dirty="0" err="1" smtClean="0"/>
              <a:t>id:productId</a:t>
            </a:r>
            <a:r>
              <a:rPr lang="en-PH" dirty="0" smtClean="0"/>
              <a:t>}])</a:t>
            </a:r>
            <a:endParaRPr lang="en-PH" dirty="0"/>
          </a:p>
          <a:p>
            <a:pPr marL="681037" lvl="2" indent="0">
              <a:buNone/>
            </a:pPr>
            <a:endParaRPr lang="en-PH" dirty="0"/>
          </a:p>
        </p:txBody>
      </p:sp>
    </p:spTree>
    <p:extLst>
      <p:ext uri="{BB962C8B-B14F-4D97-AF65-F5344CB8AC3E}">
        <p14:creationId xmlns:p14="http://schemas.microsoft.com/office/powerpoint/2010/main" val="2335284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Restricting Access to specific routes with Route </a:t>
            </a:r>
            <a:r>
              <a:rPr lang="en-US" dirty="0" smtClean="0"/>
              <a:t>Guards</a:t>
            </a:r>
            <a:endParaRPr lang="en-PH" dirty="0"/>
          </a:p>
        </p:txBody>
      </p:sp>
      <p:sp>
        <p:nvSpPr>
          <p:cNvPr id="3" name="Text Placeholder 2"/>
          <p:cNvSpPr>
            <a:spLocks noGrp="1"/>
          </p:cNvSpPr>
          <p:nvPr>
            <p:ph type="body" idx="1"/>
          </p:nvPr>
        </p:nvSpPr>
        <p:spPr/>
        <p:txBody>
          <a:bodyPr/>
          <a:lstStyle/>
          <a:p>
            <a:r>
              <a:rPr lang="en-PH" dirty="0" smtClean="0"/>
              <a:t>Route Guards</a:t>
            </a:r>
          </a:p>
          <a:p>
            <a:pPr lvl="1"/>
            <a:r>
              <a:rPr lang="en-PH" dirty="0" err="1"/>
              <a:t>Angular’s</a:t>
            </a:r>
            <a:r>
              <a:rPr lang="en-PH" dirty="0"/>
              <a:t> route guards are interfaces which can tell the router whether or not it should allow navigation to a requested route. </a:t>
            </a:r>
            <a:endParaRPr lang="en-PH" dirty="0" smtClean="0"/>
          </a:p>
          <a:p>
            <a:pPr lvl="1"/>
            <a:r>
              <a:rPr lang="en-PH" dirty="0" smtClean="0"/>
              <a:t>They </a:t>
            </a:r>
            <a:r>
              <a:rPr lang="en-PH" dirty="0"/>
              <a:t>make this decision by looking for a true or false return value from a class which implements the given guard interface.</a:t>
            </a:r>
          </a:p>
        </p:txBody>
      </p:sp>
    </p:spTree>
    <p:extLst>
      <p:ext uri="{BB962C8B-B14F-4D97-AF65-F5344CB8AC3E}">
        <p14:creationId xmlns:p14="http://schemas.microsoft.com/office/powerpoint/2010/main" val="1329267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Restricting Access to specific routes with Route </a:t>
            </a:r>
            <a:r>
              <a:rPr lang="en-US" dirty="0" smtClean="0"/>
              <a:t>Guards</a:t>
            </a:r>
            <a:endParaRPr lang="en-PH" dirty="0"/>
          </a:p>
        </p:txBody>
      </p:sp>
      <p:sp>
        <p:nvSpPr>
          <p:cNvPr id="3" name="Text Placeholder 2"/>
          <p:cNvSpPr>
            <a:spLocks noGrp="1"/>
          </p:cNvSpPr>
          <p:nvPr>
            <p:ph type="body" idx="1"/>
          </p:nvPr>
        </p:nvSpPr>
        <p:spPr/>
        <p:txBody>
          <a:bodyPr/>
          <a:lstStyle/>
          <a:p>
            <a:r>
              <a:rPr lang="en-PH" dirty="0"/>
              <a:t>There are five different types of guards and each of them is called in a particular sequence</a:t>
            </a:r>
            <a:r>
              <a:rPr lang="en-PH" dirty="0" smtClean="0"/>
              <a:t>.</a:t>
            </a:r>
          </a:p>
          <a:p>
            <a:pPr lvl="1"/>
            <a:r>
              <a:rPr lang="en-PH" dirty="0" err="1" smtClean="0"/>
              <a:t>CanActivate</a:t>
            </a:r>
            <a:endParaRPr lang="en-PH" dirty="0" smtClean="0"/>
          </a:p>
          <a:p>
            <a:pPr lvl="1"/>
            <a:r>
              <a:rPr lang="en-PH" dirty="0" err="1" smtClean="0"/>
              <a:t>CanActivateChild</a:t>
            </a:r>
            <a:endParaRPr lang="en-PH" dirty="0" smtClean="0"/>
          </a:p>
          <a:p>
            <a:pPr lvl="1"/>
            <a:r>
              <a:rPr lang="en-PH" dirty="0" err="1" smtClean="0"/>
              <a:t>CanDeactivate</a:t>
            </a:r>
            <a:endParaRPr lang="en-PH" dirty="0" smtClean="0"/>
          </a:p>
          <a:p>
            <a:pPr lvl="1"/>
            <a:r>
              <a:rPr lang="en-PH" dirty="0" err="1" smtClean="0"/>
              <a:t>CanLoad</a:t>
            </a:r>
            <a:endParaRPr lang="en-PH" dirty="0" smtClean="0"/>
          </a:p>
          <a:p>
            <a:pPr lvl="1"/>
            <a:r>
              <a:rPr lang="en-PH" dirty="0" smtClean="0"/>
              <a:t>Resolve</a:t>
            </a:r>
            <a:endParaRPr lang="en-PH" dirty="0"/>
          </a:p>
        </p:txBody>
      </p:sp>
    </p:spTree>
    <p:extLst>
      <p:ext uri="{BB962C8B-B14F-4D97-AF65-F5344CB8AC3E}">
        <p14:creationId xmlns:p14="http://schemas.microsoft.com/office/powerpoint/2010/main" val="2717257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Restricting Access to specific routes with Route Guards</a:t>
            </a:r>
            <a:endParaRPr lang="en-PH" dirty="0"/>
          </a:p>
        </p:txBody>
      </p:sp>
      <p:sp>
        <p:nvSpPr>
          <p:cNvPr id="3" name="Text Placeholder 2"/>
          <p:cNvSpPr>
            <a:spLocks noGrp="1"/>
          </p:cNvSpPr>
          <p:nvPr>
            <p:ph type="body" idx="1"/>
          </p:nvPr>
        </p:nvSpPr>
        <p:spPr/>
        <p:txBody>
          <a:bodyPr/>
          <a:lstStyle/>
          <a:p>
            <a:r>
              <a:rPr lang="en-PH" dirty="0" smtClean="0"/>
              <a:t>Creating a Route Guard</a:t>
            </a:r>
          </a:p>
          <a:p>
            <a:pPr lvl="1"/>
            <a:r>
              <a:rPr lang="en-PH" dirty="0" smtClean="0"/>
              <a:t>To create a route guard you can execute the ff. command</a:t>
            </a:r>
          </a:p>
          <a:p>
            <a:pPr lvl="2"/>
            <a:r>
              <a:rPr lang="en-PH" b="1" dirty="0"/>
              <a:t>n</a:t>
            </a:r>
            <a:r>
              <a:rPr lang="en-PH" b="1" dirty="0" smtClean="0"/>
              <a:t>g g guard </a:t>
            </a:r>
            <a:r>
              <a:rPr lang="en-PH" b="1" dirty="0" err="1" smtClean="0"/>
              <a:t>RestrictRoute</a:t>
            </a:r>
            <a:endParaRPr lang="en-PH" b="1" dirty="0" smtClean="0"/>
          </a:p>
          <a:p>
            <a:pPr lvl="1"/>
            <a:r>
              <a:rPr lang="en-PH" dirty="0" smtClean="0"/>
              <a:t>Sample Route Code</a:t>
            </a:r>
          </a:p>
          <a:p>
            <a:pPr marL="681037" lvl="2" indent="0">
              <a:buNone/>
            </a:pPr>
            <a:r>
              <a:rPr lang="en-PH" dirty="0"/>
              <a:t>import { Injectable } from '@angular/core';</a:t>
            </a:r>
          </a:p>
          <a:p>
            <a:pPr marL="681037" lvl="2" indent="0">
              <a:buNone/>
            </a:pPr>
            <a:r>
              <a:rPr lang="en-PH" dirty="0"/>
              <a:t>import { </a:t>
            </a:r>
            <a:r>
              <a:rPr lang="en-PH" dirty="0" err="1"/>
              <a:t>CanActivate</a:t>
            </a:r>
            <a:r>
              <a:rPr lang="en-PH" dirty="0"/>
              <a:t>, </a:t>
            </a:r>
            <a:r>
              <a:rPr lang="en-PH" dirty="0" err="1"/>
              <a:t>ActivatedRouteSnapshot</a:t>
            </a:r>
            <a:r>
              <a:rPr lang="en-PH" dirty="0"/>
              <a:t>, </a:t>
            </a:r>
            <a:r>
              <a:rPr lang="en-PH" dirty="0" err="1" smtClean="0"/>
              <a:t>RouterStateSnapshot</a:t>
            </a:r>
            <a:r>
              <a:rPr lang="en-PH" dirty="0" smtClean="0"/>
              <a:t>} </a:t>
            </a:r>
            <a:r>
              <a:rPr lang="en-PH" dirty="0"/>
              <a:t>from '@angular/router';</a:t>
            </a:r>
          </a:p>
          <a:p>
            <a:pPr marL="681037" lvl="2" indent="0">
              <a:buNone/>
            </a:pPr>
            <a:r>
              <a:rPr lang="en-PH" dirty="0"/>
              <a:t>import { Observable } from '</a:t>
            </a:r>
            <a:r>
              <a:rPr lang="en-PH" dirty="0" err="1"/>
              <a:t>rxjs</a:t>
            </a:r>
            <a:r>
              <a:rPr lang="en-PH" dirty="0" smtClean="0"/>
              <a:t>';</a:t>
            </a:r>
          </a:p>
          <a:p>
            <a:pPr marL="681037" lvl="2" indent="0">
              <a:buNone/>
            </a:pPr>
            <a:r>
              <a:rPr lang="en-PH" dirty="0" smtClean="0"/>
              <a:t>export </a:t>
            </a:r>
            <a:r>
              <a:rPr lang="en-PH" dirty="0"/>
              <a:t>class </a:t>
            </a:r>
            <a:r>
              <a:rPr lang="en-PH" dirty="0" err="1" smtClean="0"/>
              <a:t>RestrictRouteGuard</a:t>
            </a:r>
            <a:r>
              <a:rPr lang="en-PH" dirty="0" smtClean="0"/>
              <a:t> </a:t>
            </a:r>
            <a:r>
              <a:rPr lang="en-PH" dirty="0"/>
              <a:t>implements </a:t>
            </a:r>
            <a:r>
              <a:rPr lang="en-PH" dirty="0" err="1"/>
              <a:t>CanActivate</a:t>
            </a:r>
            <a:r>
              <a:rPr lang="en-PH" dirty="0"/>
              <a:t> {</a:t>
            </a:r>
          </a:p>
          <a:p>
            <a:pPr marL="681037" lvl="2" indent="0">
              <a:buNone/>
            </a:pPr>
            <a:r>
              <a:rPr lang="en-PH" dirty="0" smtClean="0"/>
              <a:t>   </a:t>
            </a:r>
            <a:r>
              <a:rPr lang="en-PH" dirty="0" err="1" smtClean="0"/>
              <a:t>canActivate</a:t>
            </a:r>
            <a:r>
              <a:rPr lang="en-PH" dirty="0"/>
              <a:t>(): </a:t>
            </a:r>
            <a:r>
              <a:rPr lang="en-PH" dirty="0" err="1"/>
              <a:t>boolean</a:t>
            </a:r>
            <a:r>
              <a:rPr lang="en-PH" dirty="0"/>
              <a:t> {</a:t>
            </a:r>
          </a:p>
          <a:p>
            <a:pPr marL="681037" lvl="2" indent="0">
              <a:buNone/>
            </a:pPr>
            <a:r>
              <a:rPr lang="en-PH" dirty="0" smtClean="0"/>
              <a:t>          return </a:t>
            </a:r>
            <a:r>
              <a:rPr lang="en-PH" dirty="0"/>
              <a:t>true;</a:t>
            </a:r>
          </a:p>
          <a:p>
            <a:pPr marL="681037" lvl="2" indent="0">
              <a:buNone/>
            </a:pPr>
            <a:r>
              <a:rPr lang="en-PH" dirty="0" smtClean="0"/>
              <a:t>   }</a:t>
            </a:r>
            <a:endParaRPr lang="en-PH" dirty="0"/>
          </a:p>
          <a:p>
            <a:pPr marL="681037" lvl="2" indent="0">
              <a:buNone/>
            </a:pPr>
            <a:r>
              <a:rPr lang="en-PH" dirty="0"/>
              <a:t>}</a:t>
            </a:r>
          </a:p>
          <a:p>
            <a:pPr lvl="1"/>
            <a:endParaRPr lang="en-PH" b="1" dirty="0"/>
          </a:p>
        </p:txBody>
      </p:sp>
    </p:spTree>
    <p:extLst>
      <p:ext uri="{BB962C8B-B14F-4D97-AF65-F5344CB8AC3E}">
        <p14:creationId xmlns:p14="http://schemas.microsoft.com/office/powerpoint/2010/main" val="2915717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Restricting Access to specific routes with Route Guards</a:t>
            </a:r>
            <a:endParaRPr lang="en-PH" dirty="0"/>
          </a:p>
        </p:txBody>
      </p:sp>
      <p:sp>
        <p:nvSpPr>
          <p:cNvPr id="3" name="Text Placeholder 2"/>
          <p:cNvSpPr>
            <a:spLocks noGrp="1"/>
          </p:cNvSpPr>
          <p:nvPr>
            <p:ph type="body" idx="1"/>
          </p:nvPr>
        </p:nvSpPr>
        <p:spPr/>
        <p:txBody>
          <a:bodyPr/>
          <a:lstStyle/>
          <a:p>
            <a:r>
              <a:rPr lang="en-PH" dirty="0" smtClean="0"/>
              <a:t>Using the Route Guard</a:t>
            </a:r>
          </a:p>
          <a:p>
            <a:pPr lvl="1"/>
            <a:r>
              <a:rPr lang="en-PH" dirty="0" smtClean="0"/>
              <a:t>To use the guard in your route, do the following.</a:t>
            </a:r>
          </a:p>
          <a:p>
            <a:pPr lvl="2"/>
            <a:r>
              <a:rPr lang="en-PH" dirty="0" smtClean="0"/>
              <a:t>First Import the your guard in the module.</a:t>
            </a:r>
            <a:endParaRPr lang="en-PH" dirty="0"/>
          </a:p>
          <a:p>
            <a:pPr marL="681037" lvl="2" indent="0">
              <a:buNone/>
            </a:pPr>
            <a:r>
              <a:rPr lang="en-PH" dirty="0"/>
              <a:t>import </a:t>
            </a:r>
            <a:r>
              <a:rPr lang="en-PH" dirty="0" smtClean="0"/>
              <a:t>{</a:t>
            </a:r>
            <a:r>
              <a:rPr lang="en-PH" dirty="0" err="1"/>
              <a:t>RestrictRouteGuard</a:t>
            </a:r>
            <a:r>
              <a:rPr lang="en-PH" dirty="0" smtClean="0"/>
              <a:t>} </a:t>
            </a:r>
            <a:r>
              <a:rPr lang="en-PH" dirty="0"/>
              <a:t>from </a:t>
            </a:r>
            <a:r>
              <a:rPr lang="en-PH" dirty="0" smtClean="0"/>
              <a:t>'./</a:t>
            </a:r>
            <a:r>
              <a:rPr lang="en-PH" dirty="0" err="1" smtClean="0"/>
              <a:t>RestrictRoute.guard</a:t>
            </a:r>
            <a:r>
              <a:rPr lang="en-PH" dirty="0" smtClean="0"/>
              <a:t>';</a:t>
            </a:r>
          </a:p>
          <a:p>
            <a:pPr lvl="2"/>
            <a:r>
              <a:rPr lang="en-PH" dirty="0" smtClean="0"/>
              <a:t>Then update the route you want to restrict.</a:t>
            </a:r>
            <a:endParaRPr lang="en-PH" dirty="0"/>
          </a:p>
          <a:p>
            <a:pPr marL="684212" lvl="2" indent="0">
              <a:buNone/>
            </a:pPr>
            <a:r>
              <a:rPr lang="en-PH" dirty="0" err="1"/>
              <a:t>const</a:t>
            </a:r>
            <a:r>
              <a:rPr lang="en-PH" dirty="0"/>
              <a:t> </a:t>
            </a:r>
            <a:r>
              <a:rPr lang="en-PH" dirty="0" err="1"/>
              <a:t>appRoutes</a:t>
            </a:r>
            <a:r>
              <a:rPr lang="en-PH" dirty="0"/>
              <a:t>: Routes = [</a:t>
            </a:r>
          </a:p>
          <a:p>
            <a:pPr marL="684212" lvl="2" indent="0">
              <a:buNone/>
            </a:pPr>
            <a:r>
              <a:rPr lang="en-PH" dirty="0" smtClean="0"/>
              <a:t>{ </a:t>
            </a:r>
          </a:p>
          <a:p>
            <a:pPr marL="684212" lvl="2" indent="0">
              <a:buNone/>
            </a:pPr>
            <a:r>
              <a:rPr lang="en-PH" dirty="0"/>
              <a:t> </a:t>
            </a:r>
            <a:r>
              <a:rPr lang="en-PH" dirty="0" smtClean="0"/>
              <a:t>  path</a:t>
            </a:r>
            <a:r>
              <a:rPr lang="en-PH" dirty="0"/>
              <a:t>: 'admin</a:t>
            </a:r>
            <a:r>
              <a:rPr lang="en-PH" dirty="0" smtClean="0"/>
              <a:t>',</a:t>
            </a:r>
          </a:p>
          <a:p>
            <a:pPr marL="684212" lvl="2" indent="0">
              <a:buNone/>
            </a:pPr>
            <a:r>
              <a:rPr lang="en-PH" dirty="0"/>
              <a:t> </a:t>
            </a:r>
            <a:r>
              <a:rPr lang="en-PH" dirty="0" smtClean="0"/>
              <a:t>  </a:t>
            </a:r>
            <a:r>
              <a:rPr lang="en-PH" dirty="0" err="1" smtClean="0"/>
              <a:t>component:AdminComponent</a:t>
            </a:r>
            <a:r>
              <a:rPr lang="en-PH" dirty="0" smtClean="0"/>
              <a:t>,</a:t>
            </a:r>
          </a:p>
          <a:p>
            <a:pPr marL="684212" lvl="2" indent="0">
              <a:buNone/>
            </a:pPr>
            <a:r>
              <a:rPr lang="en-PH" dirty="0"/>
              <a:t> </a:t>
            </a:r>
            <a:r>
              <a:rPr lang="en-PH" dirty="0" smtClean="0"/>
              <a:t>  </a:t>
            </a:r>
            <a:r>
              <a:rPr lang="en-PH" dirty="0" err="1" smtClean="0"/>
              <a:t>canActivate</a:t>
            </a:r>
            <a:r>
              <a:rPr lang="en-PH" dirty="0" smtClean="0"/>
              <a:t>:[</a:t>
            </a:r>
            <a:r>
              <a:rPr lang="en-PH" dirty="0" err="1"/>
              <a:t>RestrictRouteGuard</a:t>
            </a:r>
            <a:r>
              <a:rPr lang="en-PH" dirty="0" smtClean="0"/>
              <a:t>]},</a:t>
            </a:r>
            <a:endParaRPr lang="en-PH" dirty="0"/>
          </a:p>
          <a:p>
            <a:pPr marL="684212" lvl="2" indent="0">
              <a:buNone/>
            </a:pPr>
            <a:r>
              <a:rPr lang="en-PH" dirty="0"/>
              <a:t>];</a:t>
            </a:r>
          </a:p>
          <a:p>
            <a:pPr lvl="1"/>
            <a:r>
              <a:rPr lang="en-PH" dirty="0" smtClean="0"/>
              <a:t>Test your route.</a:t>
            </a:r>
            <a:endParaRPr lang="en-PH" dirty="0"/>
          </a:p>
        </p:txBody>
      </p:sp>
    </p:spTree>
    <p:extLst>
      <p:ext uri="{BB962C8B-B14F-4D97-AF65-F5344CB8AC3E}">
        <p14:creationId xmlns:p14="http://schemas.microsoft.com/office/powerpoint/2010/main" val="1680701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US" dirty="0" smtClean="0"/>
              <a:t>How Routing works?</a:t>
            </a:r>
          </a:p>
          <a:p>
            <a:r>
              <a:rPr lang="en-US" dirty="0" smtClean="0"/>
              <a:t>Configuring Routes</a:t>
            </a:r>
          </a:p>
          <a:p>
            <a:r>
              <a:rPr lang="en-US" dirty="0" smtClean="0"/>
              <a:t>Tying Routes to Actions</a:t>
            </a:r>
          </a:p>
          <a:p>
            <a:r>
              <a:rPr lang="en-US" dirty="0" smtClean="0"/>
              <a:t>Placing the Views</a:t>
            </a:r>
          </a:p>
          <a:p>
            <a:r>
              <a:rPr lang="en-US" dirty="0" smtClean="0"/>
              <a:t>Passing Parameters to a Route</a:t>
            </a:r>
          </a:p>
          <a:p>
            <a:r>
              <a:rPr lang="en-US" dirty="0" smtClean="0"/>
              <a:t>Activating a route with code (</a:t>
            </a:r>
            <a:r>
              <a:rPr lang="en-US" dirty="0" err="1" smtClean="0"/>
              <a:t>e.g</a:t>
            </a:r>
            <a:r>
              <a:rPr lang="en-US" dirty="0" smtClean="0"/>
              <a:t> save and redirect)</a:t>
            </a:r>
          </a:p>
          <a:p>
            <a:r>
              <a:rPr lang="en-US" dirty="0" smtClean="0"/>
              <a:t>Restricting Access to specific routes with Route Guards</a:t>
            </a:r>
            <a:endParaRPr lang="en-US" dirty="0"/>
          </a:p>
        </p:txBody>
      </p:sp>
    </p:spTree>
    <p:extLst>
      <p:ext uri="{BB962C8B-B14F-4D97-AF65-F5344CB8AC3E}">
        <p14:creationId xmlns:p14="http://schemas.microsoft.com/office/powerpoint/2010/main" val="112910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Exercise</a:t>
            </a:r>
            <a:endParaRPr lang="en-PH" dirty="0"/>
          </a:p>
        </p:txBody>
      </p:sp>
      <p:sp>
        <p:nvSpPr>
          <p:cNvPr id="3" name="Text Placeholder 2"/>
          <p:cNvSpPr>
            <a:spLocks noGrp="1"/>
          </p:cNvSpPr>
          <p:nvPr>
            <p:ph type="body" idx="1"/>
          </p:nvPr>
        </p:nvSpPr>
        <p:spPr/>
        <p:txBody>
          <a:bodyPr/>
          <a:lstStyle/>
          <a:p>
            <a:r>
              <a:rPr lang="en-US" dirty="0" smtClean="0"/>
              <a:t>Exercise 1: Adding Navigations</a:t>
            </a:r>
          </a:p>
          <a:p>
            <a:r>
              <a:rPr lang="en-US" dirty="0" smtClean="0"/>
              <a:t>Exercise 2: Creating Routes</a:t>
            </a:r>
          </a:p>
          <a:p>
            <a:endParaRPr lang="en-US" dirty="0"/>
          </a:p>
          <a:p>
            <a:endParaRPr lang="en-US" dirty="0" smtClean="0"/>
          </a:p>
          <a:p>
            <a:endParaRPr lang="en-US" dirty="0"/>
          </a:p>
          <a:p>
            <a:pPr marL="0" indent="0">
              <a:buNone/>
            </a:pPr>
            <a:r>
              <a:rPr lang="en-US" smtClean="0"/>
              <a:t>Estimated Time: 60minutes</a:t>
            </a:r>
            <a:endParaRPr lang="en-PH"/>
          </a:p>
        </p:txBody>
      </p:sp>
    </p:spTree>
    <p:extLst>
      <p:ext uri="{BB962C8B-B14F-4D97-AF65-F5344CB8AC3E}">
        <p14:creationId xmlns:p14="http://schemas.microsoft.com/office/powerpoint/2010/main" val="2257298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How Routing Works?</a:t>
            </a:r>
            <a:endParaRPr lang="en-PH" dirty="0"/>
          </a:p>
        </p:txBody>
      </p:sp>
      <p:sp>
        <p:nvSpPr>
          <p:cNvPr id="3" name="Text Placeholder 2"/>
          <p:cNvSpPr>
            <a:spLocks noGrp="1"/>
          </p:cNvSpPr>
          <p:nvPr>
            <p:ph type="body" idx="1"/>
          </p:nvPr>
        </p:nvSpPr>
        <p:spPr/>
        <p:txBody>
          <a:bodyPr/>
          <a:lstStyle/>
          <a:p>
            <a:r>
              <a:rPr lang="en-PH" dirty="0" smtClean="0"/>
              <a:t>Introduction to Routing</a:t>
            </a:r>
          </a:p>
          <a:p>
            <a:pPr lvl="1"/>
            <a:r>
              <a:rPr lang="en-SG" dirty="0"/>
              <a:t>For standard multi-page websites, routing is a fairly simple concept: each address you type into a URL represents a different file in the file system, or a different controller in your MVC </a:t>
            </a:r>
            <a:r>
              <a:rPr lang="en-SG" dirty="0" smtClean="0"/>
              <a:t>setup</a:t>
            </a:r>
          </a:p>
          <a:p>
            <a:pPr lvl="1"/>
            <a:r>
              <a:rPr lang="en-SG" dirty="0"/>
              <a:t>For Angular and other single-page application frameworks, routing works a little differently. As your Angular app is essentially one large JavaScript file embedded on a single </a:t>
            </a:r>
            <a:r>
              <a:rPr lang="en-SG" dirty="0" smtClean="0"/>
              <a:t>page</a:t>
            </a:r>
            <a:r>
              <a:rPr lang="en-SG" dirty="0"/>
              <a:t>.</a:t>
            </a:r>
            <a:r>
              <a:rPr lang="en-SG" dirty="0" smtClean="0"/>
              <a:t> </a:t>
            </a:r>
          </a:p>
          <a:p>
            <a:pPr lvl="1"/>
            <a:r>
              <a:rPr lang="en-SG" dirty="0" smtClean="0"/>
              <a:t>Angular </a:t>
            </a:r>
            <a:r>
              <a:rPr lang="en-SG" dirty="0"/>
              <a:t>has to employ special routing code that converts the URL typed into the address bar of your browser into the components rendered by </a:t>
            </a:r>
            <a:r>
              <a:rPr lang="en-SG" dirty="0" err="1"/>
              <a:t>Angular's</a:t>
            </a:r>
            <a:r>
              <a:rPr lang="en-SG" dirty="0"/>
              <a:t> JavaScript engine</a:t>
            </a:r>
            <a:endParaRPr lang="en-PH" dirty="0"/>
          </a:p>
        </p:txBody>
      </p:sp>
    </p:spTree>
    <p:extLst>
      <p:ext uri="{BB962C8B-B14F-4D97-AF65-F5344CB8AC3E}">
        <p14:creationId xmlns:p14="http://schemas.microsoft.com/office/powerpoint/2010/main" val="1857794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Configuring Routes</a:t>
            </a:r>
            <a:endParaRPr lang="en-PH" dirty="0"/>
          </a:p>
        </p:txBody>
      </p:sp>
      <p:sp>
        <p:nvSpPr>
          <p:cNvPr id="3" name="Text Placeholder 2"/>
          <p:cNvSpPr>
            <a:spLocks noGrp="1"/>
          </p:cNvSpPr>
          <p:nvPr>
            <p:ph type="body" idx="1"/>
          </p:nvPr>
        </p:nvSpPr>
        <p:spPr/>
        <p:txBody>
          <a:bodyPr/>
          <a:lstStyle/>
          <a:p>
            <a:r>
              <a:rPr lang="en-PH" dirty="0" smtClean="0"/>
              <a:t>Using Routing</a:t>
            </a:r>
          </a:p>
          <a:p>
            <a:pPr lvl="1"/>
            <a:r>
              <a:rPr lang="en-SG" dirty="0"/>
              <a:t>Angular uses JavaScript and components to handle the routing functionality in your Angular single page applications. </a:t>
            </a:r>
            <a:endParaRPr lang="en-SG" dirty="0" smtClean="0"/>
          </a:p>
          <a:p>
            <a:pPr lvl="1"/>
            <a:r>
              <a:rPr lang="en-SG" dirty="0"/>
              <a:t>Once you have created your components, you need to open your application's </a:t>
            </a:r>
            <a:r>
              <a:rPr lang="en-SG" dirty="0" err="1"/>
              <a:t>module.ts</a:t>
            </a:r>
            <a:r>
              <a:rPr lang="en-SG" dirty="0"/>
              <a:t> file and include the router </a:t>
            </a:r>
            <a:r>
              <a:rPr lang="en-SG" dirty="0" smtClean="0"/>
              <a:t>module:</a:t>
            </a:r>
          </a:p>
          <a:p>
            <a:pPr marL="681037" lvl="2" indent="0">
              <a:buNone/>
            </a:pPr>
            <a:r>
              <a:rPr lang="en-SG" dirty="0" smtClean="0"/>
              <a:t>Example:</a:t>
            </a:r>
          </a:p>
          <a:p>
            <a:pPr marL="681037" lvl="2" indent="0">
              <a:buNone/>
            </a:pPr>
            <a:r>
              <a:rPr lang="en-PH" b="1" dirty="0"/>
              <a:t>i</a:t>
            </a:r>
            <a:r>
              <a:rPr lang="en-PH" b="1" dirty="0" smtClean="0"/>
              <a:t>mport { </a:t>
            </a:r>
            <a:r>
              <a:rPr lang="en-PH" b="1" dirty="0" err="1" smtClean="0"/>
              <a:t>RouterModule,Routes</a:t>
            </a:r>
            <a:r>
              <a:rPr lang="en-PH" b="1" dirty="0" smtClean="0"/>
              <a:t> } from ‘@angular/router’;</a:t>
            </a:r>
          </a:p>
        </p:txBody>
      </p:sp>
    </p:spTree>
    <p:extLst>
      <p:ext uri="{BB962C8B-B14F-4D97-AF65-F5344CB8AC3E}">
        <p14:creationId xmlns:p14="http://schemas.microsoft.com/office/powerpoint/2010/main" val="3318844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Configuring Routes</a:t>
            </a:r>
            <a:endParaRPr lang="en-PH" dirty="0"/>
          </a:p>
        </p:txBody>
      </p:sp>
      <p:sp>
        <p:nvSpPr>
          <p:cNvPr id="3" name="Text Placeholder 2"/>
          <p:cNvSpPr>
            <a:spLocks noGrp="1"/>
          </p:cNvSpPr>
          <p:nvPr>
            <p:ph type="body" idx="1"/>
          </p:nvPr>
        </p:nvSpPr>
        <p:spPr/>
        <p:txBody>
          <a:bodyPr/>
          <a:lstStyle/>
          <a:p>
            <a:r>
              <a:rPr lang="en-PH" dirty="0" smtClean="0"/>
              <a:t>Specifying the base </a:t>
            </a:r>
          </a:p>
          <a:p>
            <a:pPr lvl="1"/>
            <a:r>
              <a:rPr lang="en-SG" dirty="0" smtClean="0"/>
              <a:t>Use the &lt;base&gt; tag in your index.html, typically the main page where components will be rendered.</a:t>
            </a:r>
          </a:p>
          <a:p>
            <a:pPr lvl="1"/>
            <a:r>
              <a:rPr lang="en-SG" dirty="0" smtClean="0"/>
              <a:t>It is usually position in your &lt;head&gt; tag.</a:t>
            </a:r>
          </a:p>
          <a:p>
            <a:pPr marL="681037" lvl="2" indent="0">
              <a:buNone/>
            </a:pPr>
            <a:endParaRPr lang="en-PH" b="1" dirty="0" smtClean="0"/>
          </a:p>
          <a:p>
            <a:pPr marL="681037" lvl="2" indent="0">
              <a:buNone/>
            </a:pPr>
            <a:r>
              <a:rPr lang="en-PH" b="1" dirty="0" smtClean="0"/>
              <a:t>&lt;base </a:t>
            </a:r>
            <a:r>
              <a:rPr lang="en-PH" b="1" dirty="0" err="1" smtClean="0"/>
              <a:t>href</a:t>
            </a:r>
            <a:r>
              <a:rPr lang="en-PH" b="1" dirty="0" smtClean="0"/>
              <a:t>=“/”&gt;</a:t>
            </a:r>
          </a:p>
          <a:p>
            <a:pPr marL="681037" lvl="2" indent="0">
              <a:buNone/>
            </a:pPr>
            <a:endParaRPr lang="en-PH" b="1" dirty="0"/>
          </a:p>
          <a:p>
            <a:pPr lvl="1"/>
            <a:r>
              <a:rPr lang="en-PH" dirty="0" smtClean="0"/>
              <a:t>This allows the router to have a basis for composing the URLs in the browser, and is an extremely important step.</a:t>
            </a:r>
          </a:p>
        </p:txBody>
      </p:sp>
    </p:spTree>
    <p:extLst>
      <p:ext uri="{BB962C8B-B14F-4D97-AF65-F5344CB8AC3E}">
        <p14:creationId xmlns:p14="http://schemas.microsoft.com/office/powerpoint/2010/main" val="1040558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Configuring Routes</a:t>
            </a:r>
            <a:endParaRPr lang="en-PH" dirty="0"/>
          </a:p>
        </p:txBody>
      </p:sp>
      <p:sp>
        <p:nvSpPr>
          <p:cNvPr id="3" name="Text Placeholder 2"/>
          <p:cNvSpPr>
            <a:spLocks noGrp="1"/>
          </p:cNvSpPr>
          <p:nvPr>
            <p:ph type="body" idx="1"/>
          </p:nvPr>
        </p:nvSpPr>
        <p:spPr/>
        <p:txBody>
          <a:bodyPr/>
          <a:lstStyle/>
          <a:p>
            <a:r>
              <a:rPr lang="en-PH" dirty="0" smtClean="0"/>
              <a:t>Creating the routes</a:t>
            </a:r>
          </a:p>
          <a:p>
            <a:pPr lvl="1"/>
            <a:r>
              <a:rPr lang="en-SG" dirty="0" smtClean="0"/>
              <a:t>To create routes, you need to declare a constant variable with a type of Routes in you module, above the @</a:t>
            </a:r>
            <a:r>
              <a:rPr lang="en-SG" dirty="0" err="1" smtClean="0"/>
              <a:t>NgModule</a:t>
            </a:r>
            <a:r>
              <a:rPr lang="en-SG" dirty="0" smtClean="0"/>
              <a:t> declaration</a:t>
            </a:r>
          </a:p>
          <a:p>
            <a:pPr marL="681037" lvl="2" indent="0">
              <a:buNone/>
            </a:pPr>
            <a:endParaRPr lang="en-PH" b="1" dirty="0"/>
          </a:p>
          <a:p>
            <a:pPr marL="681037" lvl="2" indent="0">
              <a:buNone/>
            </a:pPr>
            <a:r>
              <a:rPr lang="en-PH" b="1" dirty="0" err="1"/>
              <a:t>c</a:t>
            </a:r>
            <a:r>
              <a:rPr lang="en-PH" b="1" dirty="0" err="1" smtClean="0"/>
              <a:t>onst</a:t>
            </a:r>
            <a:r>
              <a:rPr lang="en-PH" b="1" dirty="0" smtClean="0"/>
              <a:t> </a:t>
            </a:r>
            <a:r>
              <a:rPr lang="en-PH" b="1" dirty="0" err="1" smtClean="0"/>
              <a:t>appRoutes</a:t>
            </a:r>
            <a:r>
              <a:rPr lang="en-PH" b="1" dirty="0" smtClean="0"/>
              <a:t>: Routes =[</a:t>
            </a:r>
          </a:p>
          <a:p>
            <a:pPr marL="681037" lvl="2" indent="0">
              <a:buNone/>
            </a:pPr>
            <a:r>
              <a:rPr lang="en-PH" b="1" dirty="0" smtClean="0"/>
              <a:t>   { path:’ ’,component: </a:t>
            </a:r>
            <a:r>
              <a:rPr lang="en-PH" b="1" dirty="0" err="1" smtClean="0"/>
              <a:t>HomePageComponent</a:t>
            </a:r>
            <a:r>
              <a:rPr lang="en-PH" b="1" dirty="0" smtClean="0"/>
              <a:t> },</a:t>
            </a:r>
          </a:p>
          <a:p>
            <a:pPr marL="681037" lvl="2" indent="0">
              <a:buNone/>
            </a:pPr>
            <a:r>
              <a:rPr lang="en-PH" b="1" dirty="0"/>
              <a:t>	</a:t>
            </a:r>
            <a:r>
              <a:rPr lang="en-PH" b="1" dirty="0" smtClean="0"/>
              <a:t>{ path: ‘</a:t>
            </a:r>
            <a:r>
              <a:rPr lang="en-PH" b="1" dirty="0" err="1" smtClean="0"/>
              <a:t>products’,component</a:t>
            </a:r>
            <a:r>
              <a:rPr lang="en-PH" b="1" dirty="0" smtClean="0"/>
              <a:t>: </a:t>
            </a:r>
            <a:r>
              <a:rPr lang="en-PH" b="1" dirty="0" err="1" smtClean="0"/>
              <a:t>ProductsComponent</a:t>
            </a:r>
            <a:r>
              <a:rPr lang="en-PH" b="1" dirty="0" smtClean="0"/>
              <a:t>},</a:t>
            </a:r>
          </a:p>
          <a:p>
            <a:pPr marL="681037" lvl="2" indent="0">
              <a:buNone/>
            </a:pPr>
            <a:r>
              <a:rPr lang="en-PH" b="1" dirty="0"/>
              <a:t> </a:t>
            </a:r>
            <a:r>
              <a:rPr lang="en-PH" b="1" dirty="0" smtClean="0"/>
              <a:t>  { path: ‘**’,component: </a:t>
            </a:r>
            <a:r>
              <a:rPr lang="en-PH" b="1" dirty="0" err="1" smtClean="0"/>
              <a:t>NotFoundComponent</a:t>
            </a:r>
            <a:r>
              <a:rPr lang="en-PH" b="1" dirty="0" smtClean="0"/>
              <a:t>}</a:t>
            </a:r>
            <a:endParaRPr lang="en-PH" b="1" dirty="0"/>
          </a:p>
          <a:p>
            <a:pPr marL="681037" lvl="2" indent="0">
              <a:buNone/>
            </a:pPr>
            <a:r>
              <a:rPr lang="en-PH" b="1" dirty="0" smtClean="0"/>
              <a:t>];</a:t>
            </a:r>
          </a:p>
          <a:p>
            <a:pPr marL="681037" lvl="2" indent="0">
              <a:buNone/>
            </a:pPr>
            <a:r>
              <a:rPr lang="en-PH" b="1" dirty="0" smtClean="0"/>
              <a:t>@</a:t>
            </a:r>
            <a:r>
              <a:rPr lang="en-PH" b="1" dirty="0" err="1" smtClean="0"/>
              <a:t>NgModule</a:t>
            </a:r>
            <a:r>
              <a:rPr lang="en-PH" b="1" dirty="0" smtClean="0"/>
              <a:t>({…})</a:t>
            </a:r>
          </a:p>
        </p:txBody>
      </p:sp>
    </p:spTree>
    <p:extLst>
      <p:ext uri="{BB962C8B-B14F-4D97-AF65-F5344CB8AC3E}">
        <p14:creationId xmlns:p14="http://schemas.microsoft.com/office/powerpoint/2010/main" val="2200916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Configuring Routes</a:t>
            </a:r>
            <a:endParaRPr lang="en-PH" dirty="0"/>
          </a:p>
        </p:txBody>
      </p:sp>
      <p:sp>
        <p:nvSpPr>
          <p:cNvPr id="3" name="Text Placeholder 2"/>
          <p:cNvSpPr>
            <a:spLocks noGrp="1"/>
          </p:cNvSpPr>
          <p:nvPr>
            <p:ph type="body" idx="1"/>
          </p:nvPr>
        </p:nvSpPr>
        <p:spPr/>
        <p:txBody>
          <a:bodyPr/>
          <a:lstStyle/>
          <a:p>
            <a:r>
              <a:rPr lang="en-PH" dirty="0" smtClean="0"/>
              <a:t>Creating the routes</a:t>
            </a:r>
          </a:p>
          <a:p>
            <a:pPr lvl="1"/>
            <a:r>
              <a:rPr lang="en-SG" dirty="0" smtClean="0"/>
              <a:t>The ** route at the bottom is a wild-card route that can be used to display a component for any routes that don’t match.</a:t>
            </a:r>
          </a:p>
          <a:p>
            <a:pPr lvl="1"/>
            <a:r>
              <a:rPr lang="en-SG" dirty="0" smtClean="0"/>
              <a:t>Routes are declared in a first match wins fashion, so the order you place them matters.</a:t>
            </a:r>
          </a:p>
          <a:p>
            <a:pPr marL="681037" lvl="2" indent="0">
              <a:buNone/>
            </a:pPr>
            <a:endParaRPr lang="en-PH" b="1" dirty="0"/>
          </a:p>
          <a:p>
            <a:pPr marL="681037" lvl="2" indent="0">
              <a:buNone/>
            </a:pPr>
            <a:r>
              <a:rPr lang="en-PH" b="1" dirty="0" err="1"/>
              <a:t>c</a:t>
            </a:r>
            <a:r>
              <a:rPr lang="en-PH" b="1" dirty="0" err="1" smtClean="0"/>
              <a:t>onst</a:t>
            </a:r>
            <a:r>
              <a:rPr lang="en-PH" b="1" dirty="0" smtClean="0"/>
              <a:t> </a:t>
            </a:r>
            <a:r>
              <a:rPr lang="en-PH" b="1" dirty="0" err="1" smtClean="0"/>
              <a:t>appRoutes</a:t>
            </a:r>
            <a:r>
              <a:rPr lang="en-PH" b="1" dirty="0" smtClean="0"/>
              <a:t>: Routes =[</a:t>
            </a:r>
          </a:p>
          <a:p>
            <a:pPr marL="681037" lvl="2" indent="0">
              <a:buNone/>
            </a:pPr>
            <a:r>
              <a:rPr lang="en-PH" b="1" dirty="0" smtClean="0"/>
              <a:t>   { path:’ ’,component: </a:t>
            </a:r>
            <a:r>
              <a:rPr lang="en-PH" b="1" dirty="0" err="1" smtClean="0"/>
              <a:t>HomePageComponent</a:t>
            </a:r>
            <a:r>
              <a:rPr lang="en-PH" b="1" dirty="0" smtClean="0"/>
              <a:t> },</a:t>
            </a:r>
          </a:p>
          <a:p>
            <a:pPr marL="681037" lvl="2" indent="0">
              <a:buNone/>
            </a:pPr>
            <a:r>
              <a:rPr lang="en-PH" b="1" dirty="0"/>
              <a:t>	</a:t>
            </a:r>
            <a:r>
              <a:rPr lang="en-PH" b="1" dirty="0" smtClean="0"/>
              <a:t>{ path: ‘</a:t>
            </a:r>
            <a:r>
              <a:rPr lang="en-PH" b="1" dirty="0" err="1" smtClean="0"/>
              <a:t>products’,component</a:t>
            </a:r>
            <a:r>
              <a:rPr lang="en-PH" b="1" dirty="0" smtClean="0"/>
              <a:t>: </a:t>
            </a:r>
            <a:r>
              <a:rPr lang="en-PH" b="1" dirty="0" err="1" smtClean="0"/>
              <a:t>ProductsComponent</a:t>
            </a:r>
            <a:r>
              <a:rPr lang="en-PH" b="1" dirty="0" smtClean="0"/>
              <a:t>},</a:t>
            </a:r>
          </a:p>
          <a:p>
            <a:pPr marL="681037" lvl="2" indent="0">
              <a:buNone/>
            </a:pPr>
            <a:r>
              <a:rPr lang="en-PH" b="1" dirty="0"/>
              <a:t> </a:t>
            </a:r>
            <a:r>
              <a:rPr lang="en-PH" b="1" dirty="0" smtClean="0"/>
              <a:t>  { path: ‘**’,component: </a:t>
            </a:r>
            <a:r>
              <a:rPr lang="en-PH" b="1" dirty="0" err="1" smtClean="0"/>
              <a:t>NotFoundComponent</a:t>
            </a:r>
            <a:r>
              <a:rPr lang="en-PH" b="1" dirty="0" smtClean="0"/>
              <a:t>}</a:t>
            </a:r>
            <a:endParaRPr lang="en-PH" b="1" dirty="0"/>
          </a:p>
          <a:p>
            <a:pPr marL="681037" lvl="2" indent="0">
              <a:buNone/>
            </a:pPr>
            <a:r>
              <a:rPr lang="en-PH" b="1" dirty="0" smtClean="0"/>
              <a:t>];</a:t>
            </a:r>
          </a:p>
          <a:p>
            <a:pPr marL="681037" lvl="2" indent="0">
              <a:buNone/>
            </a:pPr>
            <a:r>
              <a:rPr lang="en-PH" b="1" dirty="0" smtClean="0"/>
              <a:t>@</a:t>
            </a:r>
            <a:r>
              <a:rPr lang="en-PH" b="1" dirty="0" err="1" smtClean="0"/>
              <a:t>NgModule</a:t>
            </a:r>
            <a:r>
              <a:rPr lang="en-PH" b="1" dirty="0" smtClean="0"/>
              <a:t>({…})</a:t>
            </a:r>
          </a:p>
        </p:txBody>
      </p:sp>
    </p:spTree>
    <p:extLst>
      <p:ext uri="{BB962C8B-B14F-4D97-AF65-F5344CB8AC3E}">
        <p14:creationId xmlns:p14="http://schemas.microsoft.com/office/powerpoint/2010/main" val="3397552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Configuring Routes</a:t>
            </a:r>
            <a:endParaRPr lang="en-PH" dirty="0"/>
          </a:p>
        </p:txBody>
      </p:sp>
      <p:sp>
        <p:nvSpPr>
          <p:cNvPr id="3" name="Text Placeholder 2"/>
          <p:cNvSpPr>
            <a:spLocks noGrp="1"/>
          </p:cNvSpPr>
          <p:nvPr>
            <p:ph type="body" idx="1"/>
          </p:nvPr>
        </p:nvSpPr>
        <p:spPr/>
        <p:txBody>
          <a:bodyPr/>
          <a:lstStyle/>
          <a:p>
            <a:r>
              <a:rPr lang="en-PH" dirty="0" smtClean="0"/>
              <a:t>Adding the routes to the module</a:t>
            </a:r>
          </a:p>
          <a:p>
            <a:pPr lvl="1"/>
            <a:r>
              <a:rPr lang="en-SG" dirty="0" smtClean="0"/>
              <a:t>To make the routes available to the application you need to import the </a:t>
            </a:r>
            <a:r>
              <a:rPr lang="en-SG" dirty="0" err="1" smtClean="0"/>
              <a:t>RouterModule</a:t>
            </a:r>
            <a:r>
              <a:rPr lang="en-SG" dirty="0" smtClean="0"/>
              <a:t> in the imports declaration</a:t>
            </a:r>
          </a:p>
          <a:p>
            <a:pPr marL="681037" lvl="2" indent="0">
              <a:buNone/>
            </a:pPr>
            <a:endParaRPr lang="en-PH" b="1" dirty="0"/>
          </a:p>
          <a:p>
            <a:pPr marL="681037" lvl="2" indent="0">
              <a:buNone/>
            </a:pPr>
            <a:r>
              <a:rPr lang="en-PH" b="1" dirty="0" err="1"/>
              <a:t>c</a:t>
            </a:r>
            <a:r>
              <a:rPr lang="en-PH" b="1" dirty="0" err="1" smtClean="0"/>
              <a:t>onst</a:t>
            </a:r>
            <a:r>
              <a:rPr lang="en-PH" b="1" dirty="0" smtClean="0"/>
              <a:t> </a:t>
            </a:r>
            <a:r>
              <a:rPr lang="en-PH" b="1" dirty="0" err="1" smtClean="0"/>
              <a:t>appRoutes</a:t>
            </a:r>
            <a:r>
              <a:rPr lang="en-PH" b="1" dirty="0" smtClean="0"/>
              <a:t>: Routes =[</a:t>
            </a:r>
          </a:p>
          <a:p>
            <a:pPr marL="681037" lvl="2" indent="0">
              <a:buNone/>
            </a:pPr>
            <a:r>
              <a:rPr lang="en-PH" b="1" dirty="0" smtClean="0"/>
              <a:t>   { path:’ ’,component: </a:t>
            </a:r>
            <a:r>
              <a:rPr lang="en-PH" b="1" dirty="0" err="1" smtClean="0"/>
              <a:t>HomePageComponent</a:t>
            </a:r>
            <a:r>
              <a:rPr lang="en-PH" b="1" dirty="0" smtClean="0"/>
              <a:t> } … ];</a:t>
            </a:r>
          </a:p>
          <a:p>
            <a:pPr marL="681037" lvl="2" indent="0">
              <a:buNone/>
            </a:pPr>
            <a:r>
              <a:rPr lang="en-PH" b="1" dirty="0" smtClean="0"/>
              <a:t>@</a:t>
            </a:r>
            <a:r>
              <a:rPr lang="en-PH" b="1" dirty="0" err="1" smtClean="0"/>
              <a:t>NgModule</a:t>
            </a:r>
            <a:r>
              <a:rPr lang="en-PH" b="1" dirty="0" smtClean="0"/>
              <a:t>({</a:t>
            </a:r>
          </a:p>
          <a:p>
            <a:pPr marL="681037" lvl="2" indent="0">
              <a:buNone/>
            </a:pPr>
            <a:r>
              <a:rPr lang="en-PH" b="1" dirty="0" smtClean="0"/>
              <a:t>    imports:[</a:t>
            </a:r>
          </a:p>
          <a:p>
            <a:pPr marL="681037" lvl="2" indent="0">
              <a:buNone/>
            </a:pPr>
            <a:r>
              <a:rPr lang="en-PH" b="1" dirty="0"/>
              <a:t> </a:t>
            </a:r>
            <a:r>
              <a:rPr lang="en-PH" b="1" dirty="0" smtClean="0"/>
              <a:t>  		</a:t>
            </a:r>
            <a:r>
              <a:rPr lang="en-PH" b="1" dirty="0" err="1" smtClean="0"/>
              <a:t>RouterModule.forRoot</a:t>
            </a:r>
            <a:r>
              <a:rPr lang="en-PH" b="1" dirty="0" smtClean="0"/>
              <a:t>(</a:t>
            </a:r>
            <a:r>
              <a:rPr lang="en-PH" b="1" dirty="0" err="1" smtClean="0"/>
              <a:t>appRoutes</a:t>
            </a:r>
            <a:r>
              <a:rPr lang="en-PH" b="1" dirty="0" smtClean="0"/>
              <a:t>)</a:t>
            </a:r>
          </a:p>
          <a:p>
            <a:pPr marL="681037" lvl="2" indent="0">
              <a:buNone/>
            </a:pPr>
            <a:r>
              <a:rPr lang="en-PH" b="1" dirty="0"/>
              <a:t> </a:t>
            </a:r>
            <a:r>
              <a:rPr lang="en-PH" b="1" dirty="0" smtClean="0"/>
              <a:t>   ]</a:t>
            </a:r>
            <a:endParaRPr lang="en-PH" b="1" dirty="0"/>
          </a:p>
          <a:p>
            <a:pPr marL="681037" lvl="2" indent="0">
              <a:buNone/>
            </a:pPr>
            <a:r>
              <a:rPr lang="en-PH" b="1" dirty="0" smtClean="0"/>
              <a:t>})</a:t>
            </a:r>
          </a:p>
        </p:txBody>
      </p:sp>
    </p:spTree>
    <p:extLst>
      <p:ext uri="{BB962C8B-B14F-4D97-AF65-F5344CB8AC3E}">
        <p14:creationId xmlns:p14="http://schemas.microsoft.com/office/powerpoint/2010/main" val="859021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Tying Routes to Actions</a:t>
            </a:r>
            <a:endParaRPr lang="en-PH" dirty="0"/>
          </a:p>
        </p:txBody>
      </p:sp>
      <p:sp>
        <p:nvSpPr>
          <p:cNvPr id="3" name="Text Placeholder 2"/>
          <p:cNvSpPr>
            <a:spLocks noGrp="1"/>
          </p:cNvSpPr>
          <p:nvPr>
            <p:ph type="body" idx="1"/>
          </p:nvPr>
        </p:nvSpPr>
        <p:spPr/>
        <p:txBody>
          <a:bodyPr/>
          <a:lstStyle/>
          <a:p>
            <a:r>
              <a:rPr lang="en-PH" dirty="0" smtClean="0"/>
              <a:t>Using </a:t>
            </a:r>
            <a:r>
              <a:rPr lang="en-PH" dirty="0" err="1" smtClean="0"/>
              <a:t>RouterLinks</a:t>
            </a:r>
            <a:endParaRPr lang="en-PH" dirty="0" smtClean="0"/>
          </a:p>
          <a:p>
            <a:pPr lvl="1"/>
            <a:r>
              <a:rPr lang="en-PH" dirty="0" smtClean="0"/>
              <a:t>In order for a page to navigate, you need to create hyperlinks using the anchor tag</a:t>
            </a:r>
          </a:p>
          <a:p>
            <a:pPr marL="681037" lvl="2" indent="0">
              <a:buNone/>
            </a:pPr>
            <a:r>
              <a:rPr lang="en-PH" b="1" dirty="0" smtClean="0"/>
              <a:t>&lt;a </a:t>
            </a:r>
            <a:r>
              <a:rPr lang="en-PH" b="1" dirty="0" err="1" smtClean="0"/>
              <a:t>href</a:t>
            </a:r>
            <a:r>
              <a:rPr lang="en-PH" b="1" dirty="0" smtClean="0"/>
              <a:t>=“”&gt;Go to this page &lt;/a&gt;</a:t>
            </a:r>
          </a:p>
          <a:p>
            <a:pPr lvl="1"/>
            <a:r>
              <a:rPr lang="en-PH" dirty="0" smtClean="0"/>
              <a:t>In angular, </a:t>
            </a:r>
            <a:r>
              <a:rPr lang="en-PH" dirty="0" err="1" smtClean="0"/>
              <a:t>routerLink</a:t>
            </a:r>
            <a:r>
              <a:rPr lang="en-PH" dirty="0" smtClean="0"/>
              <a:t> directive is use to call out a route.</a:t>
            </a:r>
          </a:p>
          <a:p>
            <a:pPr marL="681037" lvl="2" indent="0">
              <a:buNone/>
            </a:pPr>
            <a:r>
              <a:rPr lang="en-PH" b="1" dirty="0" smtClean="0"/>
              <a:t>&lt;a </a:t>
            </a:r>
            <a:r>
              <a:rPr lang="en-PH" b="1" dirty="0" err="1" smtClean="0"/>
              <a:t>routerLink</a:t>
            </a:r>
            <a:r>
              <a:rPr lang="en-PH" b="1" dirty="0" smtClean="0"/>
              <a:t>=“/</a:t>
            </a:r>
            <a:r>
              <a:rPr lang="en-PH" b="1" dirty="0" err="1" smtClean="0"/>
              <a:t>thispage</a:t>
            </a:r>
            <a:r>
              <a:rPr lang="en-PH" b="1" dirty="0" smtClean="0"/>
              <a:t>”&gt;Go to this page &lt;/a&gt;</a:t>
            </a:r>
          </a:p>
          <a:p>
            <a:pPr lvl="1"/>
            <a:r>
              <a:rPr lang="en-PH" dirty="0" smtClean="0"/>
              <a:t>The value of </a:t>
            </a:r>
            <a:r>
              <a:rPr lang="en-PH" dirty="0" err="1" smtClean="0"/>
              <a:t>routerLink</a:t>
            </a:r>
            <a:r>
              <a:rPr lang="en-PH" dirty="0" smtClean="0"/>
              <a:t> is the path specified in the </a:t>
            </a:r>
            <a:r>
              <a:rPr lang="en-PH" dirty="0" err="1" smtClean="0"/>
              <a:t>appRoutes</a:t>
            </a:r>
            <a:r>
              <a:rPr lang="en-PH" dirty="0" smtClean="0"/>
              <a:t> in the module.</a:t>
            </a:r>
            <a:endParaRPr lang="en-PH" dirty="0"/>
          </a:p>
        </p:txBody>
      </p:sp>
    </p:spTree>
    <p:extLst>
      <p:ext uri="{BB962C8B-B14F-4D97-AF65-F5344CB8AC3E}">
        <p14:creationId xmlns:p14="http://schemas.microsoft.com/office/powerpoint/2010/main" val="371225903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267</TotalTime>
  <Words>1104</Words>
  <Application>Microsoft Office PowerPoint</Application>
  <PresentationFormat>On-screen Show (4:3)</PresentationFormat>
  <Paragraphs>172</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Segoe UI</vt:lpstr>
      <vt:lpstr>Wingdings</vt:lpstr>
      <vt:lpstr>Verdana</vt:lpstr>
      <vt:lpstr>Calibri</vt:lpstr>
      <vt:lpstr>Times New Roman</vt:lpstr>
      <vt:lpstr>NG_MOC_Core_ModuleNew2</vt:lpstr>
      <vt:lpstr>Module 8</vt:lpstr>
      <vt:lpstr>Module Overview</vt:lpstr>
      <vt:lpstr>How Routing Works?</vt:lpstr>
      <vt:lpstr>Configuring Routes</vt:lpstr>
      <vt:lpstr>Configuring Routes</vt:lpstr>
      <vt:lpstr>Configuring Routes</vt:lpstr>
      <vt:lpstr>Configuring Routes</vt:lpstr>
      <vt:lpstr>Configuring Routes</vt:lpstr>
      <vt:lpstr>Tying Routes to Actions</vt:lpstr>
      <vt:lpstr>Tying Routes to Actions</vt:lpstr>
      <vt:lpstr>Placing the Views</vt:lpstr>
      <vt:lpstr>Passing Parameters to a Route</vt:lpstr>
      <vt:lpstr>Passing Parameters to a Route</vt:lpstr>
      <vt:lpstr>Activating Routes with Redirects</vt:lpstr>
      <vt:lpstr>Activating Route with Code</vt:lpstr>
      <vt:lpstr>Restricting Access to specific routes with Route Guards</vt:lpstr>
      <vt:lpstr>Restricting Access to specific routes with Route Guards</vt:lpstr>
      <vt:lpstr>Restricting Access to specific routes with Route Guards</vt:lpstr>
      <vt:lpstr>Restricting Access to specific routes with Route Guards</vt:lpstr>
      <vt:lpstr>Lab Exercise</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Manasa</dc:creator>
  <cp:lastModifiedBy>Windows User</cp:lastModifiedBy>
  <cp:revision>91</cp:revision>
  <dcterms:created xsi:type="dcterms:W3CDTF">2017-12-04T12:00:44Z</dcterms:created>
  <dcterms:modified xsi:type="dcterms:W3CDTF">2018-10-07T05:01:59Z</dcterms:modified>
</cp:coreProperties>
</file>