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Lst>
  <p:sldSz cx="9144000" cy="6858000" type="screen4x3"/>
  <p:notesSz cx="6858000" cy="9144000"/>
  <p:embeddedFontLst>
    <p:embeddedFont>
      <p:font typeface="Segoe UI" panose="020B0502040204020203" pitchFamily="34" charset="0"/>
      <p:regular r:id="rId20"/>
      <p:bold r:id="rId21"/>
      <p:italic r:id="rId22"/>
      <p:boldItalic r:id="rId23"/>
    </p:embeddedFont>
    <p:embeddedFont>
      <p:font typeface="Verdana" panose="020B0604030504040204" pitchFamily="3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p:restoredLeft sz="15620"/>
    <p:restoredTop sz="53818" autoAdjust="0"/>
  </p:normalViewPr>
  <p:slideViewPr>
    <p:cSldViewPr>
      <p:cViewPr varScale="1">
        <p:scale>
          <a:sx n="39" d="100"/>
          <a:sy n="39" d="100"/>
        </p:scale>
        <p:origin x="1710" y="54"/>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183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FA7E-3CF4-4913-8B95-832648932C89}" type="datetimeFigureOut">
              <a:rPr lang="en-US" smtClean="0"/>
              <a:t>10/11/2018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84D23-F7D1-45B0-A281-A4F8DA380623}" type="slidenum">
              <a:rPr lang="en-US" smtClean="0"/>
              <a:t>‹#›</a:t>
            </a:fld>
            <a:endParaRPr lang="en-US"/>
          </a:p>
        </p:txBody>
      </p:sp>
    </p:spTree>
    <p:extLst>
      <p:ext uri="{BB962C8B-B14F-4D97-AF65-F5344CB8AC3E}">
        <p14:creationId xmlns:p14="http://schemas.microsoft.com/office/powerpoint/2010/main" val="313184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1</a:t>
            </a:fld>
            <a:endParaRPr lang="en-US"/>
          </a:p>
        </p:txBody>
      </p:sp>
    </p:spTree>
    <p:extLst>
      <p:ext uri="{BB962C8B-B14F-4D97-AF65-F5344CB8AC3E}">
        <p14:creationId xmlns:p14="http://schemas.microsoft.com/office/powerpoint/2010/main" val="1981334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10</a:t>
            </a:fld>
            <a:endParaRPr lang="en-US"/>
          </a:p>
        </p:txBody>
      </p:sp>
    </p:spTree>
    <p:extLst>
      <p:ext uri="{BB962C8B-B14F-4D97-AF65-F5344CB8AC3E}">
        <p14:creationId xmlns:p14="http://schemas.microsoft.com/office/powerpoint/2010/main" val="320952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11</a:t>
            </a:fld>
            <a:endParaRPr lang="en-US"/>
          </a:p>
        </p:txBody>
      </p:sp>
    </p:spTree>
    <p:extLst>
      <p:ext uri="{BB962C8B-B14F-4D97-AF65-F5344CB8AC3E}">
        <p14:creationId xmlns:p14="http://schemas.microsoft.com/office/powerpoint/2010/main" val="499304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12</a:t>
            </a:fld>
            <a:endParaRPr lang="en-US"/>
          </a:p>
        </p:txBody>
      </p:sp>
    </p:spTree>
    <p:extLst>
      <p:ext uri="{BB962C8B-B14F-4D97-AF65-F5344CB8AC3E}">
        <p14:creationId xmlns:p14="http://schemas.microsoft.com/office/powerpoint/2010/main" val="3627081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13</a:t>
            </a:fld>
            <a:endParaRPr lang="en-US"/>
          </a:p>
        </p:txBody>
      </p:sp>
    </p:spTree>
    <p:extLst>
      <p:ext uri="{BB962C8B-B14F-4D97-AF65-F5344CB8AC3E}">
        <p14:creationId xmlns:p14="http://schemas.microsoft.com/office/powerpoint/2010/main" val="308591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14</a:t>
            </a:fld>
            <a:endParaRPr lang="en-US"/>
          </a:p>
        </p:txBody>
      </p:sp>
    </p:spTree>
    <p:extLst>
      <p:ext uri="{BB962C8B-B14F-4D97-AF65-F5344CB8AC3E}">
        <p14:creationId xmlns:p14="http://schemas.microsoft.com/office/powerpoint/2010/main" val="1007991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15</a:t>
            </a:fld>
            <a:endParaRPr lang="en-US"/>
          </a:p>
        </p:txBody>
      </p:sp>
    </p:spTree>
    <p:extLst>
      <p:ext uri="{BB962C8B-B14F-4D97-AF65-F5344CB8AC3E}">
        <p14:creationId xmlns:p14="http://schemas.microsoft.com/office/powerpoint/2010/main" val="3139895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16</a:t>
            </a:fld>
            <a:endParaRPr lang="en-US"/>
          </a:p>
        </p:txBody>
      </p:sp>
    </p:spTree>
    <p:extLst>
      <p:ext uri="{BB962C8B-B14F-4D97-AF65-F5344CB8AC3E}">
        <p14:creationId xmlns:p14="http://schemas.microsoft.com/office/powerpoint/2010/main" val="2750548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17</a:t>
            </a:fld>
            <a:endParaRPr lang="en-US"/>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64216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2</a:t>
            </a:fld>
            <a:endParaRPr lang="en-US"/>
          </a:p>
        </p:txBody>
      </p:sp>
    </p:spTree>
    <p:extLst>
      <p:ext uri="{BB962C8B-B14F-4D97-AF65-F5344CB8AC3E}">
        <p14:creationId xmlns:p14="http://schemas.microsoft.com/office/powerpoint/2010/main" val="435419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7384D23-F7D1-45B0-A281-A4F8DA380623}" type="slidenum">
              <a:rPr lang="en-US" smtClean="0"/>
              <a:t>3</a:t>
            </a:fld>
            <a:endParaRPr lang="en-US"/>
          </a:p>
        </p:txBody>
      </p:sp>
    </p:spTree>
    <p:extLst>
      <p:ext uri="{BB962C8B-B14F-4D97-AF65-F5344CB8AC3E}">
        <p14:creationId xmlns:p14="http://schemas.microsoft.com/office/powerpoint/2010/main" val="1753509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4</a:t>
            </a:fld>
            <a:endParaRPr lang="en-US"/>
          </a:p>
        </p:txBody>
      </p:sp>
    </p:spTree>
    <p:extLst>
      <p:ext uri="{BB962C8B-B14F-4D97-AF65-F5344CB8AC3E}">
        <p14:creationId xmlns:p14="http://schemas.microsoft.com/office/powerpoint/2010/main" val="130586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5</a:t>
            </a:fld>
            <a:endParaRPr lang="en-US"/>
          </a:p>
        </p:txBody>
      </p:sp>
    </p:spTree>
    <p:extLst>
      <p:ext uri="{BB962C8B-B14F-4D97-AF65-F5344CB8AC3E}">
        <p14:creationId xmlns:p14="http://schemas.microsoft.com/office/powerpoint/2010/main" val="4073259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6</a:t>
            </a:fld>
            <a:endParaRPr lang="en-US"/>
          </a:p>
        </p:txBody>
      </p:sp>
    </p:spTree>
    <p:extLst>
      <p:ext uri="{BB962C8B-B14F-4D97-AF65-F5344CB8AC3E}">
        <p14:creationId xmlns:p14="http://schemas.microsoft.com/office/powerpoint/2010/main" val="3897788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7</a:t>
            </a:fld>
            <a:endParaRPr lang="en-US"/>
          </a:p>
        </p:txBody>
      </p:sp>
    </p:spTree>
    <p:extLst>
      <p:ext uri="{BB962C8B-B14F-4D97-AF65-F5344CB8AC3E}">
        <p14:creationId xmlns:p14="http://schemas.microsoft.com/office/powerpoint/2010/main" val="4120858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8</a:t>
            </a:fld>
            <a:endParaRPr lang="en-US"/>
          </a:p>
        </p:txBody>
      </p:sp>
    </p:spTree>
    <p:extLst>
      <p:ext uri="{BB962C8B-B14F-4D97-AF65-F5344CB8AC3E}">
        <p14:creationId xmlns:p14="http://schemas.microsoft.com/office/powerpoint/2010/main" val="2139438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7384D23-F7D1-45B0-A281-A4F8DA380623}" type="slidenum">
              <a:rPr lang="en-US" smtClean="0"/>
              <a:t>9</a:t>
            </a:fld>
            <a:endParaRPr lang="en-US"/>
          </a:p>
        </p:txBody>
      </p:sp>
    </p:spTree>
    <p:extLst>
      <p:ext uri="{BB962C8B-B14F-4D97-AF65-F5344CB8AC3E}">
        <p14:creationId xmlns:p14="http://schemas.microsoft.com/office/powerpoint/2010/main" val="224404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7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a:t>
            </a:r>
          </a:p>
        </p:txBody>
      </p:sp>
      <p:sp>
        <p:nvSpPr>
          <p:cNvPr id="3" name="Subtitle 2"/>
          <p:cNvSpPr>
            <a:spLocks noGrp="1"/>
          </p:cNvSpPr>
          <p:nvPr>
            <p:ph type="subTitle" sz="quarter" idx="1"/>
          </p:nvPr>
        </p:nvSpPr>
        <p:spPr/>
        <p:txBody>
          <a:bodyPr/>
          <a:lstStyle/>
          <a:p>
            <a:r>
              <a:rPr lang="en-US" dirty="0"/>
              <a:t>Exploring ASP.NET MVC 5
</a:t>
            </a:r>
          </a:p>
        </p:txBody>
      </p:sp>
    </p:spTree>
    <p:extLst>
      <p:ext uri="{BB962C8B-B14F-4D97-AF65-F5344CB8AC3E}">
        <p14:creationId xmlns:p14="http://schemas.microsoft.com/office/powerpoint/2010/main" val="319702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Pages Applications</a:t>
            </a:r>
          </a:p>
        </p:txBody>
      </p:sp>
      <p:sp>
        <p:nvSpPr>
          <p:cNvPr id="4" name="Content Placeholder 2"/>
          <p:cNvSpPr>
            <a:spLocks noGrp="1"/>
          </p:cNvSpPr>
          <p:nvPr/>
        </p:nvSpPr>
        <p:spPr bwMode="auto">
          <a:xfrm>
            <a:off x="458788" y="1021215"/>
            <a:ext cx="8119156" cy="11228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Code in .CSHTML files</a:t>
            </a:r>
          </a:p>
          <a:p>
            <a:r>
              <a:rPr lang="en-US" dirty="0"/>
              <a:t>Precise Control of HTML</a:t>
            </a:r>
          </a:p>
        </p:txBody>
      </p:sp>
      <p:sp>
        <p:nvSpPr>
          <p:cNvPr id="5" name="Rectangle 4"/>
          <p:cNvSpPr>
            <a:spLocks noChangeArrowheads="1"/>
          </p:cNvSpPr>
          <p:nvPr/>
        </p:nvSpPr>
        <p:spPr bwMode="auto">
          <a:xfrm>
            <a:off x="809898" y="2299063"/>
            <a:ext cx="7768046" cy="34163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&lt;h2&gt;Special Offers&lt;/h2&gt;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&lt;p&gt;Get the best possible value on </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Northwind</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specialty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foods by taking advantage of these offers:&lt;/p&gt;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foreach</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var</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item in offers) {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&lt;div class="offer-card"&gt;</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&lt;div class="offer-picture"&gt;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@if (!</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String.IsNullOrEmpty</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item.PhotoUrl</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&lt;</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img</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src</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Href</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item.PhotoUrl</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alt="@</a:t>
            </a:r>
            <a:r>
              <a:rPr kumimoji="0" lang="en-US" b="0" i="0" u="none" strike="noStrike" cap="none" normalizeH="0" baseline="0" dirty="0" err="1">
                <a:ln>
                  <a:noFill/>
                </a:ln>
                <a:solidFill>
                  <a:schemeClr val="tx2">
                    <a:lumMod val="75000"/>
                    <a:lumOff val="25000"/>
                  </a:schemeClr>
                </a:solidFill>
                <a:effectLst/>
                <a:latin typeface="Segoe UI" panose="020B0502040204020203" pitchFamily="34" charset="0"/>
                <a:cs typeface="Segoe UI" panose="020B0502040204020203" pitchFamily="34" charset="0"/>
              </a:rPr>
              <a:t>item.Title</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lang="en-US" b="0" dirty="0">
                <a:solidFill>
                  <a:schemeClr val="tx2">
                    <a:lumMod val="75000"/>
                    <a:lumOff val="25000"/>
                  </a:schemeClr>
                </a:solidFill>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a:t>
            </a:r>
            <a:endParaRPr lang="en-US" b="0" dirty="0">
              <a:solidFill>
                <a:schemeClr val="tx2">
                  <a:lumMod val="75000"/>
                  <a:lumOff val="25000"/>
                </a:schemeClr>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dirty="0">
                <a:ln>
                  <a:noFill/>
                </a:ln>
                <a:solidFill>
                  <a:schemeClr val="tx2">
                    <a:lumMod val="75000"/>
                    <a:lumOff val="25000"/>
                  </a:schemeClr>
                </a:solidFill>
                <a:effectLst/>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dirty="0">
                <a:ln>
                  <a:noFill/>
                </a:ln>
                <a:solidFill>
                  <a:schemeClr val="tx2">
                    <a:lumMod val="75000"/>
                    <a:lumOff val="25000"/>
                  </a:schemeClr>
                </a:solidFill>
                <a:effectLst/>
                <a:latin typeface="Segoe UI" panose="020B0502040204020203" pitchFamily="34" charset="0"/>
                <a:cs typeface="Segoe UI" panose="020B0502040204020203" pitchFamily="34" charset="0"/>
              </a:rPr>
              <a:t>  </a:t>
            </a: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2">
                    <a:lumMod val="75000"/>
                    <a:lumOff val="25000"/>
                  </a:schemeClr>
                </a:solidFill>
                <a:effectLst/>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89265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Forms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Code in .</a:t>
            </a:r>
            <a:r>
              <a:rPr lang="en-US" dirty="0" err="1"/>
              <a:t>aspx</a:t>
            </a:r>
            <a:r>
              <a:rPr lang="en-US" dirty="0"/>
              <a:t> files and code-behind files</a:t>
            </a:r>
          </a:p>
          <a:p>
            <a:r>
              <a:rPr lang="en-US" dirty="0"/>
              <a:t>Create a UI by dragging controls onto a page</a:t>
            </a:r>
          </a:p>
          <a:p>
            <a:r>
              <a:rPr lang="en-US" dirty="0"/>
              <a:t>Controls provide rich properties and events</a:t>
            </a:r>
          </a:p>
          <a:p>
            <a:r>
              <a:rPr lang="en-US" dirty="0"/>
              <a:t>Bind controls to data</a:t>
            </a:r>
          </a:p>
        </p:txBody>
      </p:sp>
    </p:spTree>
    <p:extLst>
      <p:ext uri="{BB962C8B-B14F-4D97-AF65-F5344CB8AC3E}">
        <p14:creationId xmlns:p14="http://schemas.microsoft.com/office/powerpoint/2010/main" val="402187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MVC Applications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Models encapsulate objects and data</a:t>
            </a:r>
          </a:p>
          <a:p>
            <a:r>
              <a:rPr lang="en-US" dirty="0"/>
              <a:t>Views generate the user interface</a:t>
            </a:r>
          </a:p>
          <a:p>
            <a:r>
              <a:rPr lang="en-US" dirty="0"/>
              <a:t>Controllers interact with user actions</a:t>
            </a:r>
          </a:p>
          <a:p>
            <a:r>
              <a:rPr lang="en-US" dirty="0"/>
              <a:t>Code in .</a:t>
            </a:r>
            <a:r>
              <a:rPr lang="en-US" dirty="0" err="1"/>
              <a:t>cshtml</a:t>
            </a:r>
            <a:r>
              <a:rPr lang="en-US" dirty="0"/>
              <a:t> and .</a:t>
            </a:r>
            <a:r>
              <a:rPr lang="en-US" dirty="0" err="1"/>
              <a:t>cs</a:t>
            </a:r>
            <a:r>
              <a:rPr lang="en-US" dirty="0"/>
              <a:t> files</a:t>
            </a:r>
          </a:p>
          <a:p>
            <a:r>
              <a:rPr lang="en-US" dirty="0"/>
              <a:t>Precise control of HTML and URLs</a:t>
            </a:r>
          </a:p>
          <a:p>
            <a:r>
              <a:rPr lang="en-US" dirty="0"/>
              <a:t>Easy to use unit tests</a:t>
            </a:r>
          </a:p>
        </p:txBody>
      </p:sp>
    </p:spTree>
    <p:extLst>
      <p:ext uri="{BB962C8B-B14F-4D97-AF65-F5344CB8AC3E}">
        <p14:creationId xmlns:p14="http://schemas.microsoft.com/office/powerpoint/2010/main" val="1110084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7ab7b6f-fa30-4280-8585-8bdb2981ab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ASP.NET Features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Configuration</a:t>
            </a:r>
          </a:p>
          <a:p>
            <a:r>
              <a:rPr lang="en-US" dirty="0"/>
              <a:t>Authentication</a:t>
            </a:r>
          </a:p>
          <a:p>
            <a:r>
              <a:rPr lang="en-US" dirty="0"/>
              <a:t>Membership and Roles</a:t>
            </a:r>
          </a:p>
          <a:p>
            <a:r>
              <a:rPr lang="en-US" dirty="0"/>
              <a:t>State Management</a:t>
            </a:r>
          </a:p>
          <a:p>
            <a:r>
              <a:rPr lang="en-US" dirty="0"/>
              <a:t>Caching</a:t>
            </a:r>
          </a:p>
          <a:p>
            <a:endParaRPr lang="en-US" dirty="0"/>
          </a:p>
        </p:txBody>
      </p:sp>
    </p:spTree>
    <p:extLst>
      <p:ext uri="{BB962C8B-B14F-4D97-AF65-F5344CB8AC3E}">
        <p14:creationId xmlns:p14="http://schemas.microsoft.com/office/powerpoint/2010/main" val="1109110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31cea81-6426-4680-bb03-a7bb56a0a3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ASP.NET MVC 5 Introduction</a:t>
            </a:r>
          </a:p>
        </p:txBody>
      </p:sp>
      <p:sp>
        <p:nvSpPr>
          <p:cNvPr id="3" name="Text Placeholder 2"/>
          <p:cNvSpPr>
            <a:spLocks noGrp="1"/>
          </p:cNvSpPr>
          <p:nvPr>
            <p:ph type="body" idx="1"/>
          </p:nvPr>
        </p:nvSpPr>
        <p:spPr/>
        <p:txBody>
          <a:bodyPr/>
          <a:lstStyle/>
          <a:p>
            <a:r>
              <a:rPr lang="en-US" dirty="0"/>
              <a:t>Models, Views, and Controllers
Demonstration: How to Explore an MVC5 Application Structure</a:t>
            </a:r>
          </a:p>
        </p:txBody>
      </p:sp>
    </p:spTree>
    <p:extLst>
      <p:ext uri="{BB962C8B-B14F-4D97-AF65-F5344CB8AC3E}">
        <p14:creationId xmlns:p14="http://schemas.microsoft.com/office/powerpoint/2010/main" val="1647907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005c880-d973-404b-8c3f-d6415f26a2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Models, Views, and Controllers</a:t>
            </a:r>
          </a:p>
        </p:txBody>
      </p:sp>
      <p:sp>
        <p:nvSpPr>
          <p:cNvPr id="4" name="Rounded Rectangle 3"/>
          <p:cNvSpPr/>
          <p:nvPr/>
        </p:nvSpPr>
        <p:spPr bwMode="auto">
          <a:xfrm>
            <a:off x="528035" y="1171977"/>
            <a:ext cx="5808372" cy="3425781"/>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pic>
        <p:nvPicPr>
          <p:cNvPr id="5" name="Picture 4"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model properties in an HTML page that is sent to the browser for displ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3604" y="5145623"/>
            <a:ext cx="1370911" cy="1228964"/>
          </a:xfrm>
          <a:prstGeom prst="rect">
            <a:avLst/>
          </a:prstGeom>
        </p:spPr>
      </p:pic>
      <p:pic>
        <p:nvPicPr>
          <p:cNvPr id="6" name="Content Placeholder 1"/>
          <p:cNvPicPr>
            <a:picLocks noGrp="1"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2667371" y="5437322"/>
            <a:ext cx="732466" cy="1157296"/>
          </a:xfrm>
          <a:prstGeom prst="rect">
            <a:avLst/>
          </a:prstGeom>
          <a:noFill/>
          <a:ln w="9525">
            <a:noFill/>
            <a:miter lim="800000"/>
            <a:headEnd/>
            <a:tailEnd/>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1174" y="3209412"/>
            <a:ext cx="1319929" cy="10543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3689" y="1430038"/>
            <a:ext cx="803764" cy="134343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4304" y="1765368"/>
            <a:ext cx="1022266" cy="672773"/>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01956" y="1430672"/>
            <a:ext cx="803385" cy="1342801"/>
          </a:xfrm>
          <a:prstGeom prst="rect">
            <a:avLst/>
          </a:prstGeom>
        </p:spPr>
      </p:pic>
      <p:cxnSp>
        <p:nvCxnSpPr>
          <p:cNvPr id="11" name="Straight Arrow Connector 10"/>
          <p:cNvCxnSpPr/>
          <p:nvPr/>
        </p:nvCxnSpPr>
        <p:spPr bwMode="auto">
          <a:xfrm flipH="1" flipV="1">
            <a:off x="3719059" y="435305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V="1">
            <a:off x="5866327" y="2101754"/>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a:off x="2015064" y="2937454"/>
            <a:ext cx="1435208" cy="220816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p:nvPr/>
        </p:nvCxnSpPr>
        <p:spPr bwMode="auto">
          <a:xfrm flipH="1">
            <a:off x="4464934" y="2600319"/>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15" name="TextBox 14"/>
          <p:cNvSpPr txBox="1"/>
          <p:nvPr/>
        </p:nvSpPr>
        <p:spPr>
          <a:xfrm>
            <a:off x="4579712" y="5575439"/>
            <a:ext cx="99437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Browser</a:t>
            </a:r>
          </a:p>
        </p:txBody>
      </p:sp>
      <p:sp>
        <p:nvSpPr>
          <p:cNvPr id="16" name="TextBox 15"/>
          <p:cNvSpPr txBox="1"/>
          <p:nvPr/>
        </p:nvSpPr>
        <p:spPr>
          <a:xfrm>
            <a:off x="4891103" y="3551936"/>
            <a:ext cx="119475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Controller</a:t>
            </a:r>
          </a:p>
        </p:txBody>
      </p:sp>
      <p:sp>
        <p:nvSpPr>
          <p:cNvPr id="17" name="TextBox 16"/>
          <p:cNvSpPr txBox="1"/>
          <p:nvPr/>
        </p:nvSpPr>
        <p:spPr>
          <a:xfrm>
            <a:off x="2238296" y="1892509"/>
            <a:ext cx="67037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View</a:t>
            </a:r>
          </a:p>
        </p:txBody>
      </p:sp>
      <p:sp>
        <p:nvSpPr>
          <p:cNvPr id="18" name="TextBox 17"/>
          <p:cNvSpPr txBox="1"/>
          <p:nvPr/>
        </p:nvSpPr>
        <p:spPr>
          <a:xfrm>
            <a:off x="4032765" y="1917088"/>
            <a:ext cx="86433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Model</a:t>
            </a:r>
          </a:p>
        </p:txBody>
      </p:sp>
      <p:sp>
        <p:nvSpPr>
          <p:cNvPr id="19" name="TextBox 18"/>
          <p:cNvSpPr txBox="1"/>
          <p:nvPr/>
        </p:nvSpPr>
        <p:spPr>
          <a:xfrm>
            <a:off x="7001158" y="2474307"/>
            <a:ext cx="126989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t>Database</a:t>
            </a:r>
          </a:p>
        </p:txBody>
      </p:sp>
      <p:sp>
        <p:nvSpPr>
          <p:cNvPr id="20" name="TextBox 19"/>
          <p:cNvSpPr txBox="1"/>
          <p:nvPr/>
        </p:nvSpPr>
        <p:spPr>
          <a:xfrm>
            <a:off x="528035" y="4600195"/>
            <a:ext cx="13572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Web Server</a:t>
            </a:r>
          </a:p>
        </p:txBody>
      </p:sp>
      <p:sp>
        <p:nvSpPr>
          <p:cNvPr id="21" name="TextBox 20"/>
          <p:cNvSpPr txBox="1"/>
          <p:nvPr/>
        </p:nvSpPr>
        <p:spPr>
          <a:xfrm>
            <a:off x="3740097" y="4661750"/>
            <a:ext cx="60644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Segoe UI" panose="020B0502040204020203" pitchFamily="34" charset="0"/>
                <a:cs typeface="Segoe UI" panose="020B0502040204020203" pitchFamily="34" charset="0"/>
              </a:rPr>
              <a:t>HTTP</a:t>
            </a:r>
          </a:p>
        </p:txBody>
      </p:sp>
      <p:sp>
        <p:nvSpPr>
          <p:cNvPr id="22" name="TextBox 21"/>
          <p:cNvSpPr txBox="1"/>
          <p:nvPr/>
        </p:nvSpPr>
        <p:spPr>
          <a:xfrm>
            <a:off x="6064532" y="1693493"/>
            <a:ext cx="500458"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Segoe UI" panose="020B0502040204020203" pitchFamily="34" charset="0"/>
                <a:cs typeface="Segoe UI" panose="020B0502040204020203" pitchFamily="34" charset="0"/>
              </a:rPr>
              <a:t>SQL</a:t>
            </a:r>
          </a:p>
        </p:txBody>
      </p:sp>
      <p:cxnSp>
        <p:nvCxnSpPr>
          <p:cNvPr id="23" name="Straight Arrow Connector 22"/>
          <p:cNvCxnSpPr/>
          <p:nvPr/>
        </p:nvCxnSpPr>
        <p:spPr bwMode="auto">
          <a:xfrm flipH="1" flipV="1">
            <a:off x="2438750"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p:cNvCxnSpPr/>
          <p:nvPr/>
        </p:nvCxnSpPr>
        <p:spPr bwMode="auto">
          <a:xfrm flipV="1">
            <a:off x="4625283" y="2686045"/>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p:nvPr/>
        </p:nvCxnSpPr>
        <p:spPr bwMode="auto">
          <a:xfrm flipH="1" flipV="1">
            <a:off x="5848406" y="2286420"/>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85182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ad4878e-9fdc-411b-879c-d95870fc472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Demonstration: How to Explore an </a:t>
            </a:r>
            <a:r>
              <a:rPr lang="en-US" dirty="0" smtClean="0"/>
              <a:t>MVC5 Application Structure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None/>
            </a:pPr>
            <a:r>
              <a:rPr lang="en-US" dirty="0"/>
              <a:t>In this demonstration, you will see how to:</a:t>
            </a:r>
          </a:p>
          <a:p>
            <a:pPr marL="514350" indent="-514350">
              <a:buFont typeface="+mj-lt"/>
              <a:buAutoNum type="arabicPeriod"/>
            </a:pPr>
            <a:r>
              <a:rPr lang="en-US" dirty="0"/>
              <a:t>Examine an MVC application renders the default home page.</a:t>
            </a:r>
          </a:p>
          <a:p>
            <a:pPr marL="514350" indent="-514350">
              <a:buFont typeface="+mj-lt"/>
              <a:buAutoNum type="arabicPeriod"/>
            </a:pPr>
            <a:r>
              <a:rPr lang="en-US" dirty="0"/>
              <a:t>Examine the default route that forwards requests to the Controller.</a:t>
            </a:r>
          </a:p>
          <a:p>
            <a:pPr marL="514350" indent="-514350">
              <a:buFont typeface="+mj-lt"/>
              <a:buAutoNum type="arabicPeriod"/>
            </a:pPr>
            <a:r>
              <a:rPr lang="en-US" dirty="0"/>
              <a:t>Examine the Photo Model code.</a:t>
            </a:r>
          </a:p>
          <a:p>
            <a:pPr marL="514350" indent="-514350">
              <a:buFont typeface="+mj-lt"/>
              <a:buAutoNum type="arabicPeriod"/>
            </a:pPr>
            <a:r>
              <a:rPr lang="en-US" dirty="0"/>
              <a:t>Examine the Photo Controller code.</a:t>
            </a:r>
          </a:p>
          <a:p>
            <a:pPr marL="514350" indent="-514350">
              <a:buFont typeface="+mj-lt"/>
              <a:buAutoNum type="arabicPeriod"/>
            </a:pPr>
            <a:r>
              <a:rPr lang="en-US" dirty="0"/>
              <a:t>Examine the Photo Details View code.</a:t>
            </a:r>
          </a:p>
          <a:p>
            <a:pPr marL="514350" indent="-514350">
              <a:buFont typeface="+mj-lt"/>
              <a:buAutoNum type="arabicPeriod"/>
            </a:pPr>
            <a:r>
              <a:rPr lang="en-US" dirty="0"/>
              <a:t>Examine the photo details rendered as a result of Models, Controllers, and Views working together.</a:t>
            </a:r>
          </a:p>
        </p:txBody>
      </p:sp>
    </p:spTree>
    <p:extLst>
      <p:ext uri="{BB962C8B-B14F-4D97-AF65-F5344CB8AC3E}">
        <p14:creationId xmlns:p14="http://schemas.microsoft.com/office/powerpoint/2010/main" val="402095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Exploring ASP.NET MVC 5</a:t>
            </a:r>
          </a:p>
        </p:txBody>
      </p:sp>
      <p:sp>
        <p:nvSpPr>
          <p:cNvPr id="3" name="Text Placeholder 2"/>
          <p:cNvSpPr>
            <a:spLocks noGrp="1"/>
          </p:cNvSpPr>
          <p:nvPr>
            <p:ph type="body" idx="1"/>
          </p:nvPr>
        </p:nvSpPr>
        <p:spPr/>
        <p:txBody>
          <a:bodyPr/>
          <a:lstStyle/>
          <a:p>
            <a:r>
              <a:rPr lang="en-US" dirty="0"/>
              <a:t>Exercise 1: Exploring a Photo Sharing </a:t>
            </a:r>
            <a:r>
              <a:rPr lang="en-US" dirty="0" smtClean="0"/>
              <a:t>Application</a:t>
            </a:r>
            <a:r>
              <a:rPr lang="en-US" dirty="0"/>
              <a:t>
Exercise </a:t>
            </a:r>
            <a:r>
              <a:rPr lang="en-US" dirty="0" smtClean="0"/>
              <a:t>2: </a:t>
            </a:r>
            <a:r>
              <a:rPr lang="en-US" dirty="0"/>
              <a:t>Exploring an MVC Application</a:t>
            </a:r>
          </a:p>
        </p:txBody>
      </p:sp>
      <p:sp>
        <p:nvSpPr>
          <p:cNvPr id="5" name="TextBox 4"/>
          <p:cNvSpPr txBox="1"/>
          <p:nvPr/>
        </p:nvSpPr>
        <p:spPr>
          <a:xfrm>
            <a:off x="458788" y="4126141"/>
            <a:ext cx="184731" cy="523220"/>
          </a:xfrm>
          <a:prstGeom prst="rect">
            <a:avLst/>
          </a:prstGeom>
          <a:noFill/>
        </p:spPr>
        <p:txBody>
          <a:bodyPr vert="horz" wrap="none" rtlCol="0">
            <a:spAutoFit/>
          </a:bodyPr>
          <a:lstStyle/>
          <a:p>
            <a:endParaRPr lang="en-US" sz="2800" b="0" i="0" u="none" strike="noStrike" baseline="0">
              <a:latin typeface="Segoe UI"/>
            </a:endParaRPr>
          </a:p>
        </p:txBody>
      </p:sp>
      <p:sp>
        <p:nvSpPr>
          <p:cNvPr id="6" name="TextBox 5"/>
          <p:cNvSpPr txBox="1"/>
          <p:nvPr/>
        </p:nvSpPr>
        <p:spPr>
          <a:xfrm>
            <a:off x="458788" y="5791200"/>
            <a:ext cx="4529573" cy="523220"/>
          </a:xfrm>
          <a:prstGeom prst="rect">
            <a:avLst/>
          </a:prstGeom>
          <a:noFill/>
        </p:spPr>
        <p:txBody>
          <a:bodyPr vert="horz" wrap="none" rtlCol="0">
            <a:spAutoFit/>
          </a:bodyPr>
          <a:lstStyle/>
          <a:p>
            <a:r>
              <a:rPr lang="en-US" sz="2800" dirty="0">
                <a:latin typeface="Segoe UI"/>
              </a:rPr>
              <a:t>Estimated Time: 45 minutes</a:t>
            </a:r>
          </a:p>
        </p:txBody>
      </p:sp>
    </p:spTree>
    <p:extLst>
      <p:ext uri="{BB962C8B-B14F-4D97-AF65-F5344CB8AC3E}">
        <p14:creationId xmlns:p14="http://schemas.microsoft.com/office/powerpoint/2010/main" val="18543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dirty="0" smtClean="0"/>
              <a:t>Overview of Microsoft Web Technologies</a:t>
            </a:r>
            <a:r>
              <a:rPr lang="en-US" dirty="0"/>
              <a:t>
</a:t>
            </a:r>
            <a:r>
              <a:rPr lang="en-US" dirty="0" smtClean="0"/>
              <a:t>ASP.NET Introduction</a:t>
            </a:r>
            <a:r>
              <a:rPr lang="en-US" dirty="0"/>
              <a:t>
</a:t>
            </a:r>
            <a:r>
              <a:rPr lang="en-US" dirty="0" smtClean="0"/>
              <a:t>ASP.NET </a:t>
            </a:r>
            <a:r>
              <a:rPr lang="en-US" dirty="0"/>
              <a:t>MVC 5 </a:t>
            </a:r>
            <a:r>
              <a:rPr lang="en-US" dirty="0" smtClean="0"/>
              <a:t>Introduction</a:t>
            </a:r>
            <a:endParaRPr lang="en-US" dirty="0"/>
          </a:p>
        </p:txBody>
      </p:sp>
    </p:spTree>
    <p:extLst>
      <p:ext uri="{BB962C8B-B14F-4D97-AF65-F5344CB8AC3E}">
        <p14:creationId xmlns:p14="http://schemas.microsoft.com/office/powerpoint/2010/main" val="11291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smtClean="0"/>
              <a:t>Lesson 1: Overview </a:t>
            </a:r>
            <a:r>
              <a:rPr lang="en-US" dirty="0"/>
              <a:t>of Microsoft Web Technologies</a:t>
            </a:r>
          </a:p>
        </p:txBody>
      </p:sp>
      <p:sp>
        <p:nvSpPr>
          <p:cNvPr id="3" name="Text Placeholder 2"/>
          <p:cNvSpPr>
            <a:spLocks noGrp="1"/>
          </p:cNvSpPr>
          <p:nvPr>
            <p:ph type="body" idx="1"/>
          </p:nvPr>
        </p:nvSpPr>
        <p:spPr/>
        <p:txBody>
          <a:bodyPr/>
          <a:lstStyle/>
          <a:p>
            <a:r>
              <a:rPr lang="en-US"/>
              <a:t>Introduction to Microsoft Web Technologies
Overview of ASP.NET
Client-Side Web Technologies
Internet Information Server
Microsoft Azure</a:t>
            </a:r>
          </a:p>
        </p:txBody>
      </p:sp>
    </p:spTree>
    <p:extLst>
      <p:ext uri="{BB962C8B-B14F-4D97-AF65-F5344CB8AC3E}">
        <p14:creationId xmlns:p14="http://schemas.microsoft.com/office/powerpoint/2010/main" val="338304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Microsoft Web Technologies</a:t>
            </a:r>
          </a:p>
        </p:txBody>
      </p:sp>
      <p:sp>
        <p:nvSpPr>
          <p:cNvPr id="4" name="TextBox 3"/>
          <p:cNvSpPr txBox="1"/>
          <p:nvPr/>
        </p:nvSpPr>
        <p:spPr>
          <a:xfrm>
            <a:off x="2510540" y="1617187"/>
            <a:ext cx="806631"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Host</a:t>
            </a:r>
          </a:p>
        </p:txBody>
      </p:sp>
      <p:sp>
        <p:nvSpPr>
          <p:cNvPr id="5" name="TextBox 4"/>
          <p:cNvSpPr txBox="1"/>
          <p:nvPr/>
        </p:nvSpPr>
        <p:spPr>
          <a:xfrm>
            <a:off x="415776" y="1616149"/>
            <a:ext cx="1275157"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Develop</a:t>
            </a:r>
          </a:p>
        </p:txBody>
      </p:sp>
      <p:sp>
        <p:nvSpPr>
          <p:cNvPr id="6" name="TextBox 5"/>
          <p:cNvSpPr txBox="1"/>
          <p:nvPr/>
        </p:nvSpPr>
        <p:spPr>
          <a:xfrm>
            <a:off x="4774358" y="2170147"/>
            <a:ext cx="161614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Server-Side</a:t>
            </a:r>
          </a:p>
        </p:txBody>
      </p:sp>
      <p:sp>
        <p:nvSpPr>
          <p:cNvPr id="7" name="TextBox 6"/>
          <p:cNvSpPr txBox="1"/>
          <p:nvPr/>
        </p:nvSpPr>
        <p:spPr>
          <a:xfrm>
            <a:off x="6977029" y="2170147"/>
            <a:ext cx="154721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Client-Side</a:t>
            </a:r>
          </a:p>
        </p:txBody>
      </p:sp>
      <p:sp>
        <p:nvSpPr>
          <p:cNvPr id="8" name="TextBox 7"/>
          <p:cNvSpPr txBox="1"/>
          <p:nvPr/>
        </p:nvSpPr>
        <p:spPr>
          <a:xfrm>
            <a:off x="6141281" y="1577649"/>
            <a:ext cx="1203086"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Execute</a:t>
            </a:r>
          </a:p>
        </p:txBody>
      </p:sp>
      <p:cxnSp>
        <p:nvCxnSpPr>
          <p:cNvPr id="9" name="Straight Connector 8"/>
          <p:cNvCxnSpPr/>
          <p:nvPr/>
        </p:nvCxnSpPr>
        <p:spPr bwMode="auto">
          <a:xfrm flipH="1">
            <a:off x="2317135" y="1513256"/>
            <a:ext cx="14272" cy="4678326"/>
          </a:xfrm>
          <a:prstGeom prst="line">
            <a:avLst/>
          </a:prstGeom>
          <a:ln>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bwMode="auto">
          <a:xfrm flipH="1">
            <a:off x="6803400" y="2170147"/>
            <a:ext cx="17121" cy="4021435"/>
          </a:xfrm>
          <a:prstGeom prst="line">
            <a:avLst/>
          </a:prstGeom>
          <a:ln>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bwMode="auto">
          <a:xfrm flipH="1">
            <a:off x="4578670" y="1513256"/>
            <a:ext cx="14272" cy="4678326"/>
          </a:xfrm>
          <a:prstGeom prst="line">
            <a:avLst/>
          </a:prstGeom>
          <a:ln>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2510540" y="3044164"/>
            <a:ext cx="1823443"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IIS</a:t>
            </a:r>
          </a:p>
          <a:p>
            <a:pPr marL="342900" indent="-34290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Microsoft Azure</a:t>
            </a:r>
          </a:p>
        </p:txBody>
      </p:sp>
      <p:sp>
        <p:nvSpPr>
          <p:cNvPr id="13" name="TextBox 12"/>
          <p:cNvSpPr txBox="1"/>
          <p:nvPr/>
        </p:nvSpPr>
        <p:spPr>
          <a:xfrm>
            <a:off x="126453" y="3044164"/>
            <a:ext cx="2034728" cy="76944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Visual Studio</a:t>
            </a:r>
          </a:p>
        </p:txBody>
      </p:sp>
      <p:sp>
        <p:nvSpPr>
          <p:cNvPr id="14" name="TextBox 13"/>
          <p:cNvSpPr txBox="1"/>
          <p:nvPr/>
        </p:nvSpPr>
        <p:spPr>
          <a:xfrm>
            <a:off x="4774358" y="3044164"/>
            <a:ext cx="1823443"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ASP.NET</a:t>
            </a:r>
          </a:p>
        </p:txBody>
      </p:sp>
      <p:sp>
        <p:nvSpPr>
          <p:cNvPr id="15" name="TextBox 14"/>
          <p:cNvSpPr txBox="1"/>
          <p:nvPr/>
        </p:nvSpPr>
        <p:spPr>
          <a:xfrm>
            <a:off x="6977029" y="3044164"/>
            <a:ext cx="2053950"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JavaScript</a:t>
            </a:r>
          </a:p>
          <a:p>
            <a:pPr marL="285750" indent="-285750">
              <a:buClr>
                <a:srgbClr val="0070C0"/>
              </a:buClr>
              <a:buFont typeface="Arial" panose="020B0604020202020204" pitchFamily="34" charset="0"/>
              <a:buChar char="•"/>
            </a:pPr>
            <a:r>
              <a:rPr lang="en-GB" sz="2200" b="0" dirty="0" err="1">
                <a:latin typeface="Segoe UI" panose="020B0502040204020203" pitchFamily="34" charset="0"/>
                <a:cs typeface="Segoe UI" panose="020B0502040204020203" pitchFamily="34" charset="0"/>
              </a:rPr>
              <a:t>jQuery</a:t>
            </a:r>
            <a:endParaRPr lang="en-GB" sz="2200" b="0" dirty="0">
              <a:latin typeface="Segoe UI" panose="020B0502040204020203" pitchFamily="34" charset="0"/>
              <a:cs typeface="Segoe UI" panose="020B0502040204020203" pitchFamily="34" charset="0"/>
            </a:endParaRP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AJAX</a:t>
            </a:r>
          </a:p>
        </p:txBody>
      </p:sp>
    </p:spTree>
    <p:extLst>
      <p:ext uri="{BB962C8B-B14F-4D97-AF65-F5344CB8AC3E}">
        <p14:creationId xmlns:p14="http://schemas.microsoft.com/office/powerpoint/2010/main" val="387505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ASP.NET</a:t>
            </a:r>
          </a:p>
        </p:txBody>
      </p:sp>
      <p:sp>
        <p:nvSpPr>
          <p:cNvPr id="4" name="Down Arrow 3"/>
          <p:cNvSpPr/>
          <p:nvPr/>
        </p:nvSpPr>
        <p:spPr bwMode="auto">
          <a:xfrm>
            <a:off x="6977524" y="2821577"/>
            <a:ext cx="311550" cy="180616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534112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Programming Models</a:t>
            </a:r>
          </a:p>
          <a:p>
            <a:pPr lvl="1"/>
            <a:r>
              <a:rPr lang="en-US" dirty="0"/>
              <a:t>Web Pages</a:t>
            </a:r>
          </a:p>
          <a:p>
            <a:pPr lvl="1"/>
            <a:r>
              <a:rPr lang="en-US" dirty="0"/>
              <a:t>Web Forms</a:t>
            </a:r>
          </a:p>
          <a:p>
            <a:pPr lvl="1"/>
            <a:r>
              <a:rPr lang="en-US" dirty="0"/>
              <a:t>MVC</a:t>
            </a:r>
          </a:p>
          <a:p>
            <a:r>
              <a:rPr lang="en-US" dirty="0"/>
              <a:t>ASP.NET API</a:t>
            </a:r>
          </a:p>
          <a:p>
            <a:pPr lvl="1"/>
            <a:r>
              <a:rPr lang="en-US" dirty="0"/>
              <a:t>Configuration</a:t>
            </a:r>
          </a:p>
          <a:p>
            <a:pPr lvl="1"/>
            <a:r>
              <a:rPr lang="en-US" dirty="0"/>
              <a:t>Authentication and Authorization</a:t>
            </a:r>
          </a:p>
          <a:p>
            <a:pPr lvl="1"/>
            <a:r>
              <a:rPr lang="en-US" dirty="0"/>
              <a:t>Caching</a:t>
            </a:r>
          </a:p>
          <a:p>
            <a:r>
              <a:rPr lang="en-US" dirty="0"/>
              <a:t>Compiling ASP.NET Code</a:t>
            </a:r>
          </a:p>
          <a:p>
            <a:pPr lvl="1"/>
            <a:endParaRPr lang="en-US" dirty="0"/>
          </a:p>
        </p:txBody>
      </p:sp>
      <p:pic>
        <p:nvPicPr>
          <p:cNvPr id="6" name="Picture 5" descr="Overview of ASP.NET. The ASP.NET server-side code renders HTML that the IIS server sends to the web browser for the us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769" y="1318031"/>
            <a:ext cx="777062" cy="137804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353" y="4627746"/>
            <a:ext cx="1536342" cy="137726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9908" y="4874727"/>
            <a:ext cx="818889" cy="129384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57837" y="3146446"/>
            <a:ext cx="950924" cy="896894"/>
          </a:xfrm>
          <a:prstGeom prst="rect">
            <a:avLst/>
          </a:prstGeom>
        </p:spPr>
      </p:pic>
      <p:sp>
        <p:nvSpPr>
          <p:cNvPr id="10" name="TextBox 9"/>
          <p:cNvSpPr txBox="1"/>
          <p:nvPr/>
        </p:nvSpPr>
        <p:spPr>
          <a:xfrm>
            <a:off x="7406831" y="1822385"/>
            <a:ext cx="10107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ASP.NET</a:t>
            </a:r>
          </a:p>
        </p:txBody>
      </p:sp>
      <p:sp>
        <p:nvSpPr>
          <p:cNvPr id="11" name="TextBox 10"/>
          <p:cNvSpPr txBox="1"/>
          <p:nvPr/>
        </p:nvSpPr>
        <p:spPr>
          <a:xfrm>
            <a:off x="7745695" y="3366047"/>
            <a:ext cx="78418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HTML</a:t>
            </a:r>
          </a:p>
          <a:p>
            <a:r>
              <a:rPr lang="en-GB" b="0" dirty="0">
                <a:latin typeface="Segoe UI" panose="020B0502040204020203" pitchFamily="34" charset="0"/>
                <a:cs typeface="Segoe UI" panose="020B0502040204020203" pitchFamily="34" charset="0"/>
              </a:rPr>
              <a:t>Pages</a:t>
            </a:r>
          </a:p>
        </p:txBody>
      </p:sp>
    </p:spTree>
    <p:extLst>
      <p:ext uri="{BB962C8B-B14F-4D97-AF65-F5344CB8AC3E}">
        <p14:creationId xmlns:p14="http://schemas.microsoft.com/office/powerpoint/2010/main" val="367480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284d496-1243-4279-84d3-86e6918983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Client-Side Web Technologies</a:t>
            </a:r>
          </a:p>
        </p:txBody>
      </p:sp>
      <p:sp>
        <p:nvSpPr>
          <p:cNvPr id="4" name="Content Placeholder 2"/>
          <p:cNvSpPr>
            <a:spLocks noGrp="1"/>
          </p:cNvSpPr>
          <p:nvPr/>
        </p:nvSpPr>
        <p:spPr bwMode="auto">
          <a:xfrm>
            <a:off x="458788" y="1021215"/>
            <a:ext cx="3910012" cy="3118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a:t>
            </a:r>
          </a:p>
          <a:p>
            <a:r>
              <a:rPr lang="en-US" dirty="0" err="1"/>
              <a:t>jQuery</a:t>
            </a:r>
            <a:endParaRPr lang="en-US" dirty="0"/>
          </a:p>
          <a:p>
            <a:pPr lvl="1"/>
            <a:r>
              <a:rPr lang="en-US" dirty="0" err="1"/>
              <a:t>jQuery</a:t>
            </a:r>
            <a:r>
              <a:rPr lang="en-US" dirty="0"/>
              <a:t> UI</a:t>
            </a:r>
          </a:p>
          <a:p>
            <a:pPr lvl="1"/>
            <a:r>
              <a:rPr lang="en-US" dirty="0" err="1"/>
              <a:t>jQuery</a:t>
            </a:r>
            <a:r>
              <a:rPr lang="en-US" dirty="0"/>
              <a:t> Mobile</a:t>
            </a:r>
          </a:p>
          <a:p>
            <a:r>
              <a:rPr lang="en-US" dirty="0"/>
              <a:t>AJAX</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800" y="1211150"/>
            <a:ext cx="4445000" cy="34908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676" y="4328253"/>
            <a:ext cx="2237047" cy="2005418"/>
          </a:xfrm>
          <a:prstGeom prst="rect">
            <a:avLst/>
          </a:prstGeom>
        </p:spPr>
      </p:pic>
      <p:sp>
        <p:nvSpPr>
          <p:cNvPr id="7" name="TextBox 9"/>
          <p:cNvSpPr txBox="1"/>
          <p:nvPr/>
        </p:nvSpPr>
        <p:spPr>
          <a:xfrm>
            <a:off x="4607635" y="2126732"/>
            <a:ext cx="1047255" cy="73866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Segoe UI" panose="020B0502040204020203" pitchFamily="34" charset="0"/>
                <a:cs typeface="Segoe UI" panose="020B0502040204020203" pitchFamily="34" charset="0"/>
              </a:rPr>
              <a:t>&lt;p&gt;</a:t>
            </a:r>
          </a:p>
          <a:p>
            <a:r>
              <a:rPr lang="en-GB" sz="1400" b="0" dirty="0">
                <a:latin typeface="Segoe UI" panose="020B0502040204020203" pitchFamily="34" charset="0"/>
                <a:cs typeface="Segoe UI" panose="020B0502040204020203" pitchFamily="34" charset="0"/>
              </a:rPr>
              <a:t>  Content</a:t>
            </a:r>
          </a:p>
          <a:p>
            <a:r>
              <a:rPr lang="en-GB" sz="1400" b="0" dirty="0">
                <a:latin typeface="Segoe UI" panose="020B0502040204020203" pitchFamily="34" charset="0"/>
                <a:cs typeface="Segoe UI" panose="020B0502040204020203" pitchFamily="34" charset="0"/>
              </a:rPr>
              <a:t>&lt;/p&gt;</a:t>
            </a:r>
          </a:p>
        </p:txBody>
      </p:sp>
      <p:sp>
        <p:nvSpPr>
          <p:cNvPr id="8" name="TextBox 10"/>
          <p:cNvSpPr txBox="1"/>
          <p:nvPr/>
        </p:nvSpPr>
        <p:spPr>
          <a:xfrm>
            <a:off x="4598745" y="3401536"/>
            <a:ext cx="1239378" cy="73866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Segoe UI" panose="020B0502040204020203" pitchFamily="34" charset="0"/>
                <a:cs typeface="Segoe UI" panose="020B0502040204020203" pitchFamily="34" charset="0"/>
              </a:rPr>
              <a:t>p {</a:t>
            </a:r>
          </a:p>
          <a:p>
            <a:r>
              <a:rPr lang="en-GB" sz="1400" b="0" dirty="0">
                <a:latin typeface="Segoe UI" panose="020B0502040204020203" pitchFamily="34" charset="0"/>
                <a:cs typeface="Segoe UI" panose="020B0502040204020203" pitchFamily="34" charset="0"/>
              </a:rPr>
              <a:t>  </a:t>
            </a:r>
            <a:r>
              <a:rPr lang="en-GB" sz="1400" b="0" dirty="0" err="1">
                <a:latin typeface="Segoe UI" panose="020B0502040204020203" pitchFamily="34" charset="0"/>
                <a:cs typeface="Segoe UI" panose="020B0502040204020203" pitchFamily="34" charset="0"/>
              </a:rPr>
              <a:t>color</a:t>
            </a:r>
            <a:r>
              <a:rPr lang="en-GB" sz="1400" b="0" dirty="0">
                <a:latin typeface="Segoe UI" panose="020B0502040204020203" pitchFamily="34" charset="0"/>
                <a:cs typeface="Segoe UI" panose="020B0502040204020203" pitchFamily="34" charset="0"/>
              </a:rPr>
              <a:t>: black;</a:t>
            </a:r>
          </a:p>
          <a:p>
            <a:r>
              <a:rPr lang="en-GB" sz="1400" b="0" dirty="0">
                <a:latin typeface="Segoe UI" panose="020B0502040204020203" pitchFamily="34" charset="0"/>
                <a:cs typeface="Segoe UI" panose="020B0502040204020203" pitchFamily="34" charset="0"/>
              </a:rPr>
              <a:t>}</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6147" y="2759508"/>
            <a:ext cx="2125544" cy="526325"/>
          </a:xfrm>
          <a:prstGeom prst="rect">
            <a:avLst/>
          </a:prstGeom>
        </p:spPr>
      </p:pic>
      <p:sp>
        <p:nvSpPr>
          <p:cNvPr id="10" name="Left Arrow 9"/>
          <p:cNvSpPr/>
          <p:nvPr/>
        </p:nvSpPr>
        <p:spPr bwMode="auto">
          <a:xfrm rot="20000952">
            <a:off x="5582837" y="3083337"/>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11" name="Left Arrow 10"/>
          <p:cNvSpPr/>
          <p:nvPr/>
        </p:nvSpPr>
        <p:spPr bwMode="auto">
          <a:xfrm rot="1530561">
            <a:off x="5582719" y="2535453"/>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64924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99d6108-cbd3-4987-b341-b7aba7b16d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Information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IIS</a:t>
            </a:r>
          </a:p>
          <a:p>
            <a:pPr lvl="1"/>
            <a:r>
              <a:rPr lang="en-US" dirty="0"/>
              <a:t>Features</a:t>
            </a:r>
          </a:p>
          <a:p>
            <a:pPr lvl="1"/>
            <a:r>
              <a:rPr lang="en-US" dirty="0"/>
              <a:t>Scaling</a:t>
            </a:r>
          </a:p>
          <a:p>
            <a:pPr lvl="1"/>
            <a:r>
              <a:rPr lang="en-US" dirty="0"/>
              <a:t>Perimeter Networks</a:t>
            </a:r>
          </a:p>
          <a:p>
            <a:r>
              <a:rPr lang="en-US" dirty="0"/>
              <a:t>IIS Express</a:t>
            </a:r>
          </a:p>
          <a:p>
            <a:r>
              <a:rPr lang="en-US" dirty="0"/>
              <a:t>Other Web Servers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46" y="1464695"/>
            <a:ext cx="1654086" cy="17047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4794" y="2087314"/>
            <a:ext cx="710130" cy="1259344"/>
          </a:xfrm>
          <a:prstGeom prst="rect">
            <a:avLst/>
          </a:prstGeom>
        </p:spPr>
      </p:pic>
    </p:spTree>
    <p:extLst>
      <p:ext uri="{BB962C8B-B14F-4D97-AF65-F5344CB8AC3E}">
        <p14:creationId xmlns:p14="http://schemas.microsoft.com/office/powerpoint/2010/main" val="188913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1c4f430-97fc-4a54-92bf-5f5f075d6f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Microsoft Azure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609" y="1774631"/>
            <a:ext cx="2802826" cy="2265617"/>
          </a:xfrm>
          <a:prstGeom prst="rect">
            <a:avLst/>
          </a:prstGeom>
        </p:spPr>
      </p:pic>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What Is Microsoft Azure?</a:t>
            </a:r>
          </a:p>
          <a:p>
            <a:pPr lvl="1"/>
            <a:r>
              <a:rPr lang="en-US" dirty="0"/>
              <a:t>Web Apps</a:t>
            </a:r>
          </a:p>
          <a:p>
            <a:pPr lvl="1"/>
            <a:r>
              <a:rPr lang="en-US" dirty="0"/>
              <a:t>API Apps</a:t>
            </a:r>
          </a:p>
          <a:p>
            <a:pPr lvl="1"/>
            <a:r>
              <a:rPr lang="en-US" dirty="0"/>
              <a:t>SQL Database</a:t>
            </a:r>
          </a:p>
          <a:p>
            <a:pPr lvl="1"/>
            <a:r>
              <a:rPr lang="en-US" dirty="0"/>
              <a:t>Virtual Servers</a:t>
            </a:r>
          </a:p>
          <a:p>
            <a:pPr lvl="1"/>
            <a:r>
              <a:rPr lang="en-US" dirty="0"/>
              <a:t>Mobile Services</a:t>
            </a:r>
          </a:p>
          <a:p>
            <a:pPr lvl="1"/>
            <a:r>
              <a:rPr lang="en-US" dirty="0"/>
              <a:t>Media Storage</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892" y="2559790"/>
            <a:ext cx="710130" cy="12593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9557" y="2738994"/>
            <a:ext cx="710130" cy="1259344"/>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2885" y="2918198"/>
            <a:ext cx="710130" cy="1259344"/>
          </a:xfrm>
          <a:prstGeom prst="rect">
            <a:avLst/>
          </a:prstGeom>
        </p:spPr>
      </p:pic>
    </p:spTree>
    <p:extLst>
      <p:ext uri="{BB962C8B-B14F-4D97-AF65-F5344CB8AC3E}">
        <p14:creationId xmlns:p14="http://schemas.microsoft.com/office/powerpoint/2010/main" val="168770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ASP.NET Introduction</a:t>
            </a:r>
          </a:p>
        </p:txBody>
      </p:sp>
      <p:sp>
        <p:nvSpPr>
          <p:cNvPr id="3" name="Text Placeholder 2"/>
          <p:cNvSpPr>
            <a:spLocks noGrp="1"/>
          </p:cNvSpPr>
          <p:nvPr>
            <p:ph type="body" idx="1"/>
          </p:nvPr>
        </p:nvSpPr>
        <p:spPr/>
        <p:txBody>
          <a:bodyPr/>
          <a:lstStyle/>
          <a:p>
            <a:r>
              <a:rPr lang="en-US" dirty="0"/>
              <a:t>Web Pages Applications
Web Forms Applications
MVC </a:t>
            </a:r>
            <a:r>
              <a:rPr lang="en-US" dirty="0" smtClean="0"/>
              <a:t>Applications</a:t>
            </a:r>
            <a:r>
              <a:rPr lang="en-US" dirty="0"/>
              <a:t>
Shared ASP.NET Features</a:t>
            </a:r>
          </a:p>
        </p:txBody>
      </p:sp>
    </p:spTree>
    <p:extLst>
      <p:ext uri="{BB962C8B-B14F-4D97-AF65-F5344CB8AC3E}">
        <p14:creationId xmlns:p14="http://schemas.microsoft.com/office/powerpoint/2010/main" val="367345356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43</TotalTime>
  <Words>450</Words>
  <Application>Microsoft Office PowerPoint</Application>
  <PresentationFormat>On-screen Show (4:3)</PresentationFormat>
  <Paragraphs>137</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Segoe UI</vt:lpstr>
      <vt:lpstr>Wingdings</vt:lpstr>
      <vt:lpstr>Verdana</vt:lpstr>
      <vt:lpstr>Calibri</vt:lpstr>
      <vt:lpstr>Times New Roman</vt:lpstr>
      <vt:lpstr>NG_MOC_Core_ModuleNew2</vt:lpstr>
      <vt:lpstr>Module 1</vt:lpstr>
      <vt:lpstr>Module Overview</vt:lpstr>
      <vt:lpstr>Lesson 1: Overview of Microsoft Web Technologies</vt:lpstr>
      <vt:lpstr>Introduction to Microsoft Web Technologies</vt:lpstr>
      <vt:lpstr>Overview of ASP.NET</vt:lpstr>
      <vt:lpstr>Client-Side Web Technologies</vt:lpstr>
      <vt:lpstr>Internet Information Server</vt:lpstr>
      <vt:lpstr>Microsoft Azure</vt:lpstr>
      <vt:lpstr>Lesson 2: ASP.NET Introduction</vt:lpstr>
      <vt:lpstr>Web Pages Applications</vt:lpstr>
      <vt:lpstr>Web Forms Applications</vt:lpstr>
      <vt:lpstr>MVC Applications</vt:lpstr>
      <vt:lpstr>Shared ASP.NET Features</vt:lpstr>
      <vt:lpstr>Lesson 3: ASP.NET MVC 5 Introduction</vt:lpstr>
      <vt:lpstr>Models, Views, and Controllers</vt:lpstr>
      <vt:lpstr>Demonstration: How to Explore an MVC5 Application Structure</vt:lpstr>
      <vt:lpstr>Lab: Exploring ASP.NET MVC 5</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Manasa</dc:creator>
  <cp:lastModifiedBy>Windows User</cp:lastModifiedBy>
  <cp:revision>31</cp:revision>
  <dcterms:created xsi:type="dcterms:W3CDTF">2017-12-04T12:00:44Z</dcterms:created>
  <dcterms:modified xsi:type="dcterms:W3CDTF">2018-10-11T00:57:03Z</dcterms:modified>
</cp:coreProperties>
</file>