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71" r:id="rId13"/>
    <p:sldId id="277" r:id="rId14"/>
  </p:sldIdLst>
  <p:sldSz cx="9144000" cy="6858000" type="screen4x3"/>
  <p:notesSz cx="6858000" cy="9144000"/>
  <p:embeddedFontLst>
    <p:embeddedFont>
      <p:font typeface="Segoe UI" panose="020B0502040204020203" pitchFamily="34" charset="0"/>
      <p:regular r:id="rId16"/>
      <p:bold r:id="rId17"/>
      <p:italic r:id="rId18"/>
      <p:boldItalic r:id="rId19"/>
    </p:embeddedFont>
    <p:embeddedFont>
      <p:font typeface="Verdana" panose="020B0604030504040204" pitchFamily="3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vertBarState="minimized">
    <p:restoredLeft sz="9948" autoAdjust="0"/>
    <p:restoredTop sz="74690" autoAdjust="0"/>
  </p:normalViewPr>
  <p:slideViewPr>
    <p:cSldViewPr>
      <p:cViewPr varScale="1">
        <p:scale>
          <a:sx n="55" d="100"/>
          <a:sy n="55" d="100"/>
        </p:scale>
        <p:origin x="126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1830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42345E-AF46-465B-A21E-28178CD5AF37}" type="doc">
      <dgm:prSet loTypeId="urn:microsoft.com/office/officeart/2005/8/layout/vProcess5" loCatId="process" qsTypeId="urn:microsoft.com/office/officeart/2005/8/quickstyle/simple1" qsCatId="simple" csTypeId="urn:microsoft.com/office/officeart/2005/8/colors/accent0_2" csCatId="mainScheme" phldr="1"/>
      <dgm:spPr/>
    </dgm:pt>
    <dgm:pt modelId="{1E8DC128-FFCE-4190-9364-24D40675B0D6}">
      <dgm:prSet phldrT="[Text]" custT="1"/>
      <dgm:spPr/>
      <dgm:t>
        <a:bodyPr/>
        <a:lstStyle/>
        <a:p>
          <a:r>
            <a:rPr lang="en-US" sz="1800" b="1" dirty="0" err="1">
              <a:latin typeface="Segoe UI" pitchFamily="34" charset="0"/>
              <a:ea typeface="Segoe UI" pitchFamily="34" charset="0"/>
              <a:cs typeface="Segoe UI" pitchFamily="34" charset="0"/>
            </a:rPr>
            <a:t>MvcHandler</a:t>
          </a:r>
          <a:r>
            <a:rPr lang="en-US" sz="1800" dirty="0">
              <a:latin typeface="Segoe UI" pitchFamily="34" charset="0"/>
              <a:ea typeface="Segoe UI" pitchFamily="34" charset="0"/>
              <a:cs typeface="Segoe UI" pitchFamily="34" charset="0"/>
            </a:rPr>
            <a:t> creates a controller factory.</a:t>
          </a:r>
        </a:p>
      </dgm:t>
    </dgm:pt>
    <dgm:pt modelId="{F515DEFF-961D-4AAA-92CF-C26208FA2F05}" type="parTrans" cxnId="{E096FB7D-5FA9-4E48-9EC8-C1F79469BE7D}">
      <dgm:prSet/>
      <dgm:spPr/>
      <dgm:t>
        <a:bodyPr/>
        <a:lstStyle/>
        <a:p>
          <a:endParaRPr lang="en-US"/>
        </a:p>
      </dgm:t>
    </dgm:pt>
    <dgm:pt modelId="{F11D6E4A-94B8-40B6-AC68-06576C8FE152}" type="sibTrans" cxnId="{E096FB7D-5FA9-4E48-9EC8-C1F79469BE7D}">
      <dgm:prSet/>
      <dgm:spPr/>
      <dgm:t>
        <a:bodyPr/>
        <a:lstStyle/>
        <a:p>
          <a:endParaRPr lang="en-US"/>
        </a:p>
      </dgm:t>
    </dgm:pt>
    <dgm:pt modelId="{DB6DAD24-97B9-4C16-ACF9-FC0FD185400D}">
      <dgm:prSet phldrT="[Text]" custT="1"/>
      <dgm:spPr/>
      <dgm:t>
        <a:bodyPr/>
        <a:lstStyle/>
        <a:p>
          <a:r>
            <a:rPr lang="en-US" sz="1800" dirty="0">
              <a:latin typeface="Segoe UI" pitchFamily="34" charset="0"/>
              <a:ea typeface="Segoe UI" pitchFamily="34" charset="0"/>
              <a:cs typeface="Segoe UI" pitchFamily="34" charset="0"/>
            </a:rPr>
            <a:t>Controller factory creates a </a:t>
          </a:r>
          <a:r>
            <a:rPr lang="en-US" sz="1800" b="1" dirty="0">
              <a:latin typeface="Segoe UI" pitchFamily="34" charset="0"/>
              <a:ea typeface="Segoe UI" pitchFamily="34" charset="0"/>
              <a:cs typeface="Segoe UI" pitchFamily="34" charset="0"/>
            </a:rPr>
            <a:t>Controller</a:t>
          </a:r>
          <a:r>
            <a:rPr lang="en-US" sz="1800" dirty="0">
              <a:latin typeface="Segoe UI" pitchFamily="34" charset="0"/>
              <a:ea typeface="Segoe UI" pitchFamily="34" charset="0"/>
              <a:cs typeface="Segoe UI" pitchFamily="34" charset="0"/>
            </a:rPr>
            <a:t> object and </a:t>
          </a:r>
          <a:r>
            <a:rPr lang="en-US" sz="1800" b="1" dirty="0" err="1">
              <a:latin typeface="Segoe UI" pitchFamily="34" charset="0"/>
              <a:ea typeface="Segoe UI" pitchFamily="34" charset="0"/>
              <a:cs typeface="Segoe UI" pitchFamily="34" charset="0"/>
            </a:rPr>
            <a:t>MvcHandler</a:t>
          </a:r>
          <a:r>
            <a:rPr lang="en-US" sz="1800" dirty="0">
              <a:latin typeface="Segoe UI" pitchFamily="34" charset="0"/>
              <a:ea typeface="Segoe UI" pitchFamily="34" charset="0"/>
              <a:cs typeface="Segoe UI" pitchFamily="34" charset="0"/>
            </a:rPr>
            <a:t> calls the </a:t>
          </a:r>
          <a:r>
            <a:rPr lang="en-US" sz="1800" b="1" dirty="0">
              <a:latin typeface="Segoe UI" pitchFamily="34" charset="0"/>
              <a:ea typeface="Segoe UI" pitchFamily="34" charset="0"/>
              <a:cs typeface="Segoe UI" pitchFamily="34" charset="0"/>
            </a:rPr>
            <a:t>Execute</a:t>
          </a:r>
          <a:r>
            <a:rPr lang="en-US" sz="1800" dirty="0">
              <a:latin typeface="Segoe UI" pitchFamily="34" charset="0"/>
              <a:ea typeface="Segoe UI" pitchFamily="34" charset="0"/>
              <a:cs typeface="Segoe UI" pitchFamily="34" charset="0"/>
            </a:rPr>
            <a:t> method.</a:t>
          </a:r>
        </a:p>
      </dgm:t>
    </dgm:pt>
    <dgm:pt modelId="{D15DAD06-AEB0-4B78-8D74-5659133E8A17}" type="parTrans" cxnId="{8562D028-248B-410A-B96E-32A15B6C54C4}">
      <dgm:prSet/>
      <dgm:spPr/>
      <dgm:t>
        <a:bodyPr/>
        <a:lstStyle/>
        <a:p>
          <a:endParaRPr lang="en-US"/>
        </a:p>
      </dgm:t>
    </dgm:pt>
    <dgm:pt modelId="{0ABBD549-1C49-4E5A-9379-9043B1D5E1F4}" type="sibTrans" cxnId="{8562D028-248B-410A-B96E-32A15B6C54C4}">
      <dgm:prSet/>
      <dgm:spPr/>
      <dgm:t>
        <a:bodyPr/>
        <a:lstStyle/>
        <a:p>
          <a:endParaRPr lang="en-US"/>
        </a:p>
      </dgm:t>
    </dgm:pt>
    <dgm:pt modelId="{EFDFE7B8-A27A-4983-9CB0-1C0000D3CEE5}">
      <dgm:prSet phldrT="[Text]" custT="1"/>
      <dgm:spPr/>
      <dgm:t>
        <a:bodyPr/>
        <a:lstStyle/>
        <a:p>
          <a:r>
            <a:rPr lang="en-US" sz="1800" b="1" dirty="0" err="1">
              <a:latin typeface="Segoe UI" pitchFamily="34" charset="0"/>
              <a:ea typeface="Segoe UI" pitchFamily="34" charset="0"/>
              <a:cs typeface="Segoe UI" pitchFamily="34" charset="0"/>
            </a:rPr>
            <a:t>ControllerActionInvoker</a:t>
          </a:r>
          <a:r>
            <a:rPr lang="en-US" sz="1800" dirty="0">
              <a:latin typeface="Segoe UI" pitchFamily="34" charset="0"/>
              <a:ea typeface="Segoe UI" pitchFamily="34" charset="0"/>
              <a:cs typeface="Segoe UI" pitchFamily="34" charset="0"/>
            </a:rPr>
            <a:t>  examines </a:t>
          </a:r>
          <a:r>
            <a:rPr lang="en-US" sz="1800" b="1" dirty="0" err="1">
              <a:latin typeface="Segoe UI" pitchFamily="34" charset="0"/>
              <a:ea typeface="Segoe UI" pitchFamily="34" charset="0"/>
              <a:cs typeface="Segoe UI" pitchFamily="34" charset="0"/>
            </a:rPr>
            <a:t>RequestContext</a:t>
          </a:r>
          <a:r>
            <a:rPr lang="en-US" sz="1800" b="1" dirty="0">
              <a:latin typeface="Segoe UI" pitchFamily="34" charset="0"/>
              <a:ea typeface="Segoe UI" pitchFamily="34" charset="0"/>
              <a:cs typeface="Segoe UI" pitchFamily="34" charset="0"/>
            </a:rPr>
            <a:t> </a:t>
          </a:r>
          <a:r>
            <a:rPr lang="en-US" sz="1800" b="0" dirty="0">
              <a:latin typeface="Segoe UI" pitchFamily="34" charset="0"/>
              <a:ea typeface="Segoe UI" pitchFamily="34" charset="0"/>
              <a:cs typeface="Segoe UI" pitchFamily="34" charset="0"/>
            </a:rPr>
            <a:t>and </a:t>
          </a:r>
          <a:r>
            <a:rPr lang="en-US" sz="1800" dirty="0">
              <a:latin typeface="Segoe UI" pitchFamily="34" charset="0"/>
              <a:ea typeface="Segoe UI" pitchFamily="34" charset="0"/>
              <a:cs typeface="Segoe UI" pitchFamily="34" charset="0"/>
            </a:rPr>
            <a:t>determines the action to call.</a:t>
          </a:r>
        </a:p>
      </dgm:t>
    </dgm:pt>
    <dgm:pt modelId="{97AADA88-0420-4D66-A6EF-02F0102A76ED}" type="parTrans" cxnId="{E9CCAE76-B382-4BC4-A02A-0BB1D444E059}">
      <dgm:prSet/>
      <dgm:spPr/>
      <dgm:t>
        <a:bodyPr/>
        <a:lstStyle/>
        <a:p>
          <a:endParaRPr lang="en-US"/>
        </a:p>
      </dgm:t>
    </dgm:pt>
    <dgm:pt modelId="{D553FFB4-288B-4D7D-8711-0DEA7992E8CE}" type="sibTrans" cxnId="{E9CCAE76-B382-4BC4-A02A-0BB1D444E059}">
      <dgm:prSet/>
      <dgm:spPr/>
      <dgm:t>
        <a:bodyPr/>
        <a:lstStyle/>
        <a:p>
          <a:endParaRPr lang="en-US"/>
        </a:p>
      </dgm:t>
    </dgm:pt>
    <dgm:pt modelId="{1E758568-0C84-475E-A13B-36D63B5512F6}">
      <dgm:prSet/>
      <dgm:spPr/>
      <dgm:t>
        <a:bodyPr/>
        <a:lstStyle/>
        <a:p>
          <a:r>
            <a:rPr lang="en-US" b="1" dirty="0">
              <a:latin typeface="Segoe UI" pitchFamily="34" charset="0"/>
              <a:ea typeface="Segoe UI" pitchFamily="34" charset="0"/>
              <a:cs typeface="Segoe UI" pitchFamily="34" charset="0"/>
            </a:rPr>
            <a:t>ControllerActionInvoker</a:t>
          </a:r>
          <a:r>
            <a:rPr lang="en-US" dirty="0">
              <a:latin typeface="Segoe UI" pitchFamily="34" charset="0"/>
              <a:ea typeface="Segoe UI" pitchFamily="34" charset="0"/>
              <a:cs typeface="Segoe UI" pitchFamily="34" charset="0"/>
            </a:rPr>
            <a:t> determines the values to be passed to the action as parameters.</a:t>
          </a:r>
        </a:p>
      </dgm:t>
    </dgm:pt>
    <dgm:pt modelId="{7A8B2692-E8F1-4CCC-B880-ACDCB6226A8F}" type="parTrans" cxnId="{8585F088-521B-40DF-992E-0F8EDBCF083C}">
      <dgm:prSet/>
      <dgm:spPr/>
      <dgm:t>
        <a:bodyPr/>
        <a:lstStyle/>
        <a:p>
          <a:endParaRPr lang="en-US"/>
        </a:p>
      </dgm:t>
    </dgm:pt>
    <dgm:pt modelId="{9145DB1F-1FEE-4D39-A30D-6E550E749BDE}" type="sibTrans" cxnId="{8585F088-521B-40DF-992E-0F8EDBCF083C}">
      <dgm:prSet/>
      <dgm:spPr/>
      <dgm:t>
        <a:bodyPr/>
        <a:lstStyle/>
        <a:p>
          <a:endParaRPr lang="en-US"/>
        </a:p>
      </dgm:t>
    </dgm:pt>
    <dgm:pt modelId="{E20BA085-2971-43A7-A3A0-286DEFC58299}">
      <dgm:prSet/>
      <dgm:spPr/>
      <dgm:t>
        <a:bodyPr/>
        <a:lstStyle/>
        <a:p>
          <a:r>
            <a:rPr lang="en-US" b="1" dirty="0">
              <a:latin typeface="Segoe UI" pitchFamily="34" charset="0"/>
              <a:ea typeface="Segoe UI" pitchFamily="34" charset="0"/>
              <a:cs typeface="Segoe UI" pitchFamily="34" charset="0"/>
            </a:rPr>
            <a:t>ControllerActionInvoker</a:t>
          </a:r>
          <a:r>
            <a:rPr lang="en-US" dirty="0">
              <a:latin typeface="Segoe UI" pitchFamily="34" charset="0"/>
              <a:ea typeface="Segoe UI" pitchFamily="34" charset="0"/>
              <a:cs typeface="Segoe UI" pitchFamily="34" charset="0"/>
            </a:rPr>
            <a:t> runs the action.</a:t>
          </a:r>
        </a:p>
      </dgm:t>
    </dgm:pt>
    <dgm:pt modelId="{265ABBAA-07D3-4A49-BDD9-C4B2B118AAAA}" type="parTrans" cxnId="{096642FB-454F-4733-8044-889B502B8534}">
      <dgm:prSet/>
      <dgm:spPr/>
      <dgm:t>
        <a:bodyPr/>
        <a:lstStyle/>
        <a:p>
          <a:endParaRPr lang="en-US"/>
        </a:p>
      </dgm:t>
    </dgm:pt>
    <dgm:pt modelId="{983D63F8-5B9E-40C9-AFC3-537D5FB385F1}" type="sibTrans" cxnId="{096642FB-454F-4733-8044-889B502B8534}">
      <dgm:prSet/>
      <dgm:spPr/>
      <dgm:t>
        <a:bodyPr/>
        <a:lstStyle/>
        <a:p>
          <a:endParaRPr lang="en-US"/>
        </a:p>
      </dgm:t>
    </dgm:pt>
    <dgm:pt modelId="{8CE97108-2731-49C4-ADB3-C337D3955A14}" type="pres">
      <dgm:prSet presAssocID="{1642345E-AF46-465B-A21E-28178CD5AF37}" presName="outerComposite" presStyleCnt="0">
        <dgm:presLayoutVars>
          <dgm:chMax val="5"/>
          <dgm:dir/>
          <dgm:resizeHandles val="exact"/>
        </dgm:presLayoutVars>
      </dgm:prSet>
      <dgm:spPr/>
    </dgm:pt>
    <dgm:pt modelId="{DEA6707B-9677-428B-B53B-0F0CA665B837}" type="pres">
      <dgm:prSet presAssocID="{1642345E-AF46-465B-A21E-28178CD5AF37}" presName="dummyMaxCanvas" presStyleCnt="0">
        <dgm:presLayoutVars/>
      </dgm:prSet>
      <dgm:spPr/>
    </dgm:pt>
    <dgm:pt modelId="{8117F6CE-BC7B-4FEF-A947-99BB24F29368}" type="pres">
      <dgm:prSet presAssocID="{1642345E-AF46-465B-A21E-28178CD5AF37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A4851-C6F0-4293-A6CF-5DD15666DD5A}" type="pres">
      <dgm:prSet presAssocID="{1642345E-AF46-465B-A21E-28178CD5AF37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59432B-DC1A-4AC9-A8BB-3E9F954DA9B2}" type="pres">
      <dgm:prSet presAssocID="{1642345E-AF46-465B-A21E-28178CD5AF37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0C0C1C-4D8D-453C-8149-9CADD8E753BC}" type="pres">
      <dgm:prSet presAssocID="{1642345E-AF46-465B-A21E-28178CD5AF37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4B8DC3-A0C4-4A87-AFCE-964AE4FDCAC9}" type="pres">
      <dgm:prSet presAssocID="{1642345E-AF46-465B-A21E-28178CD5AF37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7D76D-F15E-4C3B-B39B-1F70FA7FCD67}" type="pres">
      <dgm:prSet presAssocID="{1642345E-AF46-465B-A21E-28178CD5AF37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8F9295-09B2-43B9-ACFC-F794F8383513}" type="pres">
      <dgm:prSet presAssocID="{1642345E-AF46-465B-A21E-28178CD5AF37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3DE278-32E3-47A2-9BC3-8E9357B5024B}" type="pres">
      <dgm:prSet presAssocID="{1642345E-AF46-465B-A21E-28178CD5AF37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E916FA-30B6-4575-BFEB-81299096F0FC}" type="pres">
      <dgm:prSet presAssocID="{1642345E-AF46-465B-A21E-28178CD5AF37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9D467B-41DC-4ACA-B5B5-1AB19E5D00BE}" type="pres">
      <dgm:prSet presAssocID="{1642345E-AF46-465B-A21E-28178CD5AF37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91AB30-E102-4BDD-A9C1-69C2F88F7358}" type="pres">
      <dgm:prSet presAssocID="{1642345E-AF46-465B-A21E-28178CD5AF37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D0F72D-E8EB-4EEF-919B-45D12E98E186}" type="pres">
      <dgm:prSet presAssocID="{1642345E-AF46-465B-A21E-28178CD5AF37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3F1476-5723-4E66-9C32-9DD4DE59AE46}" type="pres">
      <dgm:prSet presAssocID="{1642345E-AF46-465B-A21E-28178CD5AF37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F3CFA-8A48-4265-BD02-B809787CE336}" type="pres">
      <dgm:prSet presAssocID="{1642345E-AF46-465B-A21E-28178CD5AF37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F0BB35-DC5A-40CF-8C96-D0F7A4DEFE31}" type="presOf" srcId="{1E8DC128-FFCE-4190-9364-24D40675B0D6}" destId="{619D467B-41DC-4ACA-B5B5-1AB19E5D00BE}" srcOrd="1" destOrd="0" presId="urn:microsoft.com/office/officeart/2005/8/layout/vProcess5"/>
    <dgm:cxn modelId="{2043DCB4-420F-4964-8772-6C3356AACADE}" type="presOf" srcId="{F11D6E4A-94B8-40B6-AC68-06576C8FE152}" destId="{DC17D76D-F15E-4C3B-B39B-1F70FA7FCD67}" srcOrd="0" destOrd="0" presId="urn:microsoft.com/office/officeart/2005/8/layout/vProcess5"/>
    <dgm:cxn modelId="{770B4772-6AB8-42A4-9092-8FAB61DD768F}" type="presOf" srcId="{DB6DAD24-97B9-4C16-ACF9-FC0FD185400D}" destId="{707A4851-C6F0-4293-A6CF-5DD15666DD5A}" srcOrd="0" destOrd="0" presId="urn:microsoft.com/office/officeart/2005/8/layout/vProcess5"/>
    <dgm:cxn modelId="{E9CCAE76-B382-4BC4-A02A-0BB1D444E059}" srcId="{1642345E-AF46-465B-A21E-28178CD5AF37}" destId="{EFDFE7B8-A27A-4983-9CB0-1C0000D3CEE5}" srcOrd="2" destOrd="0" parTransId="{97AADA88-0420-4D66-A6EF-02F0102A76ED}" sibTransId="{D553FFB4-288B-4D7D-8711-0DEA7992E8CE}"/>
    <dgm:cxn modelId="{F6590A36-189B-4659-A633-6383286C4F60}" type="presOf" srcId="{D553FFB4-288B-4D7D-8711-0DEA7992E8CE}" destId="{8F3DE278-32E3-47A2-9BC3-8E9357B5024B}" srcOrd="0" destOrd="0" presId="urn:microsoft.com/office/officeart/2005/8/layout/vProcess5"/>
    <dgm:cxn modelId="{B0B4E2A6-B260-4B92-84E2-DB5655294FAB}" type="presOf" srcId="{EFDFE7B8-A27A-4983-9CB0-1C0000D3CEE5}" destId="{18D0F72D-E8EB-4EEF-919B-45D12E98E186}" srcOrd="1" destOrd="0" presId="urn:microsoft.com/office/officeart/2005/8/layout/vProcess5"/>
    <dgm:cxn modelId="{A8D89870-CA0A-42E2-8225-0E684BCD996A}" type="presOf" srcId="{0ABBD549-1C49-4E5A-9379-9043B1D5E1F4}" destId="{318F9295-09B2-43B9-ACFC-F794F8383513}" srcOrd="0" destOrd="0" presId="urn:microsoft.com/office/officeart/2005/8/layout/vProcess5"/>
    <dgm:cxn modelId="{55CF4864-8CE0-4E74-87D2-BCCEB9FBF9D1}" type="presOf" srcId="{DB6DAD24-97B9-4C16-ACF9-FC0FD185400D}" destId="{A391AB30-E102-4BDD-A9C1-69C2F88F7358}" srcOrd="1" destOrd="0" presId="urn:microsoft.com/office/officeart/2005/8/layout/vProcess5"/>
    <dgm:cxn modelId="{E096FB7D-5FA9-4E48-9EC8-C1F79469BE7D}" srcId="{1642345E-AF46-465B-A21E-28178CD5AF37}" destId="{1E8DC128-FFCE-4190-9364-24D40675B0D6}" srcOrd="0" destOrd="0" parTransId="{F515DEFF-961D-4AAA-92CF-C26208FA2F05}" sibTransId="{F11D6E4A-94B8-40B6-AC68-06576C8FE152}"/>
    <dgm:cxn modelId="{9904AE76-CD66-4A76-AE86-9EDFC6F6F007}" type="presOf" srcId="{1E8DC128-FFCE-4190-9364-24D40675B0D6}" destId="{8117F6CE-BC7B-4FEF-A947-99BB24F29368}" srcOrd="0" destOrd="0" presId="urn:microsoft.com/office/officeart/2005/8/layout/vProcess5"/>
    <dgm:cxn modelId="{BB916212-3137-4D8D-9E46-BBC248988DC4}" type="presOf" srcId="{1E758568-0C84-475E-A13B-36D63B5512F6}" destId="{D73F1476-5723-4E66-9C32-9DD4DE59AE46}" srcOrd="1" destOrd="0" presId="urn:microsoft.com/office/officeart/2005/8/layout/vProcess5"/>
    <dgm:cxn modelId="{096642FB-454F-4733-8044-889B502B8534}" srcId="{1642345E-AF46-465B-A21E-28178CD5AF37}" destId="{E20BA085-2971-43A7-A3A0-286DEFC58299}" srcOrd="4" destOrd="0" parTransId="{265ABBAA-07D3-4A49-BDD9-C4B2B118AAAA}" sibTransId="{983D63F8-5B9E-40C9-AFC3-537D5FB385F1}"/>
    <dgm:cxn modelId="{B84D8AAF-3FB9-4BE3-AC88-06905C0232ED}" type="presOf" srcId="{1642345E-AF46-465B-A21E-28178CD5AF37}" destId="{8CE97108-2731-49C4-ADB3-C337D3955A14}" srcOrd="0" destOrd="0" presId="urn:microsoft.com/office/officeart/2005/8/layout/vProcess5"/>
    <dgm:cxn modelId="{8585F088-521B-40DF-992E-0F8EDBCF083C}" srcId="{1642345E-AF46-465B-A21E-28178CD5AF37}" destId="{1E758568-0C84-475E-A13B-36D63B5512F6}" srcOrd="3" destOrd="0" parTransId="{7A8B2692-E8F1-4CCC-B880-ACDCB6226A8F}" sibTransId="{9145DB1F-1FEE-4D39-A30D-6E550E749BDE}"/>
    <dgm:cxn modelId="{8562D028-248B-410A-B96E-32A15B6C54C4}" srcId="{1642345E-AF46-465B-A21E-28178CD5AF37}" destId="{DB6DAD24-97B9-4C16-ACF9-FC0FD185400D}" srcOrd="1" destOrd="0" parTransId="{D15DAD06-AEB0-4B78-8D74-5659133E8A17}" sibTransId="{0ABBD549-1C49-4E5A-9379-9043B1D5E1F4}"/>
    <dgm:cxn modelId="{8C9DD4AA-CD8A-46AA-8A7B-28F4926C97DC}" type="presOf" srcId="{9145DB1F-1FEE-4D39-A30D-6E550E749BDE}" destId="{47E916FA-30B6-4575-BFEB-81299096F0FC}" srcOrd="0" destOrd="0" presId="urn:microsoft.com/office/officeart/2005/8/layout/vProcess5"/>
    <dgm:cxn modelId="{49A6B3B7-BEF5-47D6-A35B-F4EDECF94D26}" type="presOf" srcId="{E20BA085-2971-43A7-A3A0-286DEFC58299}" destId="{564B8DC3-A0C4-4A87-AFCE-964AE4FDCAC9}" srcOrd="0" destOrd="0" presId="urn:microsoft.com/office/officeart/2005/8/layout/vProcess5"/>
    <dgm:cxn modelId="{4DEA72F8-5FED-4781-8AD8-0B2A8BF72235}" type="presOf" srcId="{E20BA085-2971-43A7-A3A0-286DEFC58299}" destId="{0E8F3CFA-8A48-4265-BD02-B809787CE336}" srcOrd="1" destOrd="0" presId="urn:microsoft.com/office/officeart/2005/8/layout/vProcess5"/>
    <dgm:cxn modelId="{5DC5B005-FD57-4451-9BB6-971017244968}" type="presOf" srcId="{EFDFE7B8-A27A-4983-9CB0-1C0000D3CEE5}" destId="{2759432B-DC1A-4AC9-A8BB-3E9F954DA9B2}" srcOrd="0" destOrd="0" presId="urn:microsoft.com/office/officeart/2005/8/layout/vProcess5"/>
    <dgm:cxn modelId="{5121B669-F6E6-4E40-8B0B-A2DF43EA2EC1}" type="presOf" srcId="{1E758568-0C84-475E-A13B-36D63B5512F6}" destId="{540C0C1C-4D8D-453C-8149-9CADD8E753BC}" srcOrd="0" destOrd="0" presId="urn:microsoft.com/office/officeart/2005/8/layout/vProcess5"/>
    <dgm:cxn modelId="{70028F2E-0CD3-44BD-97DB-5EA49728BD0A}" type="presParOf" srcId="{8CE97108-2731-49C4-ADB3-C337D3955A14}" destId="{DEA6707B-9677-428B-B53B-0F0CA665B837}" srcOrd="0" destOrd="0" presId="urn:microsoft.com/office/officeart/2005/8/layout/vProcess5"/>
    <dgm:cxn modelId="{4C9C58C1-EF61-412A-93BE-368D18412573}" type="presParOf" srcId="{8CE97108-2731-49C4-ADB3-C337D3955A14}" destId="{8117F6CE-BC7B-4FEF-A947-99BB24F29368}" srcOrd="1" destOrd="0" presId="urn:microsoft.com/office/officeart/2005/8/layout/vProcess5"/>
    <dgm:cxn modelId="{579946C9-6B58-4E1B-B45E-B8F95E1459A7}" type="presParOf" srcId="{8CE97108-2731-49C4-ADB3-C337D3955A14}" destId="{707A4851-C6F0-4293-A6CF-5DD15666DD5A}" srcOrd="2" destOrd="0" presId="urn:microsoft.com/office/officeart/2005/8/layout/vProcess5"/>
    <dgm:cxn modelId="{5203C280-7B56-43AD-B9D3-872F0A5BBE22}" type="presParOf" srcId="{8CE97108-2731-49C4-ADB3-C337D3955A14}" destId="{2759432B-DC1A-4AC9-A8BB-3E9F954DA9B2}" srcOrd="3" destOrd="0" presId="urn:microsoft.com/office/officeart/2005/8/layout/vProcess5"/>
    <dgm:cxn modelId="{938FE170-8769-48AE-8D09-9F1035C38EAC}" type="presParOf" srcId="{8CE97108-2731-49C4-ADB3-C337D3955A14}" destId="{540C0C1C-4D8D-453C-8149-9CADD8E753BC}" srcOrd="4" destOrd="0" presId="urn:microsoft.com/office/officeart/2005/8/layout/vProcess5"/>
    <dgm:cxn modelId="{6E52E045-5B03-41C1-8F59-5855AE838439}" type="presParOf" srcId="{8CE97108-2731-49C4-ADB3-C337D3955A14}" destId="{564B8DC3-A0C4-4A87-AFCE-964AE4FDCAC9}" srcOrd="5" destOrd="0" presId="urn:microsoft.com/office/officeart/2005/8/layout/vProcess5"/>
    <dgm:cxn modelId="{284C12A6-7189-4885-AF19-5A4E4591A409}" type="presParOf" srcId="{8CE97108-2731-49C4-ADB3-C337D3955A14}" destId="{DC17D76D-F15E-4C3B-B39B-1F70FA7FCD67}" srcOrd="6" destOrd="0" presId="urn:microsoft.com/office/officeart/2005/8/layout/vProcess5"/>
    <dgm:cxn modelId="{56FDE854-E4AB-4B21-8EF6-F9B7B241E616}" type="presParOf" srcId="{8CE97108-2731-49C4-ADB3-C337D3955A14}" destId="{318F9295-09B2-43B9-ACFC-F794F8383513}" srcOrd="7" destOrd="0" presId="urn:microsoft.com/office/officeart/2005/8/layout/vProcess5"/>
    <dgm:cxn modelId="{A04087FE-B6B2-43EF-AB6E-DAE5CD73A8BF}" type="presParOf" srcId="{8CE97108-2731-49C4-ADB3-C337D3955A14}" destId="{8F3DE278-32E3-47A2-9BC3-8E9357B5024B}" srcOrd="8" destOrd="0" presId="urn:microsoft.com/office/officeart/2005/8/layout/vProcess5"/>
    <dgm:cxn modelId="{8E6CDE52-33F7-4F89-AC3C-131CCCD6AE93}" type="presParOf" srcId="{8CE97108-2731-49C4-ADB3-C337D3955A14}" destId="{47E916FA-30B6-4575-BFEB-81299096F0FC}" srcOrd="9" destOrd="0" presId="urn:microsoft.com/office/officeart/2005/8/layout/vProcess5"/>
    <dgm:cxn modelId="{CE1690B4-3633-4572-82A1-C502119F095A}" type="presParOf" srcId="{8CE97108-2731-49C4-ADB3-C337D3955A14}" destId="{619D467B-41DC-4ACA-B5B5-1AB19E5D00BE}" srcOrd="10" destOrd="0" presId="urn:microsoft.com/office/officeart/2005/8/layout/vProcess5"/>
    <dgm:cxn modelId="{F26FDC3E-9C87-424F-B0C5-7417014F5B7F}" type="presParOf" srcId="{8CE97108-2731-49C4-ADB3-C337D3955A14}" destId="{A391AB30-E102-4BDD-A9C1-69C2F88F7358}" srcOrd="11" destOrd="0" presId="urn:microsoft.com/office/officeart/2005/8/layout/vProcess5"/>
    <dgm:cxn modelId="{B6FF0724-07A6-4311-9E4A-8AA5AEFACB53}" type="presParOf" srcId="{8CE97108-2731-49C4-ADB3-C337D3955A14}" destId="{18D0F72D-E8EB-4EEF-919B-45D12E98E186}" srcOrd="12" destOrd="0" presId="urn:microsoft.com/office/officeart/2005/8/layout/vProcess5"/>
    <dgm:cxn modelId="{00E1E468-8829-4CB7-95CE-4451B61E909F}" type="presParOf" srcId="{8CE97108-2731-49C4-ADB3-C337D3955A14}" destId="{D73F1476-5723-4E66-9C32-9DD4DE59AE46}" srcOrd="13" destOrd="0" presId="urn:microsoft.com/office/officeart/2005/8/layout/vProcess5"/>
    <dgm:cxn modelId="{584B514A-2654-4AE3-981A-CC00C2A126F1}" type="presParOf" srcId="{8CE97108-2731-49C4-ADB3-C337D3955A14}" destId="{0E8F3CFA-8A48-4265-BD02-B809787CE33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7F6CE-BC7B-4FEF-A947-99BB24F29368}">
      <dsp:nvSpPr>
        <dsp:cNvPr id="0" name=""/>
        <dsp:cNvSpPr/>
      </dsp:nvSpPr>
      <dsp:spPr>
        <a:xfrm>
          <a:off x="0" y="0"/>
          <a:ext cx="6159879" cy="8658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>
              <a:latin typeface="Segoe UI" pitchFamily="34" charset="0"/>
              <a:ea typeface="Segoe UI" pitchFamily="34" charset="0"/>
              <a:cs typeface="Segoe UI" pitchFamily="34" charset="0"/>
            </a:rPr>
            <a:t>MvcHandler</a:t>
          </a:r>
          <a:r>
            <a:rPr lang="en-US" sz="1800" kern="1200" dirty="0">
              <a:latin typeface="Segoe UI" pitchFamily="34" charset="0"/>
              <a:ea typeface="Segoe UI" pitchFamily="34" charset="0"/>
              <a:cs typeface="Segoe UI" pitchFamily="34" charset="0"/>
            </a:rPr>
            <a:t> creates a controller factory.</a:t>
          </a:r>
        </a:p>
      </dsp:txBody>
      <dsp:txXfrm>
        <a:off x="25359" y="25359"/>
        <a:ext cx="5124276" cy="815114"/>
      </dsp:txXfrm>
    </dsp:sp>
    <dsp:sp modelId="{707A4851-C6F0-4293-A6CF-5DD15666DD5A}">
      <dsp:nvSpPr>
        <dsp:cNvPr id="0" name=""/>
        <dsp:cNvSpPr/>
      </dsp:nvSpPr>
      <dsp:spPr>
        <a:xfrm>
          <a:off x="459990" y="986086"/>
          <a:ext cx="6159879" cy="8658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Segoe UI" pitchFamily="34" charset="0"/>
              <a:ea typeface="Segoe UI" pitchFamily="34" charset="0"/>
              <a:cs typeface="Segoe UI" pitchFamily="34" charset="0"/>
            </a:rPr>
            <a:t>Controller factory creates a </a:t>
          </a:r>
          <a:r>
            <a:rPr lang="en-US" sz="1800" b="1" kern="1200" dirty="0">
              <a:latin typeface="Segoe UI" pitchFamily="34" charset="0"/>
              <a:ea typeface="Segoe UI" pitchFamily="34" charset="0"/>
              <a:cs typeface="Segoe UI" pitchFamily="34" charset="0"/>
            </a:rPr>
            <a:t>Controller</a:t>
          </a:r>
          <a:r>
            <a:rPr lang="en-US" sz="1800" kern="1200" dirty="0">
              <a:latin typeface="Segoe UI" pitchFamily="34" charset="0"/>
              <a:ea typeface="Segoe UI" pitchFamily="34" charset="0"/>
              <a:cs typeface="Segoe UI" pitchFamily="34" charset="0"/>
            </a:rPr>
            <a:t> object and </a:t>
          </a:r>
          <a:r>
            <a:rPr lang="en-US" sz="1800" b="1" kern="1200" dirty="0" err="1">
              <a:latin typeface="Segoe UI" pitchFamily="34" charset="0"/>
              <a:ea typeface="Segoe UI" pitchFamily="34" charset="0"/>
              <a:cs typeface="Segoe UI" pitchFamily="34" charset="0"/>
            </a:rPr>
            <a:t>MvcHandler</a:t>
          </a:r>
          <a:r>
            <a:rPr lang="en-US" sz="1800" kern="1200" dirty="0">
              <a:latin typeface="Segoe UI" pitchFamily="34" charset="0"/>
              <a:ea typeface="Segoe UI" pitchFamily="34" charset="0"/>
              <a:cs typeface="Segoe UI" pitchFamily="34" charset="0"/>
            </a:rPr>
            <a:t> calls the </a:t>
          </a:r>
          <a:r>
            <a:rPr lang="en-US" sz="1800" b="1" kern="1200" dirty="0">
              <a:latin typeface="Segoe UI" pitchFamily="34" charset="0"/>
              <a:ea typeface="Segoe UI" pitchFamily="34" charset="0"/>
              <a:cs typeface="Segoe UI" pitchFamily="34" charset="0"/>
            </a:rPr>
            <a:t>Execute</a:t>
          </a:r>
          <a:r>
            <a:rPr lang="en-US" sz="1800" kern="1200" dirty="0">
              <a:latin typeface="Segoe UI" pitchFamily="34" charset="0"/>
              <a:ea typeface="Segoe UI" pitchFamily="34" charset="0"/>
              <a:cs typeface="Segoe UI" pitchFamily="34" charset="0"/>
            </a:rPr>
            <a:t> method.</a:t>
          </a:r>
        </a:p>
      </dsp:txBody>
      <dsp:txXfrm>
        <a:off x="485349" y="1011445"/>
        <a:ext cx="5086379" cy="815114"/>
      </dsp:txXfrm>
    </dsp:sp>
    <dsp:sp modelId="{2759432B-DC1A-4AC9-A8BB-3E9F954DA9B2}">
      <dsp:nvSpPr>
        <dsp:cNvPr id="0" name=""/>
        <dsp:cNvSpPr/>
      </dsp:nvSpPr>
      <dsp:spPr>
        <a:xfrm>
          <a:off x="919981" y="1972173"/>
          <a:ext cx="6159879" cy="8658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>
              <a:latin typeface="Segoe UI" pitchFamily="34" charset="0"/>
              <a:ea typeface="Segoe UI" pitchFamily="34" charset="0"/>
              <a:cs typeface="Segoe UI" pitchFamily="34" charset="0"/>
            </a:rPr>
            <a:t>ControllerActionInvoker</a:t>
          </a:r>
          <a:r>
            <a:rPr lang="en-US" sz="1800" kern="1200" dirty="0">
              <a:latin typeface="Segoe UI" pitchFamily="34" charset="0"/>
              <a:ea typeface="Segoe UI" pitchFamily="34" charset="0"/>
              <a:cs typeface="Segoe UI" pitchFamily="34" charset="0"/>
            </a:rPr>
            <a:t>  examines </a:t>
          </a:r>
          <a:r>
            <a:rPr lang="en-US" sz="1800" b="1" kern="1200" dirty="0" err="1">
              <a:latin typeface="Segoe UI" pitchFamily="34" charset="0"/>
              <a:ea typeface="Segoe UI" pitchFamily="34" charset="0"/>
              <a:cs typeface="Segoe UI" pitchFamily="34" charset="0"/>
            </a:rPr>
            <a:t>RequestContext</a:t>
          </a:r>
          <a:r>
            <a:rPr lang="en-US" sz="1800" b="1" kern="1200" dirty="0">
              <a:latin typeface="Segoe UI" pitchFamily="34" charset="0"/>
              <a:ea typeface="Segoe UI" pitchFamily="34" charset="0"/>
              <a:cs typeface="Segoe UI" pitchFamily="34" charset="0"/>
            </a:rPr>
            <a:t> </a:t>
          </a:r>
          <a:r>
            <a:rPr lang="en-US" sz="1800" b="0" kern="1200" dirty="0">
              <a:latin typeface="Segoe UI" pitchFamily="34" charset="0"/>
              <a:ea typeface="Segoe UI" pitchFamily="34" charset="0"/>
              <a:cs typeface="Segoe UI" pitchFamily="34" charset="0"/>
            </a:rPr>
            <a:t>and </a:t>
          </a:r>
          <a:r>
            <a:rPr lang="en-US" sz="1800" kern="1200" dirty="0">
              <a:latin typeface="Segoe UI" pitchFamily="34" charset="0"/>
              <a:ea typeface="Segoe UI" pitchFamily="34" charset="0"/>
              <a:cs typeface="Segoe UI" pitchFamily="34" charset="0"/>
            </a:rPr>
            <a:t>determines the action to call.</a:t>
          </a:r>
        </a:p>
      </dsp:txBody>
      <dsp:txXfrm>
        <a:off x="945340" y="1997532"/>
        <a:ext cx="5086379" cy="815114"/>
      </dsp:txXfrm>
    </dsp:sp>
    <dsp:sp modelId="{540C0C1C-4D8D-453C-8149-9CADD8E753BC}">
      <dsp:nvSpPr>
        <dsp:cNvPr id="0" name=""/>
        <dsp:cNvSpPr/>
      </dsp:nvSpPr>
      <dsp:spPr>
        <a:xfrm>
          <a:off x="1379972" y="2958260"/>
          <a:ext cx="6159879" cy="8658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latin typeface="Segoe UI" pitchFamily="34" charset="0"/>
              <a:ea typeface="Segoe UI" pitchFamily="34" charset="0"/>
              <a:cs typeface="Segoe UI" pitchFamily="34" charset="0"/>
            </a:rPr>
            <a:t>ControllerActionInvoker</a:t>
          </a:r>
          <a:r>
            <a:rPr lang="en-US" sz="1800" kern="1200" dirty="0">
              <a:latin typeface="Segoe UI" pitchFamily="34" charset="0"/>
              <a:ea typeface="Segoe UI" pitchFamily="34" charset="0"/>
              <a:cs typeface="Segoe UI" pitchFamily="34" charset="0"/>
            </a:rPr>
            <a:t> determines the values to be passed to the action as parameters.</a:t>
          </a:r>
        </a:p>
      </dsp:txBody>
      <dsp:txXfrm>
        <a:off x="1405331" y="2983619"/>
        <a:ext cx="5086379" cy="815114"/>
      </dsp:txXfrm>
    </dsp:sp>
    <dsp:sp modelId="{564B8DC3-A0C4-4A87-AFCE-964AE4FDCAC9}">
      <dsp:nvSpPr>
        <dsp:cNvPr id="0" name=""/>
        <dsp:cNvSpPr/>
      </dsp:nvSpPr>
      <dsp:spPr>
        <a:xfrm>
          <a:off x="1839963" y="3944347"/>
          <a:ext cx="6159879" cy="8658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latin typeface="Segoe UI" pitchFamily="34" charset="0"/>
              <a:ea typeface="Segoe UI" pitchFamily="34" charset="0"/>
              <a:cs typeface="Segoe UI" pitchFamily="34" charset="0"/>
            </a:rPr>
            <a:t>ControllerActionInvoker</a:t>
          </a:r>
          <a:r>
            <a:rPr lang="en-US" sz="1800" kern="1200" dirty="0">
              <a:latin typeface="Segoe UI" pitchFamily="34" charset="0"/>
              <a:ea typeface="Segoe UI" pitchFamily="34" charset="0"/>
              <a:cs typeface="Segoe UI" pitchFamily="34" charset="0"/>
            </a:rPr>
            <a:t> runs the action.</a:t>
          </a:r>
        </a:p>
      </dsp:txBody>
      <dsp:txXfrm>
        <a:off x="1865322" y="3969706"/>
        <a:ext cx="5086379" cy="815114"/>
      </dsp:txXfrm>
    </dsp:sp>
    <dsp:sp modelId="{DC17D76D-F15E-4C3B-B39B-1F70FA7FCD67}">
      <dsp:nvSpPr>
        <dsp:cNvPr id="0" name=""/>
        <dsp:cNvSpPr/>
      </dsp:nvSpPr>
      <dsp:spPr>
        <a:xfrm>
          <a:off x="5597088" y="632538"/>
          <a:ext cx="562791" cy="562791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5723716" y="632538"/>
        <a:ext cx="309535" cy="423500"/>
      </dsp:txXfrm>
    </dsp:sp>
    <dsp:sp modelId="{318F9295-09B2-43B9-ACFC-F794F8383513}">
      <dsp:nvSpPr>
        <dsp:cNvPr id="0" name=""/>
        <dsp:cNvSpPr/>
      </dsp:nvSpPr>
      <dsp:spPr>
        <a:xfrm>
          <a:off x="6057079" y="1618625"/>
          <a:ext cx="562791" cy="562791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6183707" y="1618625"/>
        <a:ext cx="309535" cy="423500"/>
      </dsp:txXfrm>
    </dsp:sp>
    <dsp:sp modelId="{8F3DE278-32E3-47A2-9BC3-8E9357B5024B}">
      <dsp:nvSpPr>
        <dsp:cNvPr id="0" name=""/>
        <dsp:cNvSpPr/>
      </dsp:nvSpPr>
      <dsp:spPr>
        <a:xfrm>
          <a:off x="6517069" y="2590281"/>
          <a:ext cx="562791" cy="562791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6643697" y="2590281"/>
        <a:ext cx="309535" cy="423500"/>
      </dsp:txXfrm>
    </dsp:sp>
    <dsp:sp modelId="{47E916FA-30B6-4575-BFEB-81299096F0FC}">
      <dsp:nvSpPr>
        <dsp:cNvPr id="0" name=""/>
        <dsp:cNvSpPr/>
      </dsp:nvSpPr>
      <dsp:spPr>
        <a:xfrm>
          <a:off x="6977060" y="3585989"/>
          <a:ext cx="562791" cy="562791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7103688" y="3585989"/>
        <a:ext cx="309535" cy="423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82172-42A5-433E-8EE1-6E806E7ABD06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21E13-6AE4-40C8-89B7-86EA1799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89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1E13-6AE4-40C8-89B7-86EA17991F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74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1E13-6AE4-40C8-89B7-86EA17991F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31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1E13-6AE4-40C8-89B7-86EA17991F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10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1E13-6AE4-40C8-89B7-86EA17991F0F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8890000"/>
            <a:ext cx="1871025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000">
                <a:latin typeface="Arial"/>
              </a:rPr>
              <a:t>(More notes on the next slide)</a:t>
            </a:r>
          </a:p>
        </p:txBody>
      </p:sp>
    </p:spTree>
    <p:extLst>
      <p:ext uri="{BB962C8B-B14F-4D97-AF65-F5344CB8AC3E}">
        <p14:creationId xmlns:p14="http://schemas.microsoft.com/office/powerpoint/2010/main" val="2678922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1E13-6AE4-40C8-89B7-86EA17991F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26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1E13-6AE4-40C8-89B7-86EA17991F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5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1E13-6AE4-40C8-89B7-86EA17991F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92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1E13-6AE4-40C8-89B7-86EA17991F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90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1E13-6AE4-40C8-89B7-86EA17991F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07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1E13-6AE4-40C8-89B7-86EA17991F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33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1E13-6AE4-40C8-89B7-86EA17991F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52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1E13-6AE4-40C8-89B7-86EA17991F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07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1E13-6AE4-40C8-89B7-86EA17991F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93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751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200400" y="2022868"/>
            <a:ext cx="5732417" cy="627864"/>
          </a:xfrm>
        </p:spPr>
        <p:txBody>
          <a:bodyPr/>
          <a:lstStyle/>
          <a:p>
            <a:r>
              <a:rPr lang="en-US" dirty="0"/>
              <a:t>Module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Developing ASP.NET MVC 5 Controllers
</a:t>
            </a:r>
          </a:p>
        </p:txBody>
      </p:sp>
    </p:spTree>
    <p:extLst>
      <p:ext uri="{BB962C8B-B14F-4D97-AF65-F5344CB8AC3E}">
        <p14:creationId xmlns:p14="http://schemas.microsoft.com/office/powerpoint/2010/main" val="121117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519e9d4-6aca-488a-83ff-34891af588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2: Writing Action Filters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Are Filters?
Creating and Using Action Filters
Discussion: Action Filter Scenarios</a:t>
            </a:r>
          </a:p>
        </p:txBody>
      </p:sp>
    </p:spTree>
    <p:extLst>
      <p:ext uri="{BB962C8B-B14F-4D97-AF65-F5344CB8AC3E}">
        <p14:creationId xmlns:p14="http://schemas.microsoft.com/office/powerpoint/2010/main" val="340036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baf14bf-b870-475b-b06d-496e8f8413a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Filters?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IN" sz="2600" dirty="0"/>
              <a:t>Some requirements cut across logical boundaries are called </a:t>
            </a:r>
            <a:r>
              <a:rPr lang="en-US" sz="2600" dirty="0"/>
              <a:t>cross-cutting concerns. Examples include:</a:t>
            </a:r>
          </a:p>
          <a:p>
            <a:pPr lvl="1"/>
            <a:r>
              <a:rPr lang="en-US" sz="2000" dirty="0"/>
              <a:t>Authorization</a:t>
            </a:r>
          </a:p>
          <a:p>
            <a:pPr lvl="1"/>
            <a:r>
              <a:rPr lang="en-US" sz="2000" dirty="0"/>
              <a:t>Logging</a:t>
            </a:r>
          </a:p>
          <a:p>
            <a:pPr lvl="1"/>
            <a:r>
              <a:rPr lang="en-US" sz="2000" dirty="0"/>
              <a:t>Caching</a:t>
            </a:r>
          </a:p>
          <a:p>
            <a:pPr>
              <a:buNone/>
            </a:pPr>
            <a:r>
              <a:rPr lang="en-US" dirty="0"/>
              <a:t>There are different types of filters:</a:t>
            </a:r>
          </a:p>
          <a:p>
            <a:pPr lvl="1"/>
            <a:r>
              <a:rPr lang="en-US" sz="2000" dirty="0"/>
              <a:t>Authorization filters run before any other filter and before the code in the action method</a:t>
            </a:r>
          </a:p>
          <a:p>
            <a:pPr lvl="1"/>
            <a:r>
              <a:rPr lang="en-US" sz="2000" dirty="0"/>
              <a:t>Action filters run before and after the code in the action method</a:t>
            </a:r>
          </a:p>
          <a:p>
            <a:pPr lvl="1"/>
            <a:r>
              <a:rPr lang="en-US" sz="2000" dirty="0"/>
              <a:t>Result filters run before and after a result is returned from an action method</a:t>
            </a:r>
          </a:p>
          <a:p>
            <a:pPr lvl="1"/>
            <a:r>
              <a:rPr lang="en-US" sz="2000" dirty="0"/>
              <a:t>Exception filters run only if the action method or another filter throws an exception</a:t>
            </a:r>
          </a:p>
        </p:txBody>
      </p:sp>
    </p:spTree>
    <p:extLst>
      <p:ext uri="{BB962C8B-B14F-4D97-AF65-F5344CB8AC3E}">
        <p14:creationId xmlns:p14="http://schemas.microsoft.com/office/powerpoint/2010/main" val="352239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78524f4-f525-4971-9089-e4c6054d3a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Lab: Developing ASP.NET MVC 5 Controllers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Exercise 1: Adding an MVC Controller and Writing the Actions
Exercise 2: Optional—Writing the Action Filters in a Controller
Exercise 3: Using the Photo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8788" y="6163356"/>
            <a:ext cx="4529573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>
                <a:latin typeface="Segoe UI"/>
              </a:rPr>
              <a:t>Estimated Time: 60 minutes</a:t>
            </a:r>
          </a:p>
        </p:txBody>
      </p:sp>
    </p:spTree>
    <p:extLst>
      <p:ext uri="{BB962C8B-B14F-4D97-AF65-F5344CB8AC3E}">
        <p14:creationId xmlns:p14="http://schemas.microsoft.com/office/powerpoint/2010/main" val="24311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5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Writing Controllers and Actions
Writing Action Filters</a:t>
            </a:r>
          </a:p>
        </p:txBody>
      </p:sp>
    </p:spTree>
    <p:extLst>
      <p:ext uri="{BB962C8B-B14F-4D97-AF65-F5344CB8AC3E}">
        <p14:creationId xmlns:p14="http://schemas.microsoft.com/office/powerpoint/2010/main" val="197239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1: Writing Controllers and Actions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Responding to User Requests
Writing Controller Actions
Using Parameters
Passing Information to Views
Demonstration: How to create a Controller
What Are Controller Factories?</a:t>
            </a:r>
          </a:p>
        </p:txBody>
      </p:sp>
    </p:spTree>
    <p:extLst>
      <p:ext uri="{BB962C8B-B14F-4D97-AF65-F5344CB8AC3E}">
        <p14:creationId xmlns:p14="http://schemas.microsoft.com/office/powerpoint/2010/main" val="164547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b815f6b-9c51-4f3a-803e-ecd54c9b54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Responding to User Requests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637385" y="821410"/>
            <a:ext cx="8119156" cy="158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indent="-6350">
              <a:buNone/>
            </a:pPr>
            <a:r>
              <a:rPr lang="en-US" sz="2000" dirty="0"/>
              <a:t>When an MVC web application receives a user request, the following events occur: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792462" y="1547439"/>
          <a:ext cx="7999843" cy="4810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221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c7c886d-73c1-43ae-971e-b0e8137cf9c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Controller Actions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/>
              <a:t>Writing a Controller action includes:</a:t>
            </a:r>
          </a:p>
          <a:p>
            <a:pPr lvl="1"/>
            <a:r>
              <a:rPr lang="en-US" sz="2000" dirty="0"/>
              <a:t>Creating a Simple Details Action</a:t>
            </a:r>
          </a:p>
          <a:p>
            <a:pPr lvl="1"/>
            <a:r>
              <a:rPr lang="en-US" sz="2000" dirty="0"/>
              <a:t>Using GET and POST HTTP Verbs in Actions</a:t>
            </a:r>
          </a:p>
          <a:p>
            <a:pPr lvl="1"/>
            <a:r>
              <a:rPr lang="en-US" sz="2000" dirty="0"/>
              <a:t>Creating Action Result Classes</a:t>
            </a:r>
          </a:p>
          <a:p>
            <a:pPr lvl="1"/>
            <a:r>
              <a:rPr lang="en-US" sz="2000" dirty="0"/>
              <a:t>Creating Child Actions</a:t>
            </a:r>
          </a:p>
          <a:p>
            <a:r>
              <a:rPr lang="en-US" sz="2400" dirty="0"/>
              <a:t> Sample controller action</a:t>
            </a:r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13809" y="3344845"/>
            <a:ext cx="7352777" cy="32183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b="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public </a:t>
            </a:r>
            <a:r>
              <a:rPr lang="en-US" sz="1600" b="0" dirty="0" err="1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ActionResult</a:t>
            </a:r>
            <a:r>
              <a:rPr lang="en-US" sz="1600" b="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First ()</a:t>
            </a:r>
            <a:r>
              <a:rPr lang="en-GB" sz="1600" b="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600" b="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{</a:t>
            </a:r>
            <a:endParaRPr lang="en-GB" sz="1600" b="0" dirty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b="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Photo </a:t>
            </a:r>
            <a:r>
              <a:rPr lang="en-US" sz="1600" b="0" dirty="0" err="1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firstPhoto</a:t>
            </a:r>
            <a:r>
              <a:rPr lang="en-US" sz="1600" b="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= </a:t>
            </a:r>
            <a:r>
              <a:rPr lang="en-US" sz="1600" b="0" dirty="0" err="1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context.Photos.ToList</a:t>
            </a:r>
            <a:r>
              <a:rPr lang="en-US" sz="1600" b="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()[0];</a:t>
            </a:r>
            <a:endParaRPr lang="en-GB" sz="1600" b="0" dirty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b="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if (</a:t>
            </a:r>
            <a:r>
              <a:rPr lang="en-US" sz="1600" b="0" dirty="0" err="1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firstPhoto</a:t>
            </a:r>
            <a:r>
              <a:rPr lang="en-US" sz="1600" b="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!= null)   {  </a:t>
            </a:r>
            <a:endParaRPr lang="en-GB" sz="1600" b="0" dirty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b="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   return View("Details", </a:t>
            </a:r>
            <a:r>
              <a:rPr lang="en-US" sz="1600" b="0" dirty="0" err="1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firstPhoto</a:t>
            </a:r>
            <a:r>
              <a:rPr lang="en-US" sz="1600" b="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);</a:t>
            </a:r>
            <a:endParaRPr lang="en-GB" sz="1600" b="0" dirty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b="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} else {</a:t>
            </a:r>
            <a:endParaRPr lang="en-GB" sz="1600" b="0" dirty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b="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   return </a:t>
            </a:r>
            <a:r>
              <a:rPr lang="en-US" sz="1600" b="0" dirty="0" err="1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HttpNotFound</a:t>
            </a:r>
            <a:r>
              <a:rPr lang="en-US" sz="1600" b="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();</a:t>
            </a:r>
            <a:endParaRPr lang="en-GB" sz="1600" b="0" dirty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b="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}</a:t>
            </a:r>
            <a:endParaRPr lang="en-GB" sz="1600" b="0" dirty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r>
              <a:rPr lang="en-US" sz="1600" b="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}</a:t>
            </a:r>
            <a:endParaRPr lang="en-GB" sz="16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14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3c65190f-0c8d-49bf-8479-4ff8dcef44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Parameters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8787" y="3324981"/>
            <a:ext cx="7066551" cy="30500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public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ActionResult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GetPhotoByTitle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(string title){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var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query = from p in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context.Photos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     where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p.Title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== title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     select p;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Photo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requestedPhoto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= (Photo)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query.FirstOrDefault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();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return View("Details",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requestedPhoto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);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}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535" y="1772844"/>
            <a:ext cx="896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GB" b="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http://www.adventureworks.com/photo/getphotobytitle?title=myfirstphoto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807075" y="2291621"/>
            <a:ext cx="3035300" cy="774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DefaultModelBinder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Right Brace 6"/>
          <p:cNvSpPr/>
          <p:nvPr/>
        </p:nvSpPr>
        <p:spPr bwMode="auto">
          <a:xfrm rot="5400000">
            <a:off x="7496012" y="1253233"/>
            <a:ext cx="242685" cy="1834092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6001" y="838200"/>
            <a:ext cx="8605599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US" b="0" dirty="0">
                <a:latin typeface="Segoe UI" pitchFamily="34" charset="0"/>
                <a:ea typeface="Segoe UI" pitchFamily="34" charset="0"/>
                <a:cs typeface="Segoe UI" pitchFamily="34" charset="0"/>
              </a:rPr>
              <a:t>The </a:t>
            </a:r>
            <a:r>
              <a:rPr lang="en-US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DefaultModelBinder</a:t>
            </a:r>
            <a:r>
              <a:rPr lang="en-US" b="0" dirty="0">
                <a:latin typeface="Segoe UI" pitchFamily="34" charset="0"/>
                <a:ea typeface="Segoe UI" pitchFamily="34" charset="0"/>
                <a:cs typeface="Segoe UI" pitchFamily="34" charset="0"/>
              </a:rPr>
              <a:t> obtains the </a:t>
            </a:r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Title</a:t>
            </a:r>
            <a:r>
              <a:rPr lang="en-US" b="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parameter from the query string and passes it to the title parameter of the </a:t>
            </a:r>
            <a:r>
              <a:rPr lang="en-US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GetPhotoByTitle</a:t>
            </a:r>
            <a:r>
              <a:rPr lang="en-US" b="0" dirty="0">
                <a:latin typeface="Segoe UI" pitchFamily="34" charset="0"/>
                <a:ea typeface="Segoe UI" pitchFamily="34" charset="0"/>
                <a:cs typeface="Segoe UI" pitchFamily="34" charset="0"/>
              </a:rPr>
              <a:t> method, because the names match.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7324725" y="3066321"/>
            <a:ext cx="0" cy="25866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80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710e1ef8-6256-4166-86ef-d01f29ab60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Passing Information to Views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393895" y="1209900"/>
            <a:ext cx="8412480" cy="537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To pass information to views that have model classes, you can use the: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View() helper </a:t>
            </a:r>
            <a:r>
              <a:rPr lang="en-US" dirty="0"/>
              <a:t>method: To pass information from a controller action to a view</a:t>
            </a:r>
          </a:p>
          <a:p>
            <a:r>
              <a:rPr lang="en-US" dirty="0"/>
              <a:t>To pass information to views that do not have model classes, you can use the:</a:t>
            </a:r>
          </a:p>
          <a:p>
            <a:pPr lvl="1"/>
            <a:r>
              <a:rPr lang="en-US" b="1" dirty="0" err="1"/>
              <a:t>ViewBag</a:t>
            </a:r>
            <a:r>
              <a:rPr lang="en-US" dirty="0"/>
              <a:t> property : To dynamically add objects of any type</a:t>
            </a:r>
          </a:p>
          <a:p>
            <a:pPr lvl="1"/>
            <a:r>
              <a:rPr lang="en-US" dirty="0"/>
              <a:t> </a:t>
            </a:r>
            <a:r>
              <a:rPr lang="en-US" b="1" dirty="0" err="1"/>
              <a:t>ViewData</a:t>
            </a:r>
            <a:r>
              <a:rPr lang="en-US" b="1" dirty="0"/>
              <a:t> Dictionary </a:t>
            </a:r>
            <a:r>
              <a:rPr lang="en-US" dirty="0"/>
              <a:t>property: Used in MVC 2 to add extra data to views. Available in MVC 5 for backward compatibility</a:t>
            </a:r>
          </a:p>
        </p:txBody>
      </p:sp>
    </p:spTree>
    <p:extLst>
      <p:ext uri="{BB962C8B-B14F-4D97-AF65-F5344CB8AC3E}">
        <p14:creationId xmlns:p14="http://schemas.microsoft.com/office/powerpoint/2010/main" val="137286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6c8b07b-4eed-4750-b737-8584a4bcc9b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ViewBag Object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199" y="1524000"/>
            <a:ext cx="7486651" cy="8161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ViewBag.Message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= "This text is not in the model object";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ViewBag.ServerTime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=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DateTime.Now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;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8249" y="3581400"/>
            <a:ext cx="7753351" cy="2624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&lt;p&gt;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The message of the day is: @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ViewBag.Message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&lt;/p&gt;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&lt;p&gt;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The time on the server is: @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ViewBag.ServerTime.ToString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()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&lt;/p&gt;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460375" y="991969"/>
            <a:ext cx="241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Adding Information:</a:t>
            </a:r>
          </a:p>
        </p:txBody>
      </p:sp>
      <p:sp>
        <p:nvSpPr>
          <p:cNvPr id="7" name="TextBox 10"/>
          <p:cNvSpPr txBox="1"/>
          <p:nvPr/>
        </p:nvSpPr>
        <p:spPr>
          <a:xfrm>
            <a:off x="460375" y="2938793"/>
            <a:ext cx="273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Retrieving Information:</a:t>
            </a:r>
          </a:p>
        </p:txBody>
      </p:sp>
    </p:spTree>
    <p:extLst>
      <p:ext uri="{BB962C8B-B14F-4D97-AF65-F5344CB8AC3E}">
        <p14:creationId xmlns:p14="http://schemas.microsoft.com/office/powerpoint/2010/main" val="308675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3189047d-35a0-4cf9-a0ee-315dc5cad5d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Demonstration: How to create a Controller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dirty="0"/>
              <a:t>In this demonstration, you will see how to:</a:t>
            </a:r>
          </a:p>
          <a:p>
            <a:pPr marL="461962" indent="-457200">
              <a:buFont typeface="+mj-lt"/>
              <a:buAutoNum type="arabicPeriod"/>
            </a:pPr>
            <a:r>
              <a:rPr lang="en-US" sz="2400" dirty="0"/>
              <a:t>Add a controller to an </a:t>
            </a:r>
            <a:r>
              <a:rPr lang="en-US" sz="2400" dirty="0" err="1"/>
              <a:t>MVC</a:t>
            </a:r>
            <a:r>
              <a:rPr lang="en-US" sz="2400" dirty="0"/>
              <a:t> application.</a:t>
            </a:r>
          </a:p>
          <a:p>
            <a:pPr marL="461962" indent="-457200">
              <a:buFont typeface="+mj-lt"/>
              <a:buAutoNum type="arabicPeriod"/>
            </a:pPr>
            <a:r>
              <a:rPr lang="en-US" sz="2400" dirty="0"/>
              <a:t>Write an action that displays a list of model objects.</a:t>
            </a:r>
          </a:p>
          <a:p>
            <a:pPr marL="461962" indent="-457200">
              <a:buFont typeface="+mj-lt"/>
              <a:buAutoNum type="arabicPeriod"/>
            </a:pPr>
            <a:r>
              <a:rPr lang="en-US" sz="2400" dirty="0"/>
              <a:t>Write an action that displays the details of a model object.</a:t>
            </a:r>
          </a:p>
          <a:p>
            <a:pPr marL="461962" indent="-457200">
              <a:buFont typeface="+mj-lt"/>
              <a:buAutoNum type="arabicPeriod"/>
            </a:pPr>
            <a:r>
              <a:rPr lang="en-US" sz="2400" dirty="0"/>
              <a:t>Write HTTP GET and POST actions that create and save a new model </a:t>
            </a:r>
            <a:r>
              <a:rPr lang="en-US" dirty="0"/>
              <a:t>object.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69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603</TotalTime>
  <Words>580</Words>
  <Application>Microsoft Office PowerPoint</Application>
  <PresentationFormat>On-screen Show (4:3)</PresentationFormat>
  <Paragraphs>94</Paragraphs>
  <Slides>13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Segoe UI</vt:lpstr>
      <vt:lpstr>Wingdings</vt:lpstr>
      <vt:lpstr>Verdana</vt:lpstr>
      <vt:lpstr>Times New Roman</vt:lpstr>
      <vt:lpstr>Calibri</vt:lpstr>
      <vt:lpstr>NG_MOC_Core_ModuleNew2</vt:lpstr>
      <vt:lpstr>Module 3</vt:lpstr>
      <vt:lpstr>Module Overview</vt:lpstr>
      <vt:lpstr>Lesson 1: Writing Controllers and Actions</vt:lpstr>
      <vt:lpstr>Responding to User Requests</vt:lpstr>
      <vt:lpstr>Writing Controller Actions</vt:lpstr>
      <vt:lpstr>Using Parameters</vt:lpstr>
      <vt:lpstr>Passing Information to Views</vt:lpstr>
      <vt:lpstr>Using the ViewBag Object</vt:lpstr>
      <vt:lpstr>Demonstration: How to create a Controller</vt:lpstr>
      <vt:lpstr>Lesson 2: Writing Action Filters</vt:lpstr>
      <vt:lpstr>What Are Filters?</vt:lpstr>
      <vt:lpstr>Lab: Developing ASP.NET MVC 5 Controllers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</dc:title>
  <dc:creator>Manasa</dc:creator>
  <cp:lastModifiedBy>Windows User</cp:lastModifiedBy>
  <cp:revision>10</cp:revision>
  <dcterms:created xsi:type="dcterms:W3CDTF">2017-12-05T07:12:22Z</dcterms:created>
  <dcterms:modified xsi:type="dcterms:W3CDTF">2018-10-11T00:59:01Z</dcterms:modified>
</cp:coreProperties>
</file>