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Lucida Sans Unicode" panose="020B0602030504020204" pitchFamily="3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vertBarState="minimized">
    <p:restoredLeft sz="15620"/>
    <p:restoredTop sz="45195" autoAdjust="0"/>
  </p:normalViewPr>
  <p:slideViewPr>
    <p:cSldViewPr>
      <p:cViewPr varScale="1">
        <p:scale>
          <a:sx n="33" d="100"/>
          <a:sy n="33" d="100"/>
        </p:scale>
        <p:origin x="18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8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10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76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11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127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12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9789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13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071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14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604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15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841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0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17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873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18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899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2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743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4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366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5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279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6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210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7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05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8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274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5DC9-12C6-47C0-89B8-2CD897C188AA}" type="slidenum">
              <a:rPr lang="en-US" smtClean="0"/>
              <a:t>9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61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 (</a:t>
            </a:r>
            <a:r>
              <a:rPr lang="en-US" smtClean="0"/>
              <a:t>Cont)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Developing ASP.NET MVC 5 Views
</a:t>
            </a:r>
          </a:p>
        </p:txBody>
      </p:sp>
    </p:spTree>
    <p:extLst>
      <p:ext uri="{BB962C8B-B14F-4D97-AF65-F5344CB8AC3E}">
        <p14:creationId xmlns:p14="http://schemas.microsoft.com/office/powerpoint/2010/main" val="39057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63a9c12-e6fc-4ca6-aed7-ba228d4b44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Action Helpers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err="1"/>
              <a:t>Html.ActionLink</a:t>
            </a:r>
            <a:r>
              <a:rPr lang="en-US" b="1" dirty="0"/>
              <a:t>()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b="1" dirty="0" err="1"/>
              <a:t>Url.Action</a:t>
            </a:r>
            <a:r>
              <a:rPr lang="en-US" b="1" dirty="0"/>
              <a:t>()</a:t>
            </a:r>
          </a:p>
        </p:txBody>
      </p:sp>
      <p:sp>
        <p:nvSpPr>
          <p:cNvPr id="5" name="Bent Arrow 4"/>
          <p:cNvSpPr/>
          <p:nvPr/>
        </p:nvSpPr>
        <p:spPr bwMode="auto">
          <a:xfrm flipV="1">
            <a:off x="1424934" y="2393927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424934" y="4968242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085" y="1615238"/>
            <a:ext cx="7198234" cy="646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Html.ActionLink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("Click here to view photo 1",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"Display", new { id = 1 })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3682" y="2393927"/>
            <a:ext cx="4636718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&lt;a </a:t>
            </a:r>
            <a:r>
              <a:rPr lang="en-US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href</a:t>
            </a: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="/photo/display/1"&gt;</a:t>
            </a:r>
          </a:p>
          <a:p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Click here to view photo 1</a:t>
            </a:r>
          </a:p>
          <a:p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&lt;/a&gt;</a:t>
            </a:r>
            <a:endParaRPr lang="en-GB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084" y="4175184"/>
            <a:ext cx="7198235" cy="646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img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alt="This image came from an action"  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src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Url.Action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("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GetImage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", new { id = 1 })" /&gt;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3682" y="4968242"/>
            <a:ext cx="5743801" cy="12003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img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alt="This image came from an action"  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src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="/photo/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getimage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/1" })" 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0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bcf7db-8aea-4d39-88b7-8bd9e43a3f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Display Helpers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err="1"/>
              <a:t>Html.DisplayNameFor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Html.DisplayFor</a:t>
            </a:r>
            <a:r>
              <a:rPr lang="en-US" b="1" dirty="0"/>
              <a:t>()</a:t>
            </a:r>
          </a:p>
        </p:txBody>
      </p:sp>
      <p:sp>
        <p:nvSpPr>
          <p:cNvPr id="5" name="Bent Arrow 4"/>
          <p:cNvSpPr/>
          <p:nvPr/>
        </p:nvSpPr>
        <p:spPr bwMode="auto">
          <a:xfrm flipV="1">
            <a:off x="1733853" y="2254381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733853" y="5296692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976" y="1727972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Html.DisplayNameFor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model.CreatedDate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0976" y="4773884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Html.DisplayFor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model.CreatedDate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3512" y="2596249"/>
            <a:ext cx="5684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Created Date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512" y="5638560"/>
            <a:ext cx="5684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03/12/2012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5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e17ad39-da1f-4c4e-838d-c6d8f6dad6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Begin Form Helper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8788" y="1287915"/>
            <a:ext cx="8119156" cy="62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buNone/>
            </a:pPr>
            <a:r>
              <a:rPr lang="en-US" b="1" kern="0" dirty="0" err="1"/>
              <a:t>Html.BeginForm</a:t>
            </a:r>
            <a:r>
              <a:rPr lang="en-US" b="1" kern="0" dirty="0"/>
              <a:t>()</a:t>
            </a:r>
          </a:p>
        </p:txBody>
      </p:sp>
      <p:sp>
        <p:nvSpPr>
          <p:cNvPr id="5" name="Bent Arrow 4"/>
          <p:cNvSpPr/>
          <p:nvPr/>
        </p:nvSpPr>
        <p:spPr bwMode="auto">
          <a:xfrm flipV="1">
            <a:off x="831283" y="4240377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88" y="2114636"/>
            <a:ext cx="7346514" cy="175432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@using (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Html.BeginForm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"Create", "Photo", </a:t>
            </a:r>
            <a:b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GB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FormMethod.Post</a:t>
            </a:r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b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new { </a:t>
            </a:r>
            <a:r>
              <a:rPr lang="en-GB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enctype</a:t>
            </a:r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"multipart/form-data" }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))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@* Place input controls here *@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1327" y="4582245"/>
            <a:ext cx="6187212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&lt;form action="/Photo/Create" method="post“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enctype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="multipart/form-data"&gt;</a:t>
            </a:r>
          </a:p>
          <a:p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&lt;/form&gt;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6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621e59c-2cff-4c74-afb1-3088c8f0d9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Editor Helpers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b="1" dirty="0" err="1"/>
              <a:t>Html.LabelFor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None/>
            </a:pPr>
            <a:r>
              <a:rPr lang="en-US" b="1" dirty="0" err="1"/>
              <a:t>Html.EditorFor</a:t>
            </a:r>
            <a:r>
              <a:rPr lang="en-US" b="1" dirty="0"/>
              <a:t>()</a:t>
            </a:r>
          </a:p>
        </p:txBody>
      </p:sp>
      <p:sp>
        <p:nvSpPr>
          <p:cNvPr id="5" name="Bent Arrow 4"/>
          <p:cNvSpPr/>
          <p:nvPr/>
        </p:nvSpPr>
        <p:spPr bwMode="auto">
          <a:xfrm flipV="1">
            <a:off x="1733853" y="2254381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733853" y="5296692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976" y="1727972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Html.LabelFor</a:t>
            </a: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model.ContactMe</a:t>
            </a: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0976" y="4773884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Html.EditorFor</a:t>
            </a: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model.ContactMe</a:t>
            </a: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3512" y="2596249"/>
            <a:ext cx="5684432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&lt;label for="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ContactMe</a:t>
            </a: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"&gt;</a:t>
            </a:r>
            <a:b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  Contact Me</a:t>
            </a:r>
            <a:b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&lt;/label&gt;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512" y="5638560"/>
            <a:ext cx="5684432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&lt;input type="checkbox"</a:t>
            </a:r>
            <a:b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ea typeface="Times New Roman" panose="02020603050405020304" pitchFamily="18" charset="0"/>
                <a:cs typeface="Lucida Sans Unicode" pitchFamily="34" charset="0"/>
              </a:rPr>
              <a:t>   name="Description"&gt;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0976" y="1741704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Html.LabelFor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model.ContactMe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0976" y="4787616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Html.EditorFor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model.ContactMe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3512" y="2609981"/>
            <a:ext cx="5684432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&lt;label for="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ContactMe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"&gt;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Contact Me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&lt;/label&gt;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3512" y="5652292"/>
            <a:ext cx="5684432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&lt;input type="checkbox"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name="Description"&gt;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f432277-20d6-4bd2-b2a7-0f3ce5983d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Validation Helpers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b="1" dirty="0" err="1"/>
              <a:t>Html.ValidationSummary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None/>
            </a:pPr>
            <a:r>
              <a:rPr lang="en-US" b="1" dirty="0" err="1"/>
              <a:t>Html.ValidationMessageFor</a:t>
            </a:r>
            <a:r>
              <a:rPr lang="en-US" b="1" dirty="0"/>
              <a:t> ()</a:t>
            </a:r>
          </a:p>
        </p:txBody>
      </p:sp>
      <p:sp>
        <p:nvSpPr>
          <p:cNvPr id="5" name="Bent Arrow 4"/>
          <p:cNvSpPr/>
          <p:nvPr/>
        </p:nvSpPr>
        <p:spPr bwMode="auto">
          <a:xfrm flipV="1">
            <a:off x="1365553" y="2254109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733853" y="5296692"/>
            <a:ext cx="736600" cy="711200"/>
          </a:xfrm>
          <a:prstGeom prst="ben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976" y="1727972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Html.ValidationSummary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0976" y="4773884"/>
            <a:ext cx="73465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Html.ValidationMessageFor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(model =&gt; 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model.Email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6822" y="2423577"/>
            <a:ext cx="6398190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ul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</a:p>
          <a:p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&lt;li&gt;Please enter your last name&lt;/li&gt;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&lt;li&gt;Please enter a valid email address&lt;/li&gt;</a:t>
            </a:r>
            <a:b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ul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512" y="5638560"/>
            <a:ext cx="5684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enter a valid email address</a:t>
            </a:r>
            <a:endParaRPr lang="en-GB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6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790d77-c332-4a06-a48f-555cb73ae5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How to Use HTML Helpers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r>
              <a:rPr lang="en-US" sz="2400" dirty="0"/>
              <a:t>Create a new view.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Html.BeginForm</a:t>
            </a:r>
            <a:r>
              <a:rPr lang="en-US" sz="2400" dirty="0"/>
              <a:t> helper to render an HTML form.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Html.LabelFor</a:t>
            </a:r>
            <a:r>
              <a:rPr lang="en-US" sz="2400" dirty="0"/>
              <a:t> helper to render a label for a model property.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Html.EditorFor</a:t>
            </a:r>
            <a:r>
              <a:rPr lang="en-US" sz="2400" dirty="0"/>
              <a:t> helper to render an editor control for a model property.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Html.ValidationMessageFor</a:t>
            </a:r>
            <a:r>
              <a:rPr lang="en-US" sz="2400" b="1" dirty="0"/>
              <a:t> </a:t>
            </a:r>
            <a:r>
              <a:rPr lang="en-US" sz="2400" dirty="0"/>
              <a:t>helper to render validation errors.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Html.ActionLink</a:t>
            </a:r>
            <a:r>
              <a:rPr lang="en-US" sz="2400" dirty="0"/>
              <a:t> helper to render a link to an action.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76568b2-fe40-4219-b3aa-b72e4411a9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Re-using Code in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Partial Views
Using Partial Views
Discussion: Partial View Scenarios</a:t>
            </a:r>
          </a:p>
        </p:txBody>
      </p:sp>
    </p:spTree>
    <p:extLst>
      <p:ext uri="{BB962C8B-B14F-4D97-AF65-F5344CB8AC3E}">
        <p14:creationId xmlns:p14="http://schemas.microsoft.com/office/powerpoint/2010/main" val="32989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c1faed2-b528-4071-b37f-3064f3871b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Partial Views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2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You can use partial views to render the same HTML content in different locations in your web application</a:t>
            </a:r>
          </a:p>
          <a:p>
            <a:r>
              <a:rPr lang="en-US" dirty="0"/>
              <a:t>Creating and Naming Partial Views:</a:t>
            </a:r>
            <a:endParaRPr lang="en-IN" dirty="0"/>
          </a:p>
          <a:p>
            <a:pPr lvl="1"/>
            <a:r>
              <a:rPr lang="en-US" dirty="0"/>
              <a:t>Create a partial view by using the </a:t>
            </a:r>
            <a:r>
              <a:rPr lang="en-US" b="1" dirty="0"/>
              <a:t>Add View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Name partial views with an underscore prefix to keep to convention</a:t>
            </a:r>
          </a:p>
          <a:p>
            <a:r>
              <a:rPr lang="en-US" dirty="0"/>
              <a:t>Strongly-typed and dynamic partial views:</a:t>
            </a:r>
            <a:endParaRPr lang="en-IN" dirty="0"/>
          </a:p>
          <a:p>
            <a:pPr lvl="1"/>
            <a:r>
              <a:rPr lang="en-US" dirty="0"/>
              <a:t>Create strongly-typed partial views if you are certain that  the partial view will always display the same model class </a:t>
            </a:r>
          </a:p>
          <a:p>
            <a:pPr lvl="1"/>
            <a:r>
              <a:rPr lang="en-US" dirty="0"/>
              <a:t>Create dynamic partial views if you are not sure if the partial view will always display the same model class</a:t>
            </a:r>
          </a:p>
        </p:txBody>
      </p:sp>
    </p:spTree>
    <p:extLst>
      <p:ext uri="{BB962C8B-B14F-4D97-AF65-F5344CB8AC3E}">
        <p14:creationId xmlns:p14="http://schemas.microsoft.com/office/powerpoint/2010/main" val="335410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59ef451-e899-433d-89c1-07b8b680a9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Partial Views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22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20650" indent="-120650"/>
            <a:r>
              <a:rPr lang="en-US" dirty="0"/>
              <a:t>Using HTML helpers, you can use partial views within other views in a web application:</a:t>
            </a:r>
          </a:p>
          <a:p>
            <a:pPr lvl="1"/>
            <a:r>
              <a:rPr lang="en-IN" sz="2800" dirty="0"/>
              <a:t>To pass the same model object to a partial view from the parent view, use </a:t>
            </a:r>
            <a:r>
              <a:rPr lang="en-IN" sz="2800" b="1" dirty="0" err="1"/>
              <a:t>Html.Partial</a:t>
            </a:r>
            <a:r>
              <a:rPr lang="en-IN" sz="2800" b="1" dirty="0"/>
              <a:t>()</a:t>
            </a:r>
            <a:r>
              <a:rPr lang="en-IN" sz="2800" dirty="0"/>
              <a:t> </a:t>
            </a:r>
          </a:p>
          <a:p>
            <a:pPr lvl="1"/>
            <a:r>
              <a:rPr lang="en-IN" sz="2800" dirty="0"/>
              <a:t>To pass a model object to a partial view, which is different from the parent view or of a different model class, use </a:t>
            </a:r>
            <a:r>
              <a:rPr lang="en-IN" sz="2800" b="1" dirty="0" err="1"/>
              <a:t>Html.Action</a:t>
            </a:r>
            <a:r>
              <a:rPr lang="en-IN" sz="2800" b="1" dirty="0"/>
              <a:t>()</a:t>
            </a:r>
            <a:endParaRPr lang="en-IN" sz="2800" dirty="0"/>
          </a:p>
          <a:p>
            <a:endParaRPr lang="en-US" dirty="0"/>
          </a:p>
          <a:p>
            <a:pPr marL="120650" indent="-120650"/>
            <a:r>
              <a:rPr lang="en-US" dirty="0"/>
              <a:t>Use the </a:t>
            </a:r>
            <a:r>
              <a:rPr lang="en-US" b="1" dirty="0" err="1"/>
              <a:t>ViewBag</a:t>
            </a:r>
            <a:r>
              <a:rPr lang="en-US" dirty="0"/>
              <a:t> and </a:t>
            </a:r>
            <a:r>
              <a:rPr lang="en-US" b="1" dirty="0" err="1"/>
              <a:t>ViewData</a:t>
            </a:r>
            <a:r>
              <a:rPr lang="en-US" dirty="0"/>
              <a:t> collections to share data between the controller action, parent view, and partial view</a:t>
            </a:r>
          </a:p>
        </p:txBody>
      </p:sp>
    </p:spTree>
    <p:extLst>
      <p:ext uri="{BB962C8B-B14F-4D97-AF65-F5344CB8AC3E}">
        <p14:creationId xmlns:p14="http://schemas.microsoft.com/office/powerpoint/2010/main" val="15671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Developing ASP.NET MVC 5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1: Adding a View for Photo Display
Exercise 2: Adding a View for New Photos
Exercise 3: Creating and Using a Partial View
Exercise 4: Adding a Home View and Testing the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788" y="6163356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>
                <a:latin typeface="Segoe UI"/>
              </a:rPr>
              <a:t>Estimated Time: 60 minutes</a:t>
            </a:r>
          </a:p>
        </p:txBody>
      </p:sp>
    </p:spTree>
    <p:extLst>
      <p:ext uri="{BB962C8B-B14F-4D97-AF65-F5344CB8AC3E}">
        <p14:creationId xmlns:p14="http://schemas.microsoft.com/office/powerpoint/2010/main" val="24567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Views with Razor Syntax
Using HTML Helpers
Re-using Code in Views</a:t>
            </a:r>
          </a:p>
        </p:txBody>
      </p:sp>
    </p:spTree>
    <p:extLst>
      <p:ext uri="{BB962C8B-B14F-4D97-AF65-F5344CB8AC3E}">
        <p14:creationId xmlns:p14="http://schemas.microsoft.com/office/powerpoint/2010/main" val="34861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2f10f5e-037a-45ea-8146-84be26573d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Views with Razor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Views
Differentiating Server Side Code from HTML
Features of Razor Syntax
Binding Views to Model Classes and Displaying Properties
Rendering Accessible HTML</a:t>
            </a:r>
          </a:p>
        </p:txBody>
      </p:sp>
    </p:spTree>
    <p:extLst>
      <p:ext uri="{BB962C8B-B14F-4D97-AF65-F5344CB8AC3E}">
        <p14:creationId xmlns:p14="http://schemas.microsoft.com/office/powerpoint/2010/main" val="140839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502fbb3-0106-47c0-a90e-71c50129c2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Views</a:t>
            </a:r>
          </a:p>
        </p:txBody>
      </p:sp>
      <p:pic>
        <p:nvPicPr>
          <p:cNvPr id="4" name="Picture 3" descr="The screenshot on the slide shows the Add View dialog box.&#10;&#10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466850"/>
            <a:ext cx="6991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19e0535-9d16-4b38-80f9-b3a4599397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Server Side Code from HTML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Razor identifies server-side code by looking for the </a:t>
            </a:r>
            <a:r>
              <a:rPr lang="en-US" b="1" dirty="0"/>
              <a:t>@</a:t>
            </a:r>
            <a:r>
              <a:rPr lang="en-US" dirty="0"/>
              <a:t> symbol.</a:t>
            </a:r>
          </a:p>
          <a:p>
            <a:r>
              <a:rPr lang="en-US" dirty="0"/>
              <a:t>In Razor syntax, the </a:t>
            </a:r>
            <a:r>
              <a:rPr lang="en-US" b="1" dirty="0"/>
              <a:t>@</a:t>
            </a:r>
            <a:r>
              <a:rPr lang="en-US" dirty="0"/>
              <a:t> symbol has various uses. You can: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/>
              <a:t>@</a:t>
            </a:r>
            <a:r>
              <a:rPr lang="en-US" sz="2600" dirty="0"/>
              <a:t> to identify server-side C# code.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/>
              <a:t>@@</a:t>
            </a:r>
            <a:r>
              <a:rPr lang="en-US" sz="2600" dirty="0"/>
              <a:t> to render an @ symbol in an HTML page.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/>
              <a:t>@:</a:t>
            </a:r>
            <a:r>
              <a:rPr lang="en-US" sz="2600" dirty="0"/>
              <a:t> to explicitly declare a line of text as content and not code.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/>
              <a:t>&lt;text&gt;</a:t>
            </a:r>
            <a:r>
              <a:rPr lang="en-US" sz="2600" dirty="0"/>
              <a:t>to explicitly declare several lines of text as content and not code.</a:t>
            </a:r>
          </a:p>
          <a:p>
            <a:r>
              <a:rPr lang="en-US" dirty="0"/>
              <a:t>To render text without HTML encoding, you can use the </a:t>
            </a:r>
            <a:r>
              <a:rPr lang="en-US" b="1" dirty="0"/>
              <a:t>Html.Raw()</a:t>
            </a:r>
            <a:r>
              <a:rPr lang="en-US" dirty="0"/>
              <a:t> helper.</a:t>
            </a:r>
          </a:p>
        </p:txBody>
      </p:sp>
    </p:spTree>
    <p:extLst>
      <p:ext uri="{BB962C8B-B14F-4D97-AF65-F5344CB8AC3E}">
        <p14:creationId xmlns:p14="http://schemas.microsoft.com/office/powerpoint/2010/main" val="169291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274c8e1-b313-400c-a6b6-1e491104147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Razor Syntax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dirty="0"/>
              <a:t>A sample code block displaying the features of Razor.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664" y="1527683"/>
            <a:ext cx="7894469" cy="50783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@* Some more Razor examples *@</a:t>
            </a:r>
          </a:p>
          <a:p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&lt;span&gt;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Price including Sale Tax: @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Model.Price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* 1.2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&lt;/span&gt;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&lt;span&gt;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Price including Sale Tax: @(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Model.Price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* 1.2)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&lt;/span&gt;</a:t>
            </a:r>
          </a:p>
          <a:p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@if 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Model.Count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&gt; 5)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 @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foreach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item in Model)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    &lt;li&gt;@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item.Name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&lt;/li&gt;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 }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&lt;/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GB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93678a-a25e-4b05-b70f-6a45eadd49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Views to Model Classes and Displaying Properties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93688" indent="-122238"/>
            <a:r>
              <a:rPr lang="en-IN" sz="2200" dirty="0"/>
              <a:t>You can use strongly-typed views and include a declaration of the model class. Visual Studio helps you with additional IntelliSense feedback and error-checking as you write the code.</a:t>
            </a:r>
          </a:p>
          <a:p>
            <a:pPr marL="293688" indent="-122238"/>
            <a:r>
              <a:rPr lang="en-US" sz="2200" dirty="0"/>
              <a:t>Binding to Enumerable Lists: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93688" indent="-122238"/>
            <a:r>
              <a:rPr lang="en-US" sz="2200" dirty="0"/>
              <a:t>You can use dynamic views to create a view that can display more than one model 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2423" y="2518913"/>
            <a:ext cx="7404472" cy="2603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@model IEnumerable&lt;MyWebSite.Models.Product&gt;</a:t>
            </a:r>
            <a:endParaRPr lang="en-GB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&lt;h1&gt;Product Catalog&lt;/h1&gt;</a:t>
            </a:r>
            <a:endParaRPr lang="en-GB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en-US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foreach</a:t>
            </a: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en-US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</a:t>
            </a: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Product in Model)</a:t>
            </a:r>
            <a:endParaRPr lang="en-GB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&lt;div&gt;Name: @</a:t>
            </a:r>
            <a:r>
              <a:rPr lang="en-US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Product.Name</a:t>
            </a:r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&lt;/div&gt;</a:t>
            </a:r>
            <a:endParaRPr lang="en-GB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8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b4b29e8-3fa6-46aa-83b9-590a3007db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Accessible HTML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/>
              <a:t>You can ensure that your content is accessible to the broadest range of users by adhering to the following guidelines: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alt</a:t>
            </a:r>
            <a:r>
              <a:rPr lang="en-US" dirty="0"/>
              <a:t> attributes for visual and auditory content</a:t>
            </a:r>
          </a:p>
          <a:p>
            <a:pPr lvl="1"/>
            <a:r>
              <a:rPr lang="en-US" dirty="0"/>
              <a:t>Do not rely on color to highlight content</a:t>
            </a:r>
          </a:p>
          <a:p>
            <a:pPr lvl="1"/>
            <a:r>
              <a:rPr lang="en-US" dirty="0"/>
              <a:t>Separate content from structure and presentation code:</a:t>
            </a:r>
          </a:p>
          <a:p>
            <a:pPr lvl="2"/>
            <a:r>
              <a:rPr lang="en-US" sz="2200" dirty="0"/>
              <a:t>Only use tables to present tabular content</a:t>
            </a:r>
          </a:p>
          <a:p>
            <a:pPr lvl="2"/>
            <a:r>
              <a:rPr lang="en-US" sz="2200" dirty="0"/>
              <a:t>Avoid nested tables</a:t>
            </a:r>
          </a:p>
          <a:p>
            <a:pPr lvl="2"/>
            <a:r>
              <a:rPr lang="en-US" sz="2200" dirty="0"/>
              <a:t>Use </a:t>
            </a:r>
            <a:r>
              <a:rPr lang="en-US" sz="2200" b="1" dirty="0"/>
              <a:t>&lt;div&gt; </a:t>
            </a:r>
            <a:r>
              <a:rPr lang="en-US" sz="2200" dirty="0"/>
              <a:t>elements and positional style sheets to lay out elements on the page</a:t>
            </a:r>
          </a:p>
          <a:p>
            <a:pPr lvl="2"/>
            <a:r>
              <a:rPr lang="en-US" sz="2200" dirty="0"/>
              <a:t>Avoid using images that include important text</a:t>
            </a:r>
          </a:p>
          <a:p>
            <a:pPr lvl="2"/>
            <a:r>
              <a:rPr lang="en-US" sz="2200" dirty="0"/>
              <a:t>Put all important text in HTML elements </a:t>
            </a:r>
            <a:r>
              <a:rPr lang="en-US" sz="2200"/>
              <a:t>or </a:t>
            </a:r>
            <a:r>
              <a:rPr lang="en-US" sz="2200" b="1"/>
              <a:t>alt</a:t>
            </a:r>
            <a:r>
              <a:rPr lang="en-US" sz="2200"/>
              <a:t> attributes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964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2820ae1-44ca-4b9d-931a-30c5cc853b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Using HTML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Action Helpers
Using Display Helpers
The Begin Form Helper
Using Editor Helpers
Using Validation Helpers
Demonstration: How to Use HTML Helpers</a:t>
            </a:r>
          </a:p>
        </p:txBody>
      </p:sp>
    </p:spTree>
    <p:extLst>
      <p:ext uri="{BB962C8B-B14F-4D97-AF65-F5344CB8AC3E}">
        <p14:creationId xmlns:p14="http://schemas.microsoft.com/office/powerpoint/2010/main" val="223574585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32</TotalTime>
  <Words>906</Words>
  <Application>Microsoft Office PowerPoint</Application>
  <PresentationFormat>On-screen Show (4:3)</PresentationFormat>
  <Paragraphs>177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Segoe UI</vt:lpstr>
      <vt:lpstr>Lucida Sans Unicode</vt:lpstr>
      <vt:lpstr>Wingdings</vt:lpstr>
      <vt:lpstr>Verdana</vt:lpstr>
      <vt:lpstr>Times New Roman</vt:lpstr>
      <vt:lpstr>Calibri</vt:lpstr>
      <vt:lpstr>NG_MOC_Core_ModuleNew2</vt:lpstr>
      <vt:lpstr>Module 3 (Cont)</vt:lpstr>
      <vt:lpstr>Module Overview</vt:lpstr>
      <vt:lpstr>Lesson 1: Creating Views with Razor Syntax</vt:lpstr>
      <vt:lpstr>Adding Views</vt:lpstr>
      <vt:lpstr>Differentiating Server Side Code from HTML</vt:lpstr>
      <vt:lpstr>Features of Razor Syntax</vt:lpstr>
      <vt:lpstr>Binding Views to Model Classes and Displaying Properties</vt:lpstr>
      <vt:lpstr>Rendering Accessible HTML</vt:lpstr>
      <vt:lpstr>Lesson 2: Using HTML Helpers</vt:lpstr>
      <vt:lpstr>Using Action Helpers</vt:lpstr>
      <vt:lpstr>Using Display Helpers</vt:lpstr>
      <vt:lpstr>The Begin Form Helper</vt:lpstr>
      <vt:lpstr>Using Editor Helpers</vt:lpstr>
      <vt:lpstr>Using Validation Helpers</vt:lpstr>
      <vt:lpstr>Demonstration: How to Use HTML Helpers</vt:lpstr>
      <vt:lpstr>Lesson 3: Re-using Code in Views</vt:lpstr>
      <vt:lpstr>Creating Partial Views</vt:lpstr>
      <vt:lpstr>Using Partial Views</vt:lpstr>
      <vt:lpstr>Lab: Developing ASP.NET MVC 5 Views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Windows User</cp:lastModifiedBy>
  <cp:revision>16</cp:revision>
  <dcterms:created xsi:type="dcterms:W3CDTF">2017-12-05T07:22:09Z</dcterms:created>
  <dcterms:modified xsi:type="dcterms:W3CDTF">2018-10-11T01:00:43Z</dcterms:modified>
</cp:coreProperties>
</file>