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3" r:id="rId15"/>
  </p:sldIdLst>
  <p:sldSz cx="9144000" cy="6858000" type="screen4x3"/>
  <p:notesSz cx="6858000" cy="9144000"/>
  <p:embeddedFontLst>
    <p:embeddedFont>
      <p:font typeface="Segoe UI" panose="020B0502040204020203" pitchFamily="34" charset="0"/>
      <p:regular r:id="rId17"/>
      <p:bold r:id="rId18"/>
      <p:italic r:id="rId19"/>
      <p:boldItalic r:id="rId20"/>
    </p:embeddedFont>
    <p:embeddedFont>
      <p:font typeface="Verdana" panose="020B0604030504040204" pitchFamily="3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vertBarState="minimized" horzBarState="maximized">
    <p:restoredLeft sz="9529" autoAdjust="0"/>
    <p:restoredTop sz="66014" autoAdjust="0"/>
  </p:normalViewPr>
  <p:slideViewPr>
    <p:cSldViewPr>
      <p:cViewPr varScale="1">
        <p:scale>
          <a:sx n="73" d="100"/>
          <a:sy n="73" d="100"/>
        </p:scale>
        <p:origin x="720" y="78"/>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1830" y="78"/>
      </p:cViewPr>
      <p:guideLst>
        <p:guide orient="horz" pos="2880"/>
        <p:guide pos="2160"/>
      </p:guideLst>
    </p:cSldViewPr>
  </p:notesViewPr>
  <p:gridSpacing cx="90012" cy="90012"/>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B20597-72B9-4FF7-A53A-7390C1456AE1}" type="datetimeFigureOut">
              <a:rPr lang="en-GB" smtClean="0"/>
              <a:t>11/10/2018</a:t>
            </a:fld>
            <a:endParaRPr lang="en-GB"/>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B61E54-7EAE-449A-981D-A7018BFDBEFC}" type="slidenum">
              <a:rPr lang="en-GB" smtClean="0"/>
              <a:t>‹#›</a:t>
            </a:fld>
            <a:endParaRPr lang="en-GB"/>
          </a:p>
        </p:txBody>
      </p:sp>
    </p:spTree>
    <p:extLst>
      <p:ext uri="{BB962C8B-B14F-4D97-AF65-F5344CB8AC3E}">
        <p14:creationId xmlns:p14="http://schemas.microsoft.com/office/powerpoint/2010/main" val="1617032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0B61E54-7EAE-449A-981D-A7018BFDBEFC}" type="slidenum">
              <a:rPr lang="en-GB" smtClean="0"/>
              <a:t>1</a:t>
            </a:fld>
            <a:endParaRPr lang="en-GB"/>
          </a:p>
        </p:txBody>
      </p:sp>
    </p:spTree>
    <p:extLst>
      <p:ext uri="{BB962C8B-B14F-4D97-AF65-F5344CB8AC3E}">
        <p14:creationId xmlns:p14="http://schemas.microsoft.com/office/powerpoint/2010/main" val="601183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4" name="Slide Number Placeholder 3"/>
          <p:cNvSpPr>
            <a:spLocks noGrp="1"/>
          </p:cNvSpPr>
          <p:nvPr>
            <p:ph type="sldNum" sz="quarter" idx="10"/>
          </p:nvPr>
        </p:nvSpPr>
        <p:spPr/>
        <p:txBody>
          <a:bodyPr/>
          <a:lstStyle/>
          <a:p>
            <a:fld id="{00B61E54-7EAE-449A-981D-A7018BFDBEFC}" type="slidenum">
              <a:rPr lang="en-GB" smtClean="0"/>
              <a:t>10</a:t>
            </a:fld>
            <a:endParaRPr lang="en-GB"/>
          </a:p>
        </p:txBody>
      </p:sp>
      <p:sp>
        <p:nvSpPr>
          <p:cNvPr id="7" name="Notes Placeholder 6"/>
          <p:cNvSpPr>
            <a:spLocks noGrp="1"/>
          </p:cNvSpPr>
          <p:nvPr>
            <p:ph type="body" sz="quarter" idx="11"/>
          </p:nvPr>
        </p:nvSpPr>
        <p:spPr/>
        <p:txBody>
          <a:bodyPr/>
          <a:lstStyle/>
          <a:p>
            <a:endParaRPr lang="en-PH"/>
          </a:p>
        </p:txBody>
      </p:sp>
    </p:spTree>
    <p:extLst>
      <p:ext uri="{BB962C8B-B14F-4D97-AF65-F5344CB8AC3E}">
        <p14:creationId xmlns:p14="http://schemas.microsoft.com/office/powerpoint/2010/main" val="4267051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0B61E54-7EAE-449A-981D-A7018BFDBEFC}" type="slidenum">
              <a:rPr lang="en-GB" smtClean="0"/>
              <a:t>11</a:t>
            </a:fld>
            <a:endParaRPr lang="en-GB"/>
          </a:p>
        </p:txBody>
      </p:sp>
    </p:spTree>
    <p:extLst>
      <p:ext uri="{BB962C8B-B14F-4D97-AF65-F5344CB8AC3E}">
        <p14:creationId xmlns:p14="http://schemas.microsoft.com/office/powerpoint/2010/main" val="1766003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4" name="Slide Number Placeholder 3"/>
          <p:cNvSpPr>
            <a:spLocks noGrp="1"/>
          </p:cNvSpPr>
          <p:nvPr>
            <p:ph type="sldNum" sz="quarter" idx="10"/>
          </p:nvPr>
        </p:nvSpPr>
        <p:spPr/>
        <p:txBody>
          <a:bodyPr/>
          <a:lstStyle/>
          <a:p>
            <a:fld id="{00B61E54-7EAE-449A-981D-A7018BFDBEFC}" type="slidenum">
              <a:rPr lang="en-GB" smtClean="0"/>
              <a:t>12</a:t>
            </a:fld>
            <a:endParaRPr lang="en-GB"/>
          </a:p>
        </p:txBody>
      </p:sp>
      <p:sp>
        <p:nvSpPr>
          <p:cNvPr id="7" name="Notes Placeholder 6"/>
          <p:cNvSpPr>
            <a:spLocks noGrp="1"/>
          </p:cNvSpPr>
          <p:nvPr>
            <p:ph type="body" sz="quarter" idx="11"/>
          </p:nvPr>
        </p:nvSpPr>
        <p:spPr/>
        <p:txBody>
          <a:bodyPr/>
          <a:lstStyle/>
          <a:p>
            <a:endParaRPr lang="en-PH"/>
          </a:p>
        </p:txBody>
      </p:sp>
    </p:spTree>
    <p:extLst>
      <p:ext uri="{BB962C8B-B14F-4D97-AF65-F5344CB8AC3E}">
        <p14:creationId xmlns:p14="http://schemas.microsoft.com/office/powerpoint/2010/main" val="117974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4" name="Slide Number Placeholder 3"/>
          <p:cNvSpPr>
            <a:spLocks noGrp="1"/>
          </p:cNvSpPr>
          <p:nvPr>
            <p:ph type="sldNum" sz="quarter" idx="10"/>
          </p:nvPr>
        </p:nvSpPr>
        <p:spPr/>
        <p:txBody>
          <a:bodyPr/>
          <a:lstStyle/>
          <a:p>
            <a:fld id="{00B61E54-7EAE-449A-981D-A7018BFDBEFC}" type="slidenum">
              <a:rPr lang="en-GB" smtClean="0"/>
              <a:t>13</a:t>
            </a:fld>
            <a:endParaRPr lang="en-GB"/>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a:latin typeface="Arial"/>
              </a:rPr>
              <a:t>(More notes on the next slide)</a:t>
            </a:r>
            <a:endParaRPr lang="en-GB" sz="1000">
              <a:latin typeface="Arial"/>
            </a:endParaRPr>
          </a:p>
        </p:txBody>
      </p:sp>
      <p:sp>
        <p:nvSpPr>
          <p:cNvPr id="8" name="Notes Placeholder 7"/>
          <p:cNvSpPr>
            <a:spLocks noGrp="1"/>
          </p:cNvSpPr>
          <p:nvPr>
            <p:ph type="body" sz="quarter" idx="11"/>
          </p:nvPr>
        </p:nvSpPr>
        <p:spPr/>
        <p:txBody>
          <a:bodyPr/>
          <a:lstStyle/>
          <a:p>
            <a:endParaRPr lang="en-PH"/>
          </a:p>
        </p:txBody>
      </p:sp>
    </p:spTree>
    <p:extLst>
      <p:ext uri="{BB962C8B-B14F-4D97-AF65-F5344CB8AC3E}">
        <p14:creationId xmlns:p14="http://schemas.microsoft.com/office/powerpoint/2010/main" val="343428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4" name="Slide Number Placeholder 3"/>
          <p:cNvSpPr>
            <a:spLocks noGrp="1"/>
          </p:cNvSpPr>
          <p:nvPr>
            <p:ph type="sldNum" sz="quarter" idx="10"/>
          </p:nvPr>
        </p:nvSpPr>
        <p:spPr/>
        <p:txBody>
          <a:bodyPr/>
          <a:lstStyle/>
          <a:p>
            <a:fld id="{00B61E54-7EAE-449A-981D-A7018BFDBEFC}" type="slidenum">
              <a:rPr lang="en-GB" smtClean="0"/>
              <a:t>14</a:t>
            </a:fld>
            <a:endParaRPr lang="en-GB"/>
          </a:p>
        </p:txBody>
      </p:sp>
      <p:sp>
        <p:nvSpPr>
          <p:cNvPr id="7" name="Notes Placeholder 6"/>
          <p:cNvSpPr>
            <a:spLocks noGrp="1"/>
          </p:cNvSpPr>
          <p:nvPr>
            <p:ph type="body" sz="quarter" idx="11"/>
          </p:nvPr>
        </p:nvSpPr>
        <p:spPr/>
        <p:txBody>
          <a:bodyPr/>
          <a:lstStyle/>
          <a:p>
            <a:endParaRPr lang="en-PH"/>
          </a:p>
        </p:txBody>
      </p:sp>
    </p:spTree>
    <p:extLst>
      <p:ext uri="{BB962C8B-B14F-4D97-AF65-F5344CB8AC3E}">
        <p14:creationId xmlns:p14="http://schemas.microsoft.com/office/powerpoint/2010/main" val="587339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0B61E54-7EAE-449A-981D-A7018BFDBEFC}" type="slidenum">
              <a:rPr lang="en-GB" smtClean="0"/>
              <a:t>2</a:t>
            </a:fld>
            <a:endParaRPr lang="en-GB"/>
          </a:p>
        </p:txBody>
      </p:sp>
    </p:spTree>
    <p:extLst>
      <p:ext uri="{BB962C8B-B14F-4D97-AF65-F5344CB8AC3E}">
        <p14:creationId xmlns:p14="http://schemas.microsoft.com/office/powerpoint/2010/main" val="1032755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0B61E54-7EAE-449A-981D-A7018BFDBEFC}" type="slidenum">
              <a:rPr lang="en-GB" smtClean="0"/>
              <a:t>3</a:t>
            </a:fld>
            <a:endParaRPr lang="en-GB"/>
          </a:p>
        </p:txBody>
      </p:sp>
    </p:spTree>
    <p:extLst>
      <p:ext uri="{BB962C8B-B14F-4D97-AF65-F5344CB8AC3E}">
        <p14:creationId xmlns:p14="http://schemas.microsoft.com/office/powerpoint/2010/main" val="2871213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a:latin typeface="Arial"/>
                <a:ea typeface="Calibri"/>
                <a:cs typeface="Times New Roman"/>
              </a:rPr>
              <a:t>Question</a:t>
            </a:r>
            <a:r>
              <a:rPr lang="en-GB" sz="1000">
                <a:latin typeface="Arial"/>
                <a:ea typeface="Calibri"/>
                <a:cs typeface="Times New Roman"/>
              </a:rPr>
              <a:t>: What is the key benefit of using REST with Web APIs?</a:t>
            </a:r>
          </a:p>
          <a:p>
            <a:pPr>
              <a:lnSpc>
                <a:spcPct val="115000"/>
              </a:lnSpc>
              <a:spcAft>
                <a:spcPts val="1000"/>
              </a:spcAft>
            </a:pPr>
            <a:r>
              <a:rPr lang="en-GB" sz="1000" b="1">
                <a:latin typeface="Arial"/>
                <a:ea typeface="Calibri"/>
                <a:cs typeface="Times New Roman"/>
              </a:rPr>
              <a:t>Answer</a:t>
            </a:r>
            <a:r>
              <a:rPr lang="en-GB" sz="1000">
                <a:latin typeface="Arial"/>
                <a:ea typeface="Calibri"/>
                <a:cs typeface="Times New Roman"/>
              </a:rPr>
              <a:t>: REST helps minimize data transfers between the client system and the server, thereby making it ideal for mobile applications. Web API provides the framework for developers to build API access with a lot less effort</a:t>
            </a:r>
          </a:p>
          <a:p>
            <a:pPr>
              <a:lnSpc>
                <a:spcPct val="115000"/>
              </a:lnSpc>
              <a:spcAft>
                <a:spcPts val="1000"/>
              </a:spcAft>
            </a:pPr>
            <a:r>
              <a:rPr lang="en-GB" sz="1000">
                <a:latin typeface="Arial"/>
                <a:ea typeface="Calibri"/>
                <a:cs typeface="Times New Roman"/>
              </a:rPr>
              <a:t>Developers can use REST for interactions between server and mobile applications. For applications that require complex interactions, developers can use Windows Communication Foundation (WCF), instead of REST, because WCF supports additional functionalities such as sending attachments.</a:t>
            </a:r>
          </a:p>
        </p:txBody>
      </p:sp>
      <p:sp>
        <p:nvSpPr>
          <p:cNvPr id="4" name="Slide Number Placeholder 3"/>
          <p:cNvSpPr>
            <a:spLocks noGrp="1"/>
          </p:cNvSpPr>
          <p:nvPr>
            <p:ph type="sldNum" sz="quarter" idx="10"/>
          </p:nvPr>
        </p:nvSpPr>
        <p:spPr/>
        <p:txBody>
          <a:bodyPr/>
          <a:lstStyle/>
          <a:p>
            <a:fld id="{00B61E54-7EAE-449A-981D-A7018BFDBEFC}" type="slidenum">
              <a:rPr lang="en-GB" smtClean="0"/>
              <a:t>4</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13: Implementing Web APIs in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3043287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4" name="Slide Number Placeholder 3"/>
          <p:cNvSpPr>
            <a:spLocks noGrp="1"/>
          </p:cNvSpPr>
          <p:nvPr>
            <p:ph type="sldNum" sz="quarter" idx="10"/>
          </p:nvPr>
        </p:nvSpPr>
        <p:spPr/>
        <p:txBody>
          <a:bodyPr/>
          <a:lstStyle/>
          <a:p>
            <a:fld id="{00B61E54-7EAE-449A-981D-A7018BFDBEFC}" type="slidenum">
              <a:rPr lang="en-GB" smtClean="0"/>
              <a:t>5</a:t>
            </a:fld>
            <a:endParaRPr lang="en-GB"/>
          </a:p>
        </p:txBody>
      </p:sp>
      <p:sp>
        <p:nvSpPr>
          <p:cNvPr id="7" name="Notes Placeholder 6"/>
          <p:cNvSpPr>
            <a:spLocks noGrp="1"/>
          </p:cNvSpPr>
          <p:nvPr>
            <p:ph type="body" sz="quarter" idx="11"/>
          </p:nvPr>
        </p:nvSpPr>
        <p:spPr/>
        <p:txBody>
          <a:bodyPr/>
          <a:lstStyle/>
          <a:p>
            <a:endParaRPr lang="en-PH"/>
          </a:p>
        </p:txBody>
      </p:sp>
    </p:spTree>
    <p:extLst>
      <p:ext uri="{BB962C8B-B14F-4D97-AF65-F5344CB8AC3E}">
        <p14:creationId xmlns:p14="http://schemas.microsoft.com/office/powerpoint/2010/main" val="570367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4" name="Slide Number Placeholder 3"/>
          <p:cNvSpPr>
            <a:spLocks noGrp="1"/>
          </p:cNvSpPr>
          <p:nvPr>
            <p:ph type="sldNum" sz="quarter" idx="10"/>
          </p:nvPr>
        </p:nvSpPr>
        <p:spPr/>
        <p:txBody>
          <a:bodyPr/>
          <a:lstStyle/>
          <a:p>
            <a:fld id="{00B61E54-7EAE-449A-981D-A7018BFDBEFC}" type="slidenum">
              <a:rPr lang="en-GB" smtClean="0"/>
              <a:t>6</a:t>
            </a:fld>
            <a:endParaRPr lang="en-GB"/>
          </a:p>
        </p:txBody>
      </p:sp>
      <p:sp>
        <p:nvSpPr>
          <p:cNvPr id="7" name="Notes Placeholder 6"/>
          <p:cNvSpPr>
            <a:spLocks noGrp="1"/>
          </p:cNvSpPr>
          <p:nvPr>
            <p:ph type="body" sz="quarter" idx="11"/>
          </p:nvPr>
        </p:nvSpPr>
        <p:spPr/>
        <p:txBody>
          <a:bodyPr/>
          <a:lstStyle/>
          <a:p>
            <a:endParaRPr lang="en-PH"/>
          </a:p>
        </p:txBody>
      </p:sp>
    </p:spTree>
    <p:extLst>
      <p:ext uri="{BB962C8B-B14F-4D97-AF65-F5344CB8AC3E}">
        <p14:creationId xmlns:p14="http://schemas.microsoft.com/office/powerpoint/2010/main" val="2350984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4" name="Slide Number Placeholder 3"/>
          <p:cNvSpPr>
            <a:spLocks noGrp="1"/>
          </p:cNvSpPr>
          <p:nvPr>
            <p:ph type="sldNum" sz="quarter" idx="10"/>
          </p:nvPr>
        </p:nvSpPr>
        <p:spPr/>
        <p:txBody>
          <a:bodyPr/>
          <a:lstStyle/>
          <a:p>
            <a:fld id="{00B61E54-7EAE-449A-981D-A7018BFDBEFC}" type="slidenum">
              <a:rPr lang="en-GB" smtClean="0"/>
              <a:t>7</a:t>
            </a:fld>
            <a:endParaRPr lang="en-GB"/>
          </a:p>
        </p:txBody>
      </p:sp>
      <p:sp>
        <p:nvSpPr>
          <p:cNvPr id="7" name="Notes Placeholder 6"/>
          <p:cNvSpPr>
            <a:spLocks noGrp="1"/>
          </p:cNvSpPr>
          <p:nvPr>
            <p:ph type="body" sz="quarter" idx="11"/>
          </p:nvPr>
        </p:nvSpPr>
        <p:spPr/>
        <p:txBody>
          <a:bodyPr/>
          <a:lstStyle/>
          <a:p>
            <a:endParaRPr lang="en-PH"/>
          </a:p>
        </p:txBody>
      </p:sp>
    </p:spTree>
    <p:extLst>
      <p:ext uri="{BB962C8B-B14F-4D97-AF65-F5344CB8AC3E}">
        <p14:creationId xmlns:p14="http://schemas.microsoft.com/office/powerpoint/2010/main" val="2270794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4" name="Slide Number Placeholder 3"/>
          <p:cNvSpPr>
            <a:spLocks noGrp="1"/>
          </p:cNvSpPr>
          <p:nvPr>
            <p:ph type="sldNum" sz="quarter" idx="10"/>
          </p:nvPr>
        </p:nvSpPr>
        <p:spPr/>
        <p:txBody>
          <a:bodyPr/>
          <a:lstStyle/>
          <a:p>
            <a:fld id="{00B61E54-7EAE-449A-981D-A7018BFDBEFC}" type="slidenum">
              <a:rPr lang="en-GB" smtClean="0"/>
              <a:t>8</a:t>
            </a:fld>
            <a:endParaRPr lang="en-GB"/>
          </a:p>
        </p:txBody>
      </p:sp>
      <p:sp>
        <p:nvSpPr>
          <p:cNvPr id="7" name="Notes Placeholder 6"/>
          <p:cNvSpPr>
            <a:spLocks noGrp="1"/>
          </p:cNvSpPr>
          <p:nvPr>
            <p:ph type="body" sz="quarter" idx="11"/>
          </p:nvPr>
        </p:nvSpPr>
        <p:spPr/>
        <p:txBody>
          <a:bodyPr/>
          <a:lstStyle/>
          <a:p>
            <a:endParaRPr lang="en-PH"/>
          </a:p>
        </p:txBody>
      </p:sp>
    </p:spTree>
    <p:extLst>
      <p:ext uri="{BB962C8B-B14F-4D97-AF65-F5344CB8AC3E}">
        <p14:creationId xmlns:p14="http://schemas.microsoft.com/office/powerpoint/2010/main" val="274745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4" name="Slide Number Placeholder 3"/>
          <p:cNvSpPr>
            <a:spLocks noGrp="1"/>
          </p:cNvSpPr>
          <p:nvPr>
            <p:ph type="sldNum" sz="quarter" idx="10"/>
          </p:nvPr>
        </p:nvSpPr>
        <p:spPr/>
        <p:txBody>
          <a:bodyPr/>
          <a:lstStyle/>
          <a:p>
            <a:fld id="{00B61E54-7EAE-449A-981D-A7018BFDBEFC}" type="slidenum">
              <a:rPr lang="en-GB" smtClean="0"/>
              <a:t>9</a:t>
            </a:fld>
            <a:endParaRPr lang="en-GB"/>
          </a:p>
        </p:txBody>
      </p:sp>
      <p:sp>
        <p:nvSpPr>
          <p:cNvPr id="7" name="Notes Placeholder 6"/>
          <p:cNvSpPr>
            <a:spLocks noGrp="1"/>
          </p:cNvSpPr>
          <p:nvPr>
            <p:ph type="body" sz="quarter" idx="11"/>
          </p:nvPr>
        </p:nvSpPr>
        <p:spPr/>
        <p:txBody>
          <a:bodyPr/>
          <a:lstStyle/>
          <a:p>
            <a:endParaRPr lang="en-PH"/>
          </a:p>
        </p:txBody>
      </p:sp>
    </p:spTree>
    <p:extLst>
      <p:ext uri="{BB962C8B-B14F-4D97-AF65-F5344CB8AC3E}">
        <p14:creationId xmlns:p14="http://schemas.microsoft.com/office/powerpoint/2010/main" val="227238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46367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GB" dirty="0"/>
              <a:t>Module </a:t>
            </a:r>
            <a:r>
              <a:rPr lang="en-GB" dirty="0" smtClean="0"/>
              <a:t>4</a:t>
            </a:r>
            <a:endParaRPr lang="en-GB" dirty="0"/>
          </a:p>
        </p:txBody>
      </p:sp>
      <p:sp>
        <p:nvSpPr>
          <p:cNvPr id="3" name="Subtitle 2"/>
          <p:cNvSpPr>
            <a:spLocks noGrp="1"/>
          </p:cNvSpPr>
          <p:nvPr>
            <p:ph type="subTitle" sz="quarter" idx="1"/>
          </p:nvPr>
        </p:nvSpPr>
        <p:spPr/>
        <p:txBody>
          <a:bodyPr/>
          <a:lstStyle/>
          <a:p>
            <a:r>
              <a:rPr lang="en-IN"/>
              <a:t>Implementing Web APIs in ASP.NET MVC 5 Web Applications
</a:t>
            </a:r>
            <a:endParaRPr lang="en-GB"/>
          </a:p>
        </p:txBody>
      </p:sp>
    </p:spTree>
    <p:extLst>
      <p:ext uri="{BB962C8B-B14F-4D97-AF65-F5344CB8AC3E}">
        <p14:creationId xmlns:p14="http://schemas.microsoft.com/office/powerpoint/2010/main" val="1522867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ac44cda-f8a2-4cd1-af64-2c42ac12e4b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Demonstration: How to Explore a Web API by Using Internet Explorer</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r>
              <a:rPr lang="en-US" dirty="0"/>
              <a:t>Add a new Web API controller to a web application</a:t>
            </a:r>
          </a:p>
          <a:p>
            <a:r>
              <a:rPr lang="en-US" dirty="0"/>
              <a:t>Create actions in a Web API controller</a:t>
            </a:r>
          </a:p>
          <a:p>
            <a:r>
              <a:rPr lang="en-US" dirty="0"/>
              <a:t>Call Web API actions from Internet Explorer</a:t>
            </a:r>
          </a:p>
          <a:p>
            <a:r>
              <a:rPr lang="en-US" dirty="0"/>
              <a:t>View JSON code returned by the Web API</a:t>
            </a:r>
          </a:p>
        </p:txBody>
      </p:sp>
    </p:spTree>
    <p:extLst>
      <p:ext uri="{BB962C8B-B14F-4D97-AF65-F5344CB8AC3E}">
        <p14:creationId xmlns:p14="http://schemas.microsoft.com/office/powerpoint/2010/main" val="3522063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Lesson 2: Calling a Web API</a:t>
            </a:r>
            <a:endParaRPr lang="en-GB"/>
          </a:p>
        </p:txBody>
      </p:sp>
      <p:sp>
        <p:nvSpPr>
          <p:cNvPr id="3" name="Text Placeholder 2"/>
          <p:cNvSpPr>
            <a:spLocks noGrp="1"/>
          </p:cNvSpPr>
          <p:nvPr>
            <p:ph type="body" idx="1"/>
          </p:nvPr>
        </p:nvSpPr>
        <p:spPr/>
        <p:txBody>
          <a:bodyPr/>
          <a:lstStyle/>
          <a:p>
            <a:r>
              <a:rPr lang="en-IN" dirty="0" smtClean="0"/>
              <a:t>Calling </a:t>
            </a:r>
            <a:r>
              <a:rPr lang="en-IN" dirty="0"/>
              <a:t>Web APIs by Using jQuery Code</a:t>
            </a:r>
            <a:endParaRPr lang="en-GB" dirty="0"/>
          </a:p>
        </p:txBody>
      </p:sp>
    </p:spTree>
    <p:extLst>
      <p:ext uri="{BB962C8B-B14F-4D97-AF65-F5344CB8AC3E}">
        <p14:creationId xmlns:p14="http://schemas.microsoft.com/office/powerpoint/2010/main" val="4213995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Calling Web APIs by Using jQuery Code</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Using </a:t>
            </a:r>
            <a:r>
              <a:rPr lang="en-US" dirty="0" err="1"/>
              <a:t>jQuery</a:t>
            </a:r>
            <a:r>
              <a:rPr lang="en-US" dirty="0"/>
              <a:t> to call Web API services provides you the following options:</a:t>
            </a:r>
          </a:p>
          <a:p>
            <a:r>
              <a:rPr lang="en-US" dirty="0"/>
              <a:t>You can use the </a:t>
            </a:r>
            <a:r>
              <a:rPr lang="en-US" dirty="0" err="1"/>
              <a:t>jQuery</a:t>
            </a:r>
            <a:r>
              <a:rPr lang="en-US" dirty="0"/>
              <a:t> </a:t>
            </a:r>
            <a:r>
              <a:rPr lang="en-US" b="1" dirty="0" err="1"/>
              <a:t>ajax</a:t>
            </a:r>
            <a:r>
              <a:rPr lang="en-US" dirty="0"/>
              <a:t> function to call Web API services</a:t>
            </a:r>
          </a:p>
          <a:p>
            <a:r>
              <a:rPr lang="en-US" dirty="0"/>
              <a:t>You can set the </a:t>
            </a:r>
            <a:r>
              <a:rPr lang="en-US" b="1" dirty="0" err="1"/>
              <a:t>dataType</a:t>
            </a:r>
            <a:r>
              <a:rPr lang="en-US" dirty="0"/>
              <a:t> parameter of the </a:t>
            </a:r>
            <a:r>
              <a:rPr lang="en-US" b="1" dirty="0" err="1"/>
              <a:t>ajax</a:t>
            </a:r>
            <a:r>
              <a:rPr lang="en-US" dirty="0"/>
              <a:t> function to </a:t>
            </a:r>
            <a:r>
              <a:rPr lang="en-US" b="1" dirty="0" err="1"/>
              <a:t>json</a:t>
            </a:r>
            <a:endParaRPr lang="en-US" b="1" dirty="0"/>
          </a:p>
          <a:p>
            <a:r>
              <a:rPr lang="en-US" dirty="0"/>
              <a:t>You can use </a:t>
            </a:r>
            <a:r>
              <a:rPr lang="en-US" b="1" dirty="0" err="1"/>
              <a:t>JSON.stringify</a:t>
            </a:r>
            <a:r>
              <a:rPr lang="en-US" b="1" dirty="0"/>
              <a:t>()</a:t>
            </a:r>
            <a:r>
              <a:rPr lang="en-US" dirty="0"/>
              <a:t> in the </a:t>
            </a:r>
            <a:r>
              <a:rPr lang="en-US" b="1" dirty="0"/>
              <a:t>data</a:t>
            </a:r>
            <a:r>
              <a:rPr lang="en-US" dirty="0"/>
              <a:t> parameter of the </a:t>
            </a:r>
            <a:r>
              <a:rPr lang="en-US" b="1" dirty="0" err="1"/>
              <a:t>ajax</a:t>
            </a:r>
            <a:r>
              <a:rPr lang="en-US" dirty="0"/>
              <a:t> function to serialize the JavaScript objects into JSON objects</a:t>
            </a:r>
          </a:p>
        </p:txBody>
      </p:sp>
    </p:spTree>
    <p:extLst>
      <p:ext uri="{BB962C8B-B14F-4D97-AF65-F5344CB8AC3E}">
        <p14:creationId xmlns:p14="http://schemas.microsoft.com/office/powerpoint/2010/main" val="4220723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Lab: Implementing APIs in ASP.NET MVC 5 Web Applications</a:t>
            </a:r>
          </a:p>
        </p:txBody>
      </p:sp>
      <p:sp>
        <p:nvSpPr>
          <p:cNvPr id="3" name="Text Placeholder 2"/>
          <p:cNvSpPr>
            <a:spLocks noGrp="1"/>
          </p:cNvSpPr>
          <p:nvPr>
            <p:ph type="body" idx="1"/>
          </p:nvPr>
        </p:nvSpPr>
        <p:spPr/>
        <p:txBody>
          <a:bodyPr/>
          <a:lstStyle/>
          <a:p>
            <a:r>
              <a:rPr lang="en-IN"/>
              <a:t>Exercise 1: Adding a Web API to the Photo Sharing Application
Exercise 2: Using the Web API for a Bing Maps Display</a:t>
            </a:r>
            <a:endParaRPr lang="en-GB"/>
          </a:p>
        </p:txBody>
      </p:sp>
      <p:sp>
        <p:nvSpPr>
          <p:cNvPr id="4" name="TextBox 3"/>
          <p:cNvSpPr txBox="1"/>
          <p:nvPr/>
        </p:nvSpPr>
        <p:spPr>
          <a:xfrm>
            <a:off x="458788" y="6163356"/>
            <a:ext cx="4529573" cy="523220"/>
          </a:xfrm>
          <a:prstGeom prst="rect">
            <a:avLst/>
          </a:prstGeom>
          <a:noFill/>
        </p:spPr>
        <p:txBody>
          <a:bodyPr vert="horz" wrap="none" rtlCol="0">
            <a:spAutoFit/>
          </a:bodyPr>
          <a:lstStyle/>
          <a:p>
            <a:r>
              <a:rPr lang="en-GB" sz="2800">
                <a:latin typeface="Segoe UI"/>
              </a:rPr>
              <a:t>Estimated Time: 60 minutes</a:t>
            </a:r>
          </a:p>
        </p:txBody>
      </p:sp>
    </p:spTree>
    <p:extLst>
      <p:ext uri="{BB962C8B-B14F-4D97-AF65-F5344CB8AC3E}">
        <p14:creationId xmlns:p14="http://schemas.microsoft.com/office/powerpoint/2010/main" val="2067831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784626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Module Overview</a:t>
            </a:r>
          </a:p>
        </p:txBody>
      </p:sp>
      <p:sp>
        <p:nvSpPr>
          <p:cNvPr id="3" name="Text Placeholder 2"/>
          <p:cNvSpPr>
            <a:spLocks noGrp="1"/>
          </p:cNvSpPr>
          <p:nvPr>
            <p:ph type="body" idx="1"/>
          </p:nvPr>
        </p:nvSpPr>
        <p:spPr/>
        <p:txBody>
          <a:bodyPr/>
          <a:lstStyle/>
          <a:p>
            <a:r>
              <a:rPr lang="en-IN"/>
              <a:t>Developing a Web API
Calling a Web API</a:t>
            </a:r>
            <a:endParaRPr lang="en-GB"/>
          </a:p>
        </p:txBody>
      </p:sp>
    </p:spTree>
    <p:extLst>
      <p:ext uri="{BB962C8B-B14F-4D97-AF65-F5344CB8AC3E}">
        <p14:creationId xmlns:p14="http://schemas.microsoft.com/office/powerpoint/2010/main" val="2781213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Lesson 1: Developing a Web API</a:t>
            </a:r>
            <a:endParaRPr lang="en-GB"/>
          </a:p>
        </p:txBody>
      </p:sp>
      <p:sp>
        <p:nvSpPr>
          <p:cNvPr id="3" name="Text Placeholder 2"/>
          <p:cNvSpPr>
            <a:spLocks noGrp="1"/>
          </p:cNvSpPr>
          <p:nvPr>
            <p:ph type="body" idx="1"/>
          </p:nvPr>
        </p:nvSpPr>
        <p:spPr/>
        <p:txBody>
          <a:bodyPr/>
          <a:lstStyle/>
          <a:p>
            <a:r>
              <a:rPr lang="en-IN"/>
              <a:t>What Is a Web API?
Routing in Web API
Creating a Web API
RESTful Services
Data Return Formats
Using Routes and Controllers in Web APIs
Demonstration: How to Explore a Web API by Using Internet Explorer</a:t>
            </a:r>
            <a:endParaRPr lang="en-GB"/>
          </a:p>
        </p:txBody>
      </p:sp>
    </p:spTree>
    <p:extLst>
      <p:ext uri="{BB962C8B-B14F-4D97-AF65-F5344CB8AC3E}">
        <p14:creationId xmlns:p14="http://schemas.microsoft.com/office/powerpoint/2010/main" val="4226815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What Is a Web API?</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a:t>Web API:</a:t>
            </a:r>
          </a:p>
          <a:p>
            <a:r>
              <a:rPr lang="en-US" sz="2400" dirty="0"/>
              <a:t>Helps create REST-style APIs</a:t>
            </a:r>
          </a:p>
          <a:p>
            <a:r>
              <a:rPr lang="en-US" sz="2400" dirty="0"/>
              <a:t>Enables external systems to use the business logic implemented in your application</a:t>
            </a:r>
          </a:p>
          <a:p>
            <a:r>
              <a:rPr lang="en-US" sz="2400" dirty="0"/>
              <a:t>Uses URLs in requests and helps obtain results in the JSON format</a:t>
            </a:r>
          </a:p>
          <a:p>
            <a:r>
              <a:rPr lang="en-US" sz="2400" dirty="0"/>
              <a:t>Is ideal for mobile application integration</a:t>
            </a:r>
          </a:p>
          <a:p>
            <a:endParaRPr lang="en-US" dirty="0"/>
          </a:p>
        </p:txBody>
      </p:sp>
    </p:spTree>
    <p:extLst>
      <p:ext uri="{BB962C8B-B14F-4D97-AF65-F5344CB8AC3E}">
        <p14:creationId xmlns:p14="http://schemas.microsoft.com/office/powerpoint/2010/main" val="1971888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bea8ed75-0c96-4679-ba54-0b5de3f57d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Routing in Web API</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Characteristics of routing in Web API:</a:t>
            </a:r>
          </a:p>
          <a:p>
            <a:r>
              <a:rPr lang="en-US" dirty="0"/>
              <a:t>You can use API controller names and a naming convention for actions to route Web API requests</a:t>
            </a:r>
          </a:p>
          <a:p>
            <a:r>
              <a:rPr lang="en-US" dirty="0"/>
              <a:t>Alternatively, you can use the following attributes to control the mapping of HTTP requests (HTTP </a:t>
            </a:r>
            <a:r>
              <a:rPr lang="en-US" dirty="0" err="1"/>
              <a:t>verb+URL</a:t>
            </a:r>
            <a:r>
              <a:rPr lang="en-US" dirty="0"/>
              <a:t>) to actions in the controller:</a:t>
            </a:r>
          </a:p>
          <a:p>
            <a:pPr marL="365760" lvl="1"/>
            <a:r>
              <a:rPr lang="en-US" dirty="0"/>
              <a:t>The </a:t>
            </a:r>
            <a:r>
              <a:rPr lang="en-US" b="1" dirty="0" err="1"/>
              <a:t>HttpGet</a:t>
            </a:r>
            <a:r>
              <a:rPr lang="en-US" dirty="0"/>
              <a:t>, </a:t>
            </a:r>
            <a:r>
              <a:rPr lang="en-US" b="1" dirty="0" err="1"/>
              <a:t>HttpPut</a:t>
            </a:r>
            <a:r>
              <a:rPr lang="en-US" dirty="0"/>
              <a:t>, </a:t>
            </a:r>
            <a:r>
              <a:rPr lang="en-US" b="1" dirty="0" err="1"/>
              <a:t>HttpPost</a:t>
            </a:r>
            <a:r>
              <a:rPr lang="en-US" dirty="0"/>
              <a:t>, or </a:t>
            </a:r>
            <a:r>
              <a:rPr lang="en-US" b="1" dirty="0" err="1"/>
              <a:t>HttpDelete</a:t>
            </a:r>
            <a:r>
              <a:rPr lang="en-US" dirty="0"/>
              <a:t> attributes</a:t>
            </a:r>
          </a:p>
          <a:p>
            <a:pPr marL="365760" lvl="1"/>
            <a:r>
              <a:rPr lang="en-US" dirty="0"/>
              <a:t>The </a:t>
            </a:r>
            <a:r>
              <a:rPr lang="en-US" b="1" dirty="0" err="1"/>
              <a:t>AcceptVerbs</a:t>
            </a:r>
            <a:r>
              <a:rPr lang="en-US" dirty="0"/>
              <a:t> attribute</a:t>
            </a:r>
          </a:p>
          <a:p>
            <a:pPr marL="365760" lvl="1"/>
            <a:r>
              <a:rPr lang="en-US" dirty="0"/>
              <a:t>The </a:t>
            </a:r>
            <a:r>
              <a:rPr lang="en-US" b="1" dirty="0" err="1"/>
              <a:t>ActionName</a:t>
            </a:r>
            <a:r>
              <a:rPr lang="en-US" dirty="0"/>
              <a:t> attribute</a:t>
            </a:r>
          </a:p>
          <a:p>
            <a:endParaRPr lang="en-US" dirty="0"/>
          </a:p>
        </p:txBody>
      </p:sp>
    </p:spTree>
    <p:extLst>
      <p:ext uri="{BB962C8B-B14F-4D97-AF65-F5344CB8AC3E}">
        <p14:creationId xmlns:p14="http://schemas.microsoft.com/office/powerpoint/2010/main" val="1342833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Creating a Web API</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a:t>To create a Web API for an application:</a:t>
            </a:r>
          </a:p>
          <a:p>
            <a:pPr marL="514350" indent="-514350">
              <a:buFont typeface="+mj-lt"/>
              <a:buAutoNum type="arabicPeriod"/>
            </a:pPr>
            <a:r>
              <a:rPr lang="en-US" dirty="0"/>
              <a:t>Implement a Web API template in your project:</a:t>
            </a:r>
          </a:p>
          <a:p>
            <a:pPr marL="822960" lvl="2" indent="-342900">
              <a:buFont typeface="+mj-lt"/>
              <a:buAutoNum type="arabicPeriod"/>
            </a:pPr>
            <a:r>
              <a:rPr lang="en-US" dirty="0"/>
              <a:t>In the </a:t>
            </a:r>
            <a:r>
              <a:rPr lang="en-US" b="1" dirty="0"/>
              <a:t>New Project </a:t>
            </a:r>
            <a:r>
              <a:rPr lang="en-US" dirty="0"/>
              <a:t>dialog box, click </a:t>
            </a:r>
            <a:r>
              <a:rPr lang="en-US" b="1" dirty="0"/>
              <a:t>ASP.NET Web Application(.NET Framework)</a:t>
            </a:r>
            <a:endParaRPr lang="en-US" dirty="0"/>
          </a:p>
          <a:p>
            <a:pPr marL="822960" lvl="2" indent="-342900">
              <a:buFont typeface="+mj-lt"/>
              <a:buAutoNum type="arabicPeriod"/>
            </a:pPr>
            <a:r>
              <a:rPr lang="en-US" dirty="0"/>
              <a:t>In the </a:t>
            </a:r>
            <a:r>
              <a:rPr lang="en-US" b="1" dirty="0"/>
              <a:t>New ASP.NET Web Application </a:t>
            </a:r>
            <a:r>
              <a:rPr lang="en-US" dirty="0"/>
              <a:t>dialog box, click </a:t>
            </a:r>
            <a:r>
              <a:rPr lang="en-US" b="1" dirty="0"/>
              <a:t>Web API</a:t>
            </a:r>
            <a:endParaRPr lang="en-US" dirty="0"/>
          </a:p>
          <a:p>
            <a:pPr marL="514350" indent="-514350">
              <a:buFont typeface="+mj-lt"/>
              <a:buAutoNum type="arabicPeriod"/>
            </a:pPr>
            <a:r>
              <a:rPr lang="en-US" dirty="0"/>
              <a:t>Add an API controller class to the project:</a:t>
            </a:r>
          </a:p>
          <a:p>
            <a:pPr marL="914400" lvl="2" indent="-342900"/>
            <a:r>
              <a:rPr lang="en-US" dirty="0"/>
              <a:t>Hosts application code for handling requests</a:t>
            </a:r>
          </a:p>
          <a:p>
            <a:pPr marL="914400" lvl="2" indent="-342900"/>
            <a:r>
              <a:rPr lang="en-US" dirty="0"/>
              <a:t>Derives from the </a:t>
            </a:r>
            <a:r>
              <a:rPr lang="en-US" dirty="0" err="1"/>
              <a:t>ApiController</a:t>
            </a:r>
            <a:r>
              <a:rPr lang="en-US" dirty="0"/>
              <a:t> base class</a:t>
            </a:r>
          </a:p>
          <a:p>
            <a:pPr marL="514350" indent="-514350">
              <a:buFont typeface="+mj-lt"/>
              <a:buAutoNum type="arabicPeriod"/>
            </a:pPr>
            <a:r>
              <a:rPr lang="en-US" dirty="0"/>
              <a:t>Add action methods to the controller class</a:t>
            </a:r>
          </a:p>
          <a:p>
            <a:endParaRPr lang="en-US" dirty="0"/>
          </a:p>
        </p:txBody>
      </p:sp>
    </p:spTree>
    <p:extLst>
      <p:ext uri="{BB962C8B-B14F-4D97-AF65-F5344CB8AC3E}">
        <p14:creationId xmlns:p14="http://schemas.microsoft.com/office/powerpoint/2010/main" val="4270238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RESTful Services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Characteristics of a REST Service:</a:t>
            </a:r>
          </a:p>
          <a:p>
            <a:r>
              <a:rPr lang="en-US" sz="2400" dirty="0"/>
              <a:t>Can be called to retrieve business information from the server</a:t>
            </a:r>
          </a:p>
          <a:p>
            <a:r>
              <a:rPr lang="en-US" sz="2400" dirty="0"/>
              <a:t>Can create, update, and delete information in a database through HTTP operations</a:t>
            </a:r>
          </a:p>
          <a:p>
            <a:r>
              <a:rPr lang="en-US" sz="2400" dirty="0"/>
              <a:t>Uses URLs to uniquely identify the entity that it operates on</a:t>
            </a:r>
          </a:p>
          <a:p>
            <a:r>
              <a:rPr lang="en-US" sz="2400" dirty="0"/>
              <a:t>Uses HTTP verbs to identify the operation that the application needs to perform. The HTTP verbs include:</a:t>
            </a:r>
          </a:p>
          <a:p>
            <a:pPr marL="365760" lvl="1"/>
            <a:r>
              <a:rPr lang="en-US" sz="2000" b="1" dirty="0"/>
              <a:t>GET</a:t>
            </a:r>
          </a:p>
          <a:p>
            <a:pPr marL="365760" lvl="1"/>
            <a:r>
              <a:rPr lang="en-US" sz="2000" b="1" dirty="0"/>
              <a:t>POST</a:t>
            </a:r>
          </a:p>
          <a:p>
            <a:pPr marL="365760" lvl="1"/>
            <a:r>
              <a:rPr lang="en-US" sz="2000" b="1" dirty="0"/>
              <a:t>PUT</a:t>
            </a:r>
          </a:p>
          <a:p>
            <a:pPr marL="365760" lvl="1"/>
            <a:r>
              <a:rPr lang="en-US" sz="2000" b="1" dirty="0"/>
              <a:t>DELETE</a:t>
            </a:r>
          </a:p>
          <a:p>
            <a:endParaRPr lang="en-US" dirty="0"/>
          </a:p>
        </p:txBody>
      </p:sp>
    </p:spTree>
    <p:extLst>
      <p:ext uri="{BB962C8B-B14F-4D97-AF65-F5344CB8AC3E}">
        <p14:creationId xmlns:p14="http://schemas.microsoft.com/office/powerpoint/2010/main" val="1412995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24ef131f-048c-4779-a1b6-e7b81a4046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Data Return Formats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65125" indent="-365125">
              <a:tabLst>
                <a:tab pos="365125" algn="l"/>
              </a:tabLst>
            </a:pPr>
            <a:r>
              <a:rPr lang="en-US" dirty="0"/>
              <a:t>Web API can return data in JSON or XML formats</a:t>
            </a:r>
          </a:p>
          <a:p>
            <a:pPr marL="365125" indent="-365125">
              <a:tabLst>
                <a:tab pos="365125" algn="l"/>
              </a:tabLst>
            </a:pPr>
            <a:r>
              <a:rPr lang="en-US" dirty="0"/>
              <a:t>Web API uses the media formatter to:</a:t>
            </a:r>
          </a:p>
          <a:p>
            <a:pPr marL="640080" lvl="1"/>
            <a:r>
              <a:rPr lang="en-US" dirty="0"/>
              <a:t>Format or serialize the information that a Web API REST service returns</a:t>
            </a:r>
          </a:p>
          <a:p>
            <a:pPr marL="640080" lvl="1"/>
            <a:r>
              <a:rPr lang="en-US" dirty="0"/>
              <a:t>Control the media type in the HTTP header</a:t>
            </a:r>
          </a:p>
          <a:p>
            <a:pPr marL="640080" lvl="1"/>
            <a:r>
              <a:rPr lang="en-US" dirty="0"/>
              <a:t>Format all content that the server renders to client systems</a:t>
            </a:r>
          </a:p>
          <a:p>
            <a:pPr marL="266700" indent="-266700">
              <a:tabLst>
                <a:tab pos="365125" algn="l"/>
              </a:tabLst>
            </a:pPr>
            <a:r>
              <a:rPr lang="en-US" dirty="0"/>
              <a:t>Media formatter classes inherit from the </a:t>
            </a:r>
            <a:r>
              <a:rPr lang="en-US" b="1" dirty="0" err="1"/>
              <a:t>MediaTypeFormatter</a:t>
            </a:r>
            <a:r>
              <a:rPr lang="en-US" dirty="0"/>
              <a:t> class and the </a:t>
            </a:r>
            <a:r>
              <a:rPr lang="en-US" b="1" dirty="0" err="1"/>
              <a:t>BufferedMediaTypeFormatter</a:t>
            </a:r>
            <a:r>
              <a:rPr lang="en-US" dirty="0"/>
              <a:t> class</a:t>
            </a:r>
          </a:p>
          <a:p>
            <a:endParaRPr lang="en-US" dirty="0"/>
          </a:p>
        </p:txBody>
      </p:sp>
    </p:spTree>
    <p:extLst>
      <p:ext uri="{BB962C8B-B14F-4D97-AF65-F5344CB8AC3E}">
        <p14:creationId xmlns:p14="http://schemas.microsoft.com/office/powerpoint/2010/main" val="2587842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40e42fbe-7f09-4c2a-bd97-478a5b8335c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Using Routes and Controllers in Web APIs</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Routing in ASP.NET applications involves the following:</a:t>
            </a:r>
          </a:p>
          <a:p>
            <a:r>
              <a:rPr lang="en-US" dirty="0"/>
              <a:t>ASP.NET adds a default route to:</a:t>
            </a:r>
          </a:p>
          <a:p>
            <a:pPr marL="365760" lvl="1"/>
            <a:r>
              <a:rPr lang="en-US" dirty="0"/>
              <a:t>Map a URL and a controller</a:t>
            </a:r>
          </a:p>
          <a:p>
            <a:pPr marL="365760" lvl="1"/>
            <a:r>
              <a:rPr lang="en-US" dirty="0"/>
              <a:t>Support the operations of the REST-style Web APIs</a:t>
            </a:r>
          </a:p>
          <a:p>
            <a:r>
              <a:rPr lang="en-US" dirty="0"/>
              <a:t>You can modify the default route to include multiple actions in the same HTTP method</a:t>
            </a:r>
          </a:p>
          <a:p>
            <a:r>
              <a:rPr lang="en-US" dirty="0"/>
              <a:t>You can use the </a:t>
            </a:r>
            <a:r>
              <a:rPr lang="en-US" b="1" dirty="0" err="1"/>
              <a:t>WebApiConfig</a:t>
            </a:r>
            <a:r>
              <a:rPr lang="en-US" dirty="0"/>
              <a:t> class to:</a:t>
            </a:r>
          </a:p>
          <a:p>
            <a:pPr marL="365760" lvl="1"/>
            <a:r>
              <a:rPr lang="en-US" dirty="0"/>
              <a:t>Modify the routing</a:t>
            </a:r>
          </a:p>
          <a:p>
            <a:pPr marL="365760" lvl="1"/>
            <a:r>
              <a:rPr lang="en-US" dirty="0"/>
              <a:t>Enable multiple versions of API to coexist in the same project</a:t>
            </a:r>
          </a:p>
          <a:p>
            <a:endParaRPr lang="en-US" dirty="0"/>
          </a:p>
          <a:p>
            <a:endParaRPr lang="en-US" dirty="0"/>
          </a:p>
        </p:txBody>
      </p:sp>
    </p:spTree>
    <p:extLst>
      <p:ext uri="{BB962C8B-B14F-4D97-AF65-F5344CB8AC3E}">
        <p14:creationId xmlns:p14="http://schemas.microsoft.com/office/powerpoint/2010/main" val="178051327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19</TotalTime>
  <Words>710</Words>
  <Application>Microsoft Office PowerPoint</Application>
  <PresentationFormat>On-screen Show (4:3)</PresentationFormat>
  <Paragraphs>94</Paragraphs>
  <Slides>14</Slides>
  <Notes>14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Segoe UI</vt:lpstr>
      <vt:lpstr>Wingdings</vt:lpstr>
      <vt:lpstr>Verdana</vt:lpstr>
      <vt:lpstr>Calibri</vt:lpstr>
      <vt:lpstr>Times New Roman</vt:lpstr>
      <vt:lpstr>NG_MOC_Core_ModuleNew2</vt:lpstr>
      <vt:lpstr>Module 4</vt:lpstr>
      <vt:lpstr>Module Overview</vt:lpstr>
      <vt:lpstr>Lesson 1: Developing a Web API</vt:lpstr>
      <vt:lpstr>What Is a Web API?</vt:lpstr>
      <vt:lpstr>Routing in Web API</vt:lpstr>
      <vt:lpstr>Creating a Web API</vt:lpstr>
      <vt:lpstr>RESTful Services</vt:lpstr>
      <vt:lpstr>Data Return Formats</vt:lpstr>
      <vt:lpstr>Using Routes and Controllers in Web APIs</vt:lpstr>
      <vt:lpstr>Demonstration: How to Explore a Web API by Using Internet Explorer</vt:lpstr>
      <vt:lpstr>Lesson 2: Calling a Web API</vt:lpstr>
      <vt:lpstr>Calling Web APIs by Using jQuery Code</vt:lpstr>
      <vt:lpstr>Lab: Implementing APIs in ASP.NET MVC 5 Web Applications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13</dc:title>
  <dc:creator>Apposite02</dc:creator>
  <cp:lastModifiedBy>Windows User</cp:lastModifiedBy>
  <cp:revision>8</cp:revision>
  <dcterms:created xsi:type="dcterms:W3CDTF">2017-12-06T11:55:26Z</dcterms:created>
  <dcterms:modified xsi:type="dcterms:W3CDTF">2018-10-11T01:02:29Z</dcterms:modified>
</cp:coreProperties>
</file>