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9" r:id="rId11"/>
  </p:sldIdLst>
  <p:sldSz cx="9144000" cy="6858000" type="screen4x3"/>
  <p:notesSz cx="6858000" cy="9144000"/>
  <p:embeddedFontLst>
    <p:embeddedFont>
      <p:font typeface="Segoe UI" panose="020B0502040204020203" pitchFamily="34" charset="0"/>
      <p:regular r:id="rId13"/>
      <p:bold r:id="rId14"/>
      <p:italic r:id="rId15"/>
      <p:boldItalic r:id="rId16"/>
    </p:embeddedFont>
    <p:embeddedFont>
      <p:font typeface="Verdana" panose="020B0604030504040204" pitchFamily="3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snapVertSplitter="1" vertBarState="minimized" horzBarState="maximized">
    <p:restoredLeft sz="15465" autoAdjust="0"/>
    <p:restoredTop sz="87214" autoAdjust="0"/>
  </p:normalViewPr>
  <p:slideViewPr>
    <p:cSldViewPr>
      <p:cViewPr varScale="1">
        <p:scale>
          <a:sx n="73" d="100"/>
          <a:sy n="73" d="100"/>
        </p:scale>
        <p:origin x="72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60" d="100"/>
          <a:sy n="60" d="100"/>
        </p:scale>
        <p:origin x="1740" y="-150"/>
      </p:cViewPr>
      <p:guideLst>
        <p:guide orient="horz" pos="2880"/>
        <p:guide pos="2160"/>
      </p:guideLst>
    </p:cSldViewPr>
  </p:notes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11857-FF99-469E-9563-A2BA9A9DDE15}" type="datetimeFigureOut">
              <a:rPr lang="en-GB" smtClean="0"/>
              <a:t>11/10/2018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9E9B7-EA41-4F71-A963-611CF2523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499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9E9B7-EA41-4F71-A963-611CF2523C1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998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9E9B7-EA41-4F71-A963-611CF2523C12}" type="slidenum">
              <a:rPr lang="en-GB" smtClean="0"/>
              <a:t>10</a:t>
            </a:fld>
            <a:endParaRPr lang="en-GB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61829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9E9B7-EA41-4F71-A963-611CF2523C1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876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9E9B7-EA41-4F71-A963-611CF2523C1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067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9E9B7-EA41-4F71-A963-611CF2523C12}" type="slidenum">
              <a:rPr lang="en-GB" smtClean="0"/>
              <a:t>4</a:t>
            </a:fld>
            <a:endParaRPr lang="en-GB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3003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9E9B7-EA41-4F71-A963-611CF2523C12}" type="slidenum">
              <a:rPr lang="en-GB" smtClean="0"/>
              <a:t>5</a:t>
            </a:fld>
            <a:endParaRPr lang="en-GB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96642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9E9B7-EA41-4F71-A963-611CF2523C1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343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9E9B7-EA41-4F71-A963-611CF2523C12}" type="slidenum">
              <a:rPr lang="en-GB" smtClean="0"/>
              <a:t>7</a:t>
            </a:fld>
            <a:endParaRPr lang="en-GB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3182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9E9B7-EA41-4F71-A963-611CF2523C12}" type="slidenum">
              <a:rPr lang="en-GB" smtClean="0"/>
              <a:t>8</a:t>
            </a:fld>
            <a:endParaRPr lang="en-GB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40610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9E9B7-EA41-4F71-A963-611CF2523C12}" type="slidenum">
              <a:rPr lang="en-GB" smtClean="0"/>
              <a:t>9</a:t>
            </a:fld>
            <a:endParaRPr lang="en-GB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4406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Course #</a:t>
            </a:r>
            <a:endParaRPr lang="en-US" dirty="0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Course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63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200400" y="2022868"/>
            <a:ext cx="5732417" cy="627864"/>
          </a:xfrm>
        </p:spPr>
        <p:txBody>
          <a:bodyPr/>
          <a:lstStyle/>
          <a:p>
            <a:r>
              <a:rPr lang="en-GB" dirty="0" smtClean="0"/>
              <a:t>Module 4 (</a:t>
            </a:r>
            <a:r>
              <a:rPr lang="en-GB" dirty="0" err="1" smtClean="0"/>
              <a:t>Cont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IN" dirty="0" smtClean="0"/>
              <a:t>Deploying ASP.NET MVC 5 Web Applications
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572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78524f4-f525-4971-9089-e4c6054d3a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4" y="-2"/>
            <a:ext cx="8162165" cy="740664"/>
          </a:xfrm>
        </p:spPr>
        <p:txBody>
          <a:bodyPr/>
          <a:lstStyle/>
          <a:p>
            <a:r>
              <a:rPr lang="en-IN" dirty="0" smtClean="0"/>
              <a:t>Lab: Deploying ASP.NET MVC 5 Web Applications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Exercise 1: Deploying a Web </a:t>
            </a:r>
            <a:r>
              <a:rPr lang="en-IN" smtClean="0"/>
              <a:t>Application IIS</a:t>
            </a:r>
            <a:r>
              <a:rPr lang="en-IN" dirty="0" smtClean="0"/>
              <a:t>
Exercise 2: Testing the Completed Application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58788" y="4126141"/>
            <a:ext cx="184731" cy="138499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GB" sz="2800" b="0" i="0" u="none" strike="noStrike" baseline="0" smtClean="0">
              <a:latin typeface="Segoe UI"/>
            </a:endParaRPr>
          </a:p>
          <a:p>
            <a:endParaRPr lang="en-GB" sz="2800">
              <a:solidFill>
                <a:srgbClr val="000000"/>
              </a:solidFill>
              <a:latin typeface="Segoe UI"/>
            </a:endParaRPr>
          </a:p>
          <a:p>
            <a:endParaRPr lang="en-GB" sz="2800" b="0" i="0" u="none" strike="noStrike" baseline="0" smtClean="0">
              <a:latin typeface="Segoe U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8788" y="6163356"/>
            <a:ext cx="4529573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2800" smtClean="0">
                <a:latin typeface="Segoe UI"/>
              </a:rPr>
              <a:t>Estimated Time: 45 minutes</a:t>
            </a:r>
            <a:endParaRPr lang="en-GB" sz="2800">
              <a:latin typeface="Segoe U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838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Module Overview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mtClean="0"/>
              <a:t>Deploying a Web Application
Deploying an ASP.NET MVC 5 Web Application</a:t>
            </a:r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445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Lesson 1: Deploying a Web Application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ASP.NET MVC 5 Dependencies
Deploying Web Applications to Web Servers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304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b815f6b-9c51-4f3a-803e-ecd54c9b54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ASP.NET MVC 5 Dependencies</a:t>
            </a:r>
            <a:endParaRPr lang="en-GB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None/>
            </a:pPr>
            <a:r>
              <a:rPr lang="en-GB" dirty="0"/>
              <a:t>ASP.NET MVC 5 dependencies </a:t>
            </a:r>
            <a:r>
              <a:rPr lang="en-GB"/>
              <a:t>include</a:t>
            </a:r>
            <a:r>
              <a:rPr lang="en-GB" smtClean="0"/>
              <a:t>:</a:t>
            </a:r>
            <a:endParaRPr lang="en-GB" dirty="0"/>
          </a:p>
          <a:p>
            <a:pPr marL="285750" indent="-285750"/>
            <a:r>
              <a:rPr lang="en-US" dirty="0"/>
              <a:t>The ASP.NET Framework Common Language Runtime (CLR)</a:t>
            </a:r>
          </a:p>
          <a:p>
            <a:pPr marL="285750" indent="-285750"/>
            <a:r>
              <a:rPr lang="en-US" dirty="0"/>
              <a:t>The MVC 5 runtime</a:t>
            </a:r>
          </a:p>
          <a:p>
            <a:pPr marL="285750" indent="-285750"/>
            <a:r>
              <a:rPr lang="en-US" dirty="0"/>
              <a:t>A Database server</a:t>
            </a:r>
          </a:p>
          <a:p>
            <a:pPr marL="285750" indent="-285750"/>
            <a:r>
              <a:rPr lang="en-US" dirty="0"/>
              <a:t>Entity Framework</a:t>
            </a:r>
          </a:p>
          <a:p>
            <a:pPr marL="285750" indent="-285750"/>
            <a:r>
              <a:rPr lang="en-US" dirty="0"/>
              <a:t>Membership Providers</a:t>
            </a:r>
            <a:endParaRPr lang="en-GB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379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c7c886d-73c1-43ae-971e-b0e8137cf9c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Deploying Web Applications to Web Servers</a:t>
            </a:r>
            <a:endParaRPr lang="en-GB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buNone/>
            </a:pPr>
            <a:r>
              <a:rPr lang="en-US" dirty="0" smtClean="0"/>
              <a:t>To deploy an application on a single server </a:t>
            </a:r>
            <a:r>
              <a:rPr lang="en-US" smtClean="0"/>
              <a:t>farm:</a:t>
            </a:r>
            <a:endParaRPr lang="en-US" dirty="0" smtClean="0"/>
          </a:p>
          <a:p>
            <a:pPr lvl="0"/>
            <a:r>
              <a:rPr lang="en-US" dirty="0" smtClean="0"/>
              <a:t>Set up the web application </a:t>
            </a:r>
            <a:r>
              <a:rPr lang="en-US" smtClean="0"/>
              <a:t>in IIS</a:t>
            </a:r>
            <a:endParaRPr lang="en-US" dirty="0" smtClean="0"/>
          </a:p>
          <a:p>
            <a:pPr lvl="0"/>
            <a:r>
              <a:rPr lang="en-US" dirty="0" smtClean="0"/>
              <a:t>Configure application pools</a:t>
            </a:r>
          </a:p>
          <a:p>
            <a:pPr marL="432000" lvl="1"/>
            <a:r>
              <a:rPr lang="en-US" dirty="0" smtClean="0"/>
              <a:t>You can run many applications in the same application pool</a:t>
            </a:r>
          </a:p>
          <a:p>
            <a:pPr marL="432000" lvl="1"/>
            <a:r>
              <a:rPr lang="en-US" dirty="0" smtClean="0"/>
              <a:t>You can install an application in a specific isolated </a:t>
            </a:r>
            <a:r>
              <a:rPr lang="en-US" smtClean="0"/>
              <a:t>application pool</a:t>
            </a:r>
            <a:endParaRPr lang="en-US" dirty="0" smtClean="0"/>
          </a:p>
          <a:p>
            <a:pPr lvl="0"/>
            <a:r>
              <a:rPr lang="en-US" smtClean="0"/>
              <a:t>Copy the web application files to IIS</a:t>
            </a:r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207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519e9d4-6aca-488a-83ff-34891af588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Lesson 2: Deploying an ASP.NET MVC 5 Web Application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Reviewing Configuration for Production
Using Bin Deploy
Using Visual Studio 2017 Deployment Tools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751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baf14bf-b870-475b-b06d-496e8f8413a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Reviewing Configuration for Production</a:t>
            </a:r>
            <a:endParaRPr lang="en-GB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dirty="0" smtClean="0"/>
              <a:t>While reviewing the configuration for production:</a:t>
            </a:r>
          </a:p>
          <a:p>
            <a:r>
              <a:rPr lang="en-US" dirty="0" smtClean="0"/>
              <a:t>Include the transformation elements in the following </a:t>
            </a:r>
            <a:r>
              <a:rPr lang="en-US" dirty="0" err="1" smtClean="0"/>
              <a:t>Web.config</a:t>
            </a:r>
            <a:r>
              <a:rPr lang="en-US" dirty="0" smtClean="0"/>
              <a:t> transformation files for generating resultant </a:t>
            </a:r>
            <a:r>
              <a:rPr lang="en-US" dirty="0" err="1" smtClean="0"/>
              <a:t>Web.config</a:t>
            </a:r>
            <a:r>
              <a:rPr lang="en-US" dirty="0" smtClean="0"/>
              <a:t> files:</a:t>
            </a:r>
          </a:p>
          <a:p>
            <a:pPr marL="360000" lvl="1"/>
            <a:r>
              <a:rPr lang="en-US" dirty="0" err="1" smtClean="0"/>
              <a:t>Web.release.config</a:t>
            </a:r>
            <a:endParaRPr lang="en-US" dirty="0" smtClean="0"/>
          </a:p>
          <a:p>
            <a:pPr marL="360000" lvl="1"/>
            <a:r>
              <a:rPr lang="en-US" dirty="0" err="1" smtClean="0"/>
              <a:t>Web.debug.config</a:t>
            </a:r>
            <a:endParaRPr lang="en-US" dirty="0" smtClean="0"/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449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fe04e08-b085-4dc8-9fab-e57b11d28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Using Bin Deploy</a:t>
            </a:r>
            <a:endParaRPr lang="en-GB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buNone/>
            </a:pPr>
            <a:r>
              <a:rPr lang="en-US" dirty="0" smtClean="0"/>
              <a:t>Characteristics of the Bin Deploy feature:</a:t>
            </a:r>
          </a:p>
          <a:p>
            <a:pPr lvl="0"/>
            <a:r>
              <a:rPr lang="en-US" dirty="0" smtClean="0"/>
              <a:t>It allows developers to copy all depending .NET assembly files into a folder within the deployed web application</a:t>
            </a:r>
          </a:p>
          <a:p>
            <a:pPr lvl="0"/>
            <a:r>
              <a:rPr lang="en-US" dirty="0" smtClean="0"/>
              <a:t>The _</a:t>
            </a:r>
            <a:r>
              <a:rPr lang="en-US" dirty="0" err="1" smtClean="0"/>
              <a:t>bin_deployableAssemblies</a:t>
            </a:r>
            <a:r>
              <a:rPr lang="en-US" dirty="0" smtClean="0"/>
              <a:t> folder includes the following libraries:</a:t>
            </a:r>
          </a:p>
          <a:p>
            <a:pPr marL="360000"/>
            <a:r>
              <a:rPr lang="en-US" sz="2000" dirty="0" err="1" smtClean="0"/>
              <a:t>Microsoft.Web.Infrastructure</a:t>
            </a:r>
            <a:endParaRPr lang="en-US" sz="2000" dirty="0" smtClean="0"/>
          </a:p>
          <a:p>
            <a:pPr marL="360000"/>
            <a:r>
              <a:rPr lang="en-US" sz="2000" dirty="0" err="1" smtClean="0"/>
              <a:t>System.Web.Helpers</a:t>
            </a:r>
            <a:endParaRPr lang="en-US" sz="2000" dirty="0" smtClean="0"/>
          </a:p>
          <a:p>
            <a:pPr marL="360000"/>
            <a:r>
              <a:rPr lang="en-US" sz="2000" dirty="0" err="1" smtClean="0"/>
              <a:t>System.Web.Mvc</a:t>
            </a:r>
            <a:endParaRPr lang="en-US" sz="2000" dirty="0" smtClean="0"/>
          </a:p>
          <a:p>
            <a:pPr marL="360000"/>
            <a:r>
              <a:rPr lang="en-US" sz="2000" dirty="0" err="1" smtClean="0"/>
              <a:t>System.Web.Razor</a:t>
            </a:r>
            <a:endParaRPr lang="en-US" sz="2000" dirty="0" smtClean="0"/>
          </a:p>
          <a:p>
            <a:pPr marL="360000"/>
            <a:r>
              <a:rPr lang="en-US" sz="2000" dirty="0" err="1" smtClean="0"/>
              <a:t>System.Web.WebPages</a:t>
            </a:r>
            <a:endParaRPr lang="en-US" sz="2000" dirty="0" smtClean="0"/>
          </a:p>
          <a:p>
            <a:pPr marL="360000"/>
            <a:r>
              <a:rPr lang="en-US" sz="2000" dirty="0" err="1" smtClean="0"/>
              <a:t>System.Web.WebPages.Deployment</a:t>
            </a:r>
            <a:endParaRPr lang="en-US" sz="2000" dirty="0" smtClean="0"/>
          </a:p>
          <a:p>
            <a:pPr marL="360000"/>
            <a:r>
              <a:rPr lang="en-US" sz="2000" dirty="0" err="1" smtClean="0"/>
              <a:t>System.Web.WebPages.Razor</a:t>
            </a:r>
            <a:endParaRPr lang="en-US" sz="2000" smtClean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671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2d25c6f-c178-4023-9ed6-50d1b595041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Using Visual Studio 2017 Deployment Tools</a:t>
            </a:r>
            <a:endParaRPr lang="en-GB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dirty="0" smtClean="0"/>
              <a:t>The Publish </a:t>
            </a:r>
            <a:r>
              <a:rPr lang="en-US" smtClean="0"/>
              <a:t>feature:</a:t>
            </a:r>
            <a:endParaRPr lang="en-US" dirty="0" smtClean="0"/>
          </a:p>
          <a:p>
            <a:r>
              <a:rPr lang="en-US" dirty="0" smtClean="0"/>
              <a:t>Generates a copy of the web application, when the application is ready for deployment in the production </a:t>
            </a:r>
            <a:r>
              <a:rPr lang="en-US" smtClean="0"/>
              <a:t>environment </a:t>
            </a:r>
            <a:endParaRPr lang="en-US" dirty="0" smtClean="0"/>
          </a:p>
          <a:p>
            <a:r>
              <a:rPr lang="en-US" dirty="0" smtClean="0"/>
              <a:t>Provides three methods to deploy the application</a:t>
            </a:r>
          </a:p>
          <a:p>
            <a:pPr marL="360000" lvl="1"/>
            <a:r>
              <a:rPr lang="en-US" dirty="0" smtClean="0"/>
              <a:t>File Share</a:t>
            </a:r>
          </a:p>
          <a:p>
            <a:pPr marL="360000" lvl="1"/>
            <a:r>
              <a:rPr lang="en-US" dirty="0" smtClean="0"/>
              <a:t>FTP</a:t>
            </a:r>
          </a:p>
          <a:p>
            <a:pPr marL="360000" lvl="1"/>
            <a:r>
              <a:rPr lang="en-US" smtClean="0"/>
              <a:t>Web Deploy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041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8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78</TotalTime>
  <Words>272</Words>
  <Application>Microsoft Office PowerPoint</Application>
  <PresentationFormat>On-screen Show (4:3)</PresentationFormat>
  <Paragraphs>63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Courier New</vt:lpstr>
      <vt:lpstr>Arial</vt:lpstr>
      <vt:lpstr>Segoe UI</vt:lpstr>
      <vt:lpstr>Wingdings</vt:lpstr>
      <vt:lpstr>Verdana</vt:lpstr>
      <vt:lpstr>Calibri</vt:lpstr>
      <vt:lpstr>Times New Roman</vt:lpstr>
      <vt:lpstr>NG_MOC_Core_ModuleNew2</vt:lpstr>
      <vt:lpstr>Module 4 (Cont)</vt:lpstr>
      <vt:lpstr>Module Overview</vt:lpstr>
      <vt:lpstr>Lesson 1: Deploying a Web Application</vt:lpstr>
      <vt:lpstr>ASP.NET MVC 5 Dependencies</vt:lpstr>
      <vt:lpstr>Deploying Web Applications to Web Servers</vt:lpstr>
      <vt:lpstr>Lesson 2: Deploying an ASP.NET MVC 5 Web Application</vt:lpstr>
      <vt:lpstr>Reviewing Configuration for Production</vt:lpstr>
      <vt:lpstr>Using Bin Deploy</vt:lpstr>
      <vt:lpstr>Using Visual Studio 2017 Deployment Tools</vt:lpstr>
      <vt:lpstr>Lab: Deploying ASP.NET MVC 5 Web Applications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15</dc:title>
  <dc:creator>Apposite02</dc:creator>
  <cp:lastModifiedBy>Windows User</cp:lastModifiedBy>
  <cp:revision>25</cp:revision>
  <dcterms:created xsi:type="dcterms:W3CDTF">2017-12-07T09:17:56Z</dcterms:created>
  <dcterms:modified xsi:type="dcterms:W3CDTF">2018-10-11T01:03:38Z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6380E251-7293-44BF-B5A2-01CCF29A116A</vt:lpwstr>
  </property>
  <property fmtid="{D5CDD505-2E9C-101B-9397-08002B2CF9AE}" pid="3" name="ArticulatePath">
    <vt:lpwstr>20486C_15</vt:lpwstr>
  </property>
</Properties>
</file>