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E7E9A-CD36-401A-AD37-248D6AC5D0A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78B6A74B-968A-4183-AD67-E1F98B9F1EB5}">
      <dgm:prSet/>
      <dgm:spPr/>
      <dgm:t>
        <a:bodyPr/>
        <a:lstStyle/>
        <a:p>
          <a:pPr rtl="0"/>
          <a:r>
            <a:rPr lang="en-GB" b="1" dirty="0" smtClean="0">
              <a:latin typeface="Algerian" pitchFamily="82" charset="0"/>
            </a:rPr>
            <a:t>Smart parking</a:t>
          </a:r>
          <a:endParaRPr lang="en-US" dirty="0">
            <a:latin typeface="Algerian" pitchFamily="82" charset="0"/>
          </a:endParaRPr>
        </a:p>
      </dgm:t>
    </dgm:pt>
    <dgm:pt modelId="{D4C1C759-C10C-48DA-ADCD-7E3F3893F78C}" type="parTrans" cxnId="{653965D9-2201-461C-A562-E0D415073F0D}">
      <dgm:prSet/>
      <dgm:spPr/>
      <dgm:t>
        <a:bodyPr/>
        <a:lstStyle/>
        <a:p>
          <a:endParaRPr lang="en-US"/>
        </a:p>
      </dgm:t>
    </dgm:pt>
    <dgm:pt modelId="{E141B868-6532-4A9B-B176-CC55D731DED2}" type="sibTrans" cxnId="{653965D9-2201-461C-A562-E0D415073F0D}">
      <dgm:prSet/>
      <dgm:spPr/>
      <dgm:t>
        <a:bodyPr/>
        <a:lstStyle/>
        <a:p>
          <a:endParaRPr lang="en-US"/>
        </a:p>
      </dgm:t>
    </dgm:pt>
    <dgm:pt modelId="{5CC78AF6-A63F-4439-B4D2-9A1550BBD3C2}" type="pres">
      <dgm:prSet presAssocID="{868E7E9A-CD36-401A-AD37-248D6AC5D0A4}" presName="Name0" presStyleCnt="0">
        <dgm:presLayoutVars>
          <dgm:chMax val="7"/>
          <dgm:dir/>
          <dgm:animLvl val="lvl"/>
          <dgm:resizeHandles val="exact"/>
        </dgm:presLayoutVars>
      </dgm:prSet>
      <dgm:spPr/>
    </dgm:pt>
    <dgm:pt modelId="{D2643C0C-5755-4C14-BD43-7AC55C4BB693}" type="pres">
      <dgm:prSet presAssocID="{78B6A74B-968A-4183-AD67-E1F98B9F1EB5}" presName="circle1" presStyleLbl="node1" presStyleIdx="0" presStyleCnt="1"/>
      <dgm:spPr/>
    </dgm:pt>
    <dgm:pt modelId="{C11BEF14-C342-4457-B3FD-97BD06B3B775}" type="pres">
      <dgm:prSet presAssocID="{78B6A74B-968A-4183-AD67-E1F98B9F1EB5}" presName="space" presStyleCnt="0"/>
      <dgm:spPr/>
    </dgm:pt>
    <dgm:pt modelId="{37392B0A-BE45-49C4-AD56-8E6511F242BE}" type="pres">
      <dgm:prSet presAssocID="{78B6A74B-968A-4183-AD67-E1F98B9F1EB5}" presName="rect1" presStyleLbl="alignAcc1" presStyleIdx="0" presStyleCnt="1"/>
      <dgm:spPr/>
    </dgm:pt>
    <dgm:pt modelId="{694C27DC-F8EE-4DEF-A2DE-D4AE30CC85CB}" type="pres">
      <dgm:prSet presAssocID="{78B6A74B-968A-4183-AD67-E1F98B9F1EB5}" presName="rect1ParTxNoCh" presStyleLbl="alignAcc1" presStyleIdx="0" presStyleCnt="1">
        <dgm:presLayoutVars>
          <dgm:chMax val="1"/>
          <dgm:bulletEnabled val="1"/>
        </dgm:presLayoutVars>
      </dgm:prSet>
      <dgm:spPr/>
    </dgm:pt>
  </dgm:ptLst>
  <dgm:cxnLst>
    <dgm:cxn modelId="{513E9FD9-5693-4352-9FED-317F6464560C}" type="presOf" srcId="{78B6A74B-968A-4183-AD67-E1F98B9F1EB5}" destId="{37392B0A-BE45-49C4-AD56-8E6511F242BE}" srcOrd="0" destOrd="0" presId="urn:microsoft.com/office/officeart/2005/8/layout/target3"/>
    <dgm:cxn modelId="{5313262B-2FEA-49C5-A8AE-59D6441E8CFE}" type="presOf" srcId="{868E7E9A-CD36-401A-AD37-248D6AC5D0A4}" destId="{5CC78AF6-A63F-4439-B4D2-9A1550BBD3C2}" srcOrd="0" destOrd="0" presId="urn:microsoft.com/office/officeart/2005/8/layout/target3"/>
    <dgm:cxn modelId="{653965D9-2201-461C-A562-E0D415073F0D}" srcId="{868E7E9A-CD36-401A-AD37-248D6AC5D0A4}" destId="{78B6A74B-968A-4183-AD67-E1F98B9F1EB5}" srcOrd="0" destOrd="0" parTransId="{D4C1C759-C10C-48DA-ADCD-7E3F3893F78C}" sibTransId="{E141B868-6532-4A9B-B176-CC55D731DED2}"/>
    <dgm:cxn modelId="{7322CA86-1561-41F8-884F-0DAC8431A655}" type="presOf" srcId="{78B6A74B-968A-4183-AD67-E1F98B9F1EB5}" destId="{694C27DC-F8EE-4DEF-A2DE-D4AE30CC85CB}" srcOrd="1" destOrd="0" presId="urn:microsoft.com/office/officeart/2005/8/layout/target3"/>
    <dgm:cxn modelId="{9AE0D20B-CB46-4B1D-8F2D-0C4D65DAF728}" type="presParOf" srcId="{5CC78AF6-A63F-4439-B4D2-9A1550BBD3C2}" destId="{D2643C0C-5755-4C14-BD43-7AC55C4BB693}" srcOrd="0" destOrd="0" presId="urn:microsoft.com/office/officeart/2005/8/layout/target3"/>
    <dgm:cxn modelId="{4BB4E358-B96B-4D38-B8E9-1DC79DE33A19}" type="presParOf" srcId="{5CC78AF6-A63F-4439-B4D2-9A1550BBD3C2}" destId="{C11BEF14-C342-4457-B3FD-97BD06B3B775}" srcOrd="1" destOrd="0" presId="urn:microsoft.com/office/officeart/2005/8/layout/target3"/>
    <dgm:cxn modelId="{C7F7C1A8-DD03-47CC-9E56-FF7C2293FC18}" type="presParOf" srcId="{5CC78AF6-A63F-4439-B4D2-9A1550BBD3C2}" destId="{37392B0A-BE45-49C4-AD56-8E6511F242BE}" srcOrd="2" destOrd="0" presId="urn:microsoft.com/office/officeart/2005/8/layout/target3"/>
    <dgm:cxn modelId="{1AE88D72-8CBE-418C-B98D-AD6286367D09}" type="presParOf" srcId="{5CC78AF6-A63F-4439-B4D2-9A1550BBD3C2}" destId="{694C27DC-F8EE-4DEF-A2DE-D4AE30CC85CB}"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43C0C-5755-4C14-BD43-7AC55C4BB693}">
      <dsp:nvSpPr>
        <dsp:cNvPr id="0" name=""/>
        <dsp:cNvSpPr/>
      </dsp:nvSpPr>
      <dsp:spPr>
        <a:xfrm>
          <a:off x="0" y="0"/>
          <a:ext cx="1470025" cy="1470025"/>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92B0A-BE45-49C4-AD56-8E6511F242BE}">
      <dsp:nvSpPr>
        <dsp:cNvPr id="0" name=""/>
        <dsp:cNvSpPr/>
      </dsp:nvSpPr>
      <dsp:spPr>
        <a:xfrm>
          <a:off x="735012" y="0"/>
          <a:ext cx="7037387" cy="14700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3840" tIns="243840" rIns="243840" bIns="243840" numCol="1" spcCol="1270" anchor="ctr" anchorCtr="0">
          <a:noAutofit/>
        </a:bodyPr>
        <a:lstStyle/>
        <a:p>
          <a:pPr lvl="0" algn="ctr" defTabSz="2844800" rtl="0">
            <a:lnSpc>
              <a:spcPct val="90000"/>
            </a:lnSpc>
            <a:spcBef>
              <a:spcPct val="0"/>
            </a:spcBef>
            <a:spcAft>
              <a:spcPct val="35000"/>
            </a:spcAft>
          </a:pPr>
          <a:r>
            <a:rPr lang="en-GB" sz="6400" b="1" kern="1200" dirty="0" smtClean="0">
              <a:latin typeface="Algerian" pitchFamily="82" charset="0"/>
            </a:rPr>
            <a:t>Smart parking</a:t>
          </a:r>
          <a:endParaRPr lang="en-US" sz="6400" kern="1200" dirty="0">
            <a:latin typeface="Algerian" pitchFamily="82" charset="0"/>
          </a:endParaRPr>
        </a:p>
      </dsp:txBody>
      <dsp:txXfrm>
        <a:off x="735012" y="0"/>
        <a:ext cx="7037387" cy="147002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037EC-C97C-4F68-B660-A5CE2D0CE8CD}" type="datetimeFigureOut">
              <a:rPr lang="en-US" smtClean="0"/>
              <a:t>10/31/2023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C8DE0A-9791-4B82-9CCD-FB5118B09482}" type="slidenum">
              <a:rPr lang="en-US" smtClean="0"/>
              <a:t>‹#›</a:t>
            </a:fld>
            <a:endParaRPr lang="en-US"/>
          </a:p>
        </p:txBody>
      </p:sp>
    </p:spTree>
    <p:extLst>
      <p:ext uri="{BB962C8B-B14F-4D97-AF65-F5344CB8AC3E}">
        <p14:creationId xmlns:p14="http://schemas.microsoft.com/office/powerpoint/2010/main" val="910406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C8DE0A-9791-4B82-9CCD-FB5118B09482}" type="slidenum">
              <a:rPr lang="en-US" smtClean="0"/>
              <a:t>1</a:t>
            </a:fld>
            <a:endParaRPr lang="en-US"/>
          </a:p>
        </p:txBody>
      </p:sp>
    </p:spTree>
    <p:extLst>
      <p:ext uri="{BB962C8B-B14F-4D97-AF65-F5344CB8AC3E}">
        <p14:creationId xmlns:p14="http://schemas.microsoft.com/office/powerpoint/2010/main" val="2751986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040A90-DB81-4B91-B141-B91D01BB835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90376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40A90-DB81-4B91-B141-B91D01BB835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36131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40A90-DB81-4B91-B141-B91D01BB835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1677224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40A90-DB81-4B91-B141-B91D01BB835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93923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040A90-DB81-4B91-B141-B91D01BB8357}" type="datetimeFigureOut">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2265222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040A90-DB81-4B91-B141-B91D01BB8357}"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262436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040A90-DB81-4B91-B141-B91D01BB8357}" type="datetimeFigureOut">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116706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040A90-DB81-4B91-B141-B91D01BB8357}" type="datetimeFigureOut">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159363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40A90-DB81-4B91-B141-B91D01BB8357}" type="datetimeFigureOut">
              <a:rPr lang="en-US" smtClean="0"/>
              <a:t>10/31/2023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305073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40A90-DB81-4B91-B141-B91D01BB8357}"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2448427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40A90-DB81-4B91-B141-B91D01BB8357}" type="datetimeFigureOut">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9D97E-A45E-4B7A-8C49-660B953FDD67}" type="slidenum">
              <a:rPr lang="en-US" smtClean="0"/>
              <a:t>‹#›</a:t>
            </a:fld>
            <a:endParaRPr lang="en-US"/>
          </a:p>
        </p:txBody>
      </p:sp>
    </p:spTree>
    <p:extLst>
      <p:ext uri="{BB962C8B-B14F-4D97-AF65-F5344CB8AC3E}">
        <p14:creationId xmlns:p14="http://schemas.microsoft.com/office/powerpoint/2010/main" val="66740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40A90-DB81-4B91-B141-B91D01BB8357}" type="datetimeFigureOut">
              <a:rPr lang="en-US" smtClean="0"/>
              <a:t>10/31/2023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9D97E-A45E-4B7A-8C49-660B953FDD67}" type="slidenum">
              <a:rPr lang="en-US" smtClean="0"/>
              <a:t>‹#›</a:t>
            </a:fld>
            <a:endParaRPr lang="en-US"/>
          </a:p>
        </p:txBody>
      </p:sp>
    </p:spTree>
    <p:extLst>
      <p:ext uri="{BB962C8B-B14F-4D97-AF65-F5344CB8AC3E}">
        <p14:creationId xmlns:p14="http://schemas.microsoft.com/office/powerpoint/2010/main" val="298240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52393838"/>
              </p:ext>
            </p:extLst>
          </p:nvPr>
        </p:nvGraphicFramePr>
        <p:xfrm>
          <a:off x="609600" y="457200"/>
          <a:ext cx="7772400" cy="147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ubtitle 2"/>
          <p:cNvSpPr>
            <a:spLocks noGrp="1"/>
          </p:cNvSpPr>
          <p:nvPr>
            <p:ph type="subTitle" idx="1"/>
          </p:nvPr>
        </p:nvSpPr>
        <p:spPr>
          <a:xfrm>
            <a:off x="0" y="2057400"/>
            <a:ext cx="9144000" cy="4267200"/>
          </a:xfrm>
        </p:spPr>
        <p:txBody>
          <a:bodyPr>
            <a:normAutofit fontScale="92500"/>
          </a:bodyPr>
          <a:lstStyle/>
          <a:p>
            <a:r>
              <a:rPr lang="en-GB" sz="3900" b="1" dirty="0" smtClean="0">
                <a:solidFill>
                  <a:schemeClr val="accent2"/>
                </a:solidFill>
              </a:rPr>
              <a:t>INTRODUCTION</a:t>
            </a:r>
          </a:p>
          <a:p>
            <a:pPr algn="just"/>
            <a:r>
              <a:rPr lang="en-GB" sz="2600" dirty="0" smtClean="0">
                <a:solidFill>
                  <a:schemeClr val="tx1"/>
                </a:solidFill>
              </a:rPr>
              <a:t>Various </a:t>
            </a:r>
            <a:r>
              <a:rPr lang="en-GB" sz="2600" dirty="0">
                <a:solidFill>
                  <a:schemeClr val="tx1"/>
                </a:solidFill>
              </a:rPr>
              <a:t>devices and processes form the structure of smart parking, acting as parking space detectors. On the one hand, the </a:t>
            </a:r>
            <a:r>
              <a:rPr lang="en-GB" sz="2600" b="1" dirty="0">
                <a:solidFill>
                  <a:schemeClr val="tx1"/>
                </a:solidFill>
              </a:rPr>
              <a:t>deployment of sensors and/or cameras</a:t>
            </a:r>
            <a:r>
              <a:rPr lang="en-GB" sz="2600" dirty="0">
                <a:solidFill>
                  <a:schemeClr val="tx1"/>
                </a:solidFill>
              </a:rPr>
              <a:t>, which record and process data and images to provide real-time traffic occupancy data for the area we are heading to.</a:t>
            </a:r>
          </a:p>
          <a:p>
            <a:r>
              <a:rPr lang="en-GB" sz="2600" dirty="0">
                <a:solidFill>
                  <a:schemeClr val="tx1"/>
                </a:solidFill>
              </a:rPr>
              <a:t>An </a:t>
            </a:r>
            <a:r>
              <a:rPr lang="en-GB" sz="2600" dirty="0" err="1">
                <a:solidFill>
                  <a:schemeClr val="tx1"/>
                </a:solidFill>
              </a:rPr>
              <a:t>IoT</a:t>
            </a:r>
            <a:r>
              <a:rPr lang="en-GB" sz="2600" dirty="0">
                <a:solidFill>
                  <a:schemeClr val="tx1"/>
                </a:solidFill>
              </a:rPr>
              <a:t> cloud-based system, on the other hand, allows these devices to be connected and the data to be centralized. The data are then </a:t>
            </a:r>
            <a:r>
              <a:rPr lang="en-GB" sz="2600" dirty="0" err="1">
                <a:solidFill>
                  <a:schemeClr val="tx1"/>
                </a:solidFill>
              </a:rPr>
              <a:t>analyzed</a:t>
            </a:r>
            <a:r>
              <a:rPr lang="en-GB" sz="2600" dirty="0">
                <a:solidFill>
                  <a:schemeClr val="tx1"/>
                </a:solidFill>
              </a:rPr>
              <a:t> using big data in order to calculate the availability of on-street parking spaces or spaces in public and private parking facilities</a:t>
            </a:r>
            <a:r>
              <a:rPr lang="en-GB" dirty="0">
                <a:solidFill>
                  <a:schemeClr val="tx1"/>
                </a:solidFill>
              </a:rPr>
              <a:t>.</a:t>
            </a:r>
          </a:p>
          <a:p>
            <a:endParaRPr lang="en-US" dirty="0"/>
          </a:p>
        </p:txBody>
      </p:sp>
    </p:spTree>
    <p:extLst>
      <p:ext uri="{BB962C8B-B14F-4D97-AF65-F5344CB8AC3E}">
        <p14:creationId xmlns:p14="http://schemas.microsoft.com/office/powerpoint/2010/main" val="403866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4" y="36270"/>
            <a:ext cx="8991600" cy="6001643"/>
          </a:xfrm>
          <a:prstGeom prst="rect">
            <a:avLst/>
          </a:prstGeom>
        </p:spPr>
        <p:txBody>
          <a:bodyPr wrap="square">
            <a:spAutoFit/>
          </a:bodyPr>
          <a:lstStyle/>
          <a:p>
            <a:r>
              <a:rPr lang="en-GB" sz="3600" b="1" dirty="0" smtClean="0">
                <a:solidFill>
                  <a:schemeClr val="accent2"/>
                </a:solidFill>
              </a:rPr>
              <a:t>SMART PARKING MANAGEMENT SYSTEM</a:t>
            </a:r>
          </a:p>
          <a:p>
            <a:endParaRPr lang="en-GB" sz="3600" dirty="0" smtClean="0">
              <a:solidFill>
                <a:schemeClr val="accent2"/>
              </a:solidFill>
            </a:endParaRPr>
          </a:p>
          <a:p>
            <a:pPr marL="285750" indent="-285750">
              <a:buFont typeface="Wingdings" pitchFamily="2" charset="2"/>
              <a:buChar char="Ø"/>
            </a:pPr>
            <a:r>
              <a:rPr lang="en-GB" sz="2600" dirty="0" smtClean="0"/>
              <a:t>Proposing a Customized Automated Vehicle Parking System.</a:t>
            </a:r>
          </a:p>
          <a:p>
            <a:pPr marL="285750" indent="-285750">
              <a:buFont typeface="Wingdings" pitchFamily="2" charset="2"/>
              <a:buChar char="Ø"/>
            </a:pPr>
            <a:r>
              <a:rPr lang="en-GB" sz="2600" dirty="0" smtClean="0"/>
              <a:t> Suitable for On street, Off street and Multi-level parking Lots. </a:t>
            </a:r>
          </a:p>
          <a:p>
            <a:pPr marL="285750" indent="-285750">
              <a:buFont typeface="Wingdings" pitchFamily="2" charset="2"/>
              <a:buChar char="Ø"/>
            </a:pPr>
            <a:r>
              <a:rPr lang="en-GB" sz="2600" dirty="0" smtClean="0"/>
              <a:t> Public can know the availability of parking vacancies in Real-time through mobile application.  </a:t>
            </a:r>
          </a:p>
          <a:p>
            <a:pPr marL="285750" indent="-285750">
              <a:buFont typeface="Wingdings" pitchFamily="2" charset="2"/>
              <a:buChar char="Ø"/>
            </a:pPr>
            <a:r>
              <a:rPr lang="en-GB" sz="2600" dirty="0" smtClean="0"/>
              <a:t>Governance bodies can monitor the system from their Remote command and Control </a:t>
            </a:r>
            <a:r>
              <a:rPr lang="en-GB" sz="2600" dirty="0" err="1" smtClean="0"/>
              <a:t>center</a:t>
            </a:r>
            <a:r>
              <a:rPr lang="en-GB" sz="2600" dirty="0" smtClean="0"/>
              <a:t>. </a:t>
            </a:r>
          </a:p>
          <a:p>
            <a:pPr marL="285750" indent="-285750">
              <a:buFont typeface="Wingdings" pitchFamily="2" charset="2"/>
              <a:buChar char="Ø"/>
            </a:pPr>
            <a:r>
              <a:rPr lang="en-GB" sz="2600" dirty="0" smtClean="0"/>
              <a:t>Parking fees will be charged as per parking time. </a:t>
            </a:r>
          </a:p>
          <a:p>
            <a:pPr marL="285750" indent="-285750">
              <a:buFont typeface="Wingdings" pitchFamily="2" charset="2"/>
              <a:buChar char="Ø"/>
            </a:pPr>
            <a:r>
              <a:rPr lang="en-GB" sz="2600" dirty="0" smtClean="0"/>
              <a:t>Surveillance to provide security. </a:t>
            </a:r>
          </a:p>
          <a:p>
            <a:pPr marL="285750" indent="-285750">
              <a:buFont typeface="Wingdings" pitchFamily="2" charset="2"/>
              <a:buChar char="Ø"/>
            </a:pPr>
            <a:r>
              <a:rPr lang="en-GB" sz="2600" dirty="0" smtClean="0"/>
              <a:t>Recognize violation and charge them with penalty. </a:t>
            </a:r>
          </a:p>
          <a:p>
            <a:pPr marL="285750" indent="-285750">
              <a:buFont typeface="Wingdings" pitchFamily="2" charset="2"/>
              <a:buChar char="Ø"/>
            </a:pPr>
            <a:r>
              <a:rPr lang="en-GB" sz="2600" dirty="0" smtClean="0"/>
              <a:t>Entire System is according to the new parking guidelines for smart cities. </a:t>
            </a:r>
          </a:p>
          <a:p>
            <a:pPr marL="285750" indent="-285750">
              <a:buFont typeface="Wingdings" pitchFamily="2" charset="2"/>
              <a:buChar char="Ø"/>
            </a:pPr>
            <a:r>
              <a:rPr lang="en-GB" sz="2600" dirty="0" smtClean="0"/>
              <a:t>Readily Deployable System.</a:t>
            </a:r>
            <a:endParaRPr lang="en-GB" sz="2600" dirty="0"/>
          </a:p>
        </p:txBody>
      </p:sp>
    </p:spTree>
    <p:extLst>
      <p:ext uri="{BB962C8B-B14F-4D97-AF65-F5344CB8AC3E}">
        <p14:creationId xmlns:p14="http://schemas.microsoft.com/office/powerpoint/2010/main" val="316659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7772400" cy="1362075"/>
          </a:xfrm>
        </p:spPr>
        <p:txBody>
          <a:bodyPr>
            <a:normAutofit/>
          </a:bodyPr>
          <a:lstStyle/>
          <a:p>
            <a:r>
              <a:rPr lang="en-GB" dirty="0" smtClean="0">
                <a:solidFill>
                  <a:schemeClr val="accent2"/>
                </a:solidFill>
              </a:rPr>
              <a:t>             </a:t>
            </a:r>
            <a:r>
              <a:rPr lang="en-GB" sz="3600" dirty="0" smtClean="0">
                <a:solidFill>
                  <a:schemeClr val="accent2"/>
                </a:solidFill>
              </a:rPr>
              <a:t>System architecture</a:t>
            </a:r>
            <a:r>
              <a:rPr lang="en-GB" dirty="0" smtClean="0">
                <a:solidFill>
                  <a:schemeClr val="accent2"/>
                </a:solidFill>
              </a:rPr>
              <a:t/>
            </a:r>
            <a:br>
              <a:rPr lang="en-GB" dirty="0" smtClean="0">
                <a:solidFill>
                  <a:schemeClr val="accent2"/>
                </a:solidFill>
              </a:rPr>
            </a:br>
            <a:endParaRPr lang="en-US" dirty="0">
              <a:solidFill>
                <a:schemeClr val="accent2"/>
              </a:solidFill>
            </a:endParaRPr>
          </a:p>
        </p:txBody>
      </p:sp>
      <p:sp>
        <p:nvSpPr>
          <p:cNvPr id="4" name="Text Placeholder 3"/>
          <p:cNvSpPr>
            <a:spLocks noGrp="1"/>
          </p:cNvSpPr>
          <p:nvPr>
            <p:ph type="body" idx="1"/>
          </p:nvPr>
        </p:nvSpPr>
        <p:spPr>
          <a:xfrm>
            <a:off x="685800" y="5343958"/>
            <a:ext cx="7772400" cy="1500187"/>
          </a:xfrm>
        </p:spPr>
        <p:txBody>
          <a:bodyPr/>
          <a:lstStyle/>
          <a:p>
            <a:r>
              <a:rPr lang="en-GB" dirty="0" smtClean="0">
                <a:solidFill>
                  <a:schemeClr val="accent2"/>
                </a:solidFill>
              </a:rPr>
              <a:t>                             </a:t>
            </a:r>
            <a:r>
              <a:rPr lang="en-GB" sz="2400" dirty="0" smtClean="0">
                <a:solidFill>
                  <a:schemeClr val="tx1"/>
                </a:solidFill>
              </a:rPr>
              <a:t>Architecture of smart parking system</a:t>
            </a:r>
            <a:endParaRPr lang="en-US" sz="2400" dirty="0">
              <a:solidFill>
                <a:schemeClr val="tx1"/>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219201"/>
            <a:ext cx="8175985" cy="4648200"/>
          </a:xfrm>
          <a:prstGeom prst="rect">
            <a:avLst/>
          </a:prstGeom>
        </p:spPr>
      </p:pic>
    </p:spTree>
    <p:extLst>
      <p:ext uri="{BB962C8B-B14F-4D97-AF65-F5344CB8AC3E}">
        <p14:creationId xmlns:p14="http://schemas.microsoft.com/office/powerpoint/2010/main" val="309202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smtClean="0">
                <a:solidFill>
                  <a:schemeClr val="accent2"/>
                </a:solidFill>
              </a:rPr>
              <a:t>SMART PARKING ZONE FEATURES</a:t>
            </a:r>
            <a:br>
              <a:rPr lang="en-GB" sz="3600" b="1" dirty="0" smtClean="0">
                <a:solidFill>
                  <a:schemeClr val="accent2"/>
                </a:solidFill>
              </a:rPr>
            </a:br>
            <a:r>
              <a:rPr lang="en-GB" sz="3600" b="1" dirty="0">
                <a:solidFill>
                  <a:schemeClr val="accent2"/>
                </a:solidFill>
              </a:rPr>
              <a:t/>
            </a:r>
            <a:br>
              <a:rPr lang="en-GB" sz="3600" b="1" dirty="0">
                <a:solidFill>
                  <a:schemeClr val="accent2"/>
                </a:solidFill>
              </a:rPr>
            </a:br>
            <a:endParaRPr lang="en-US" sz="2000" b="1" dirty="0">
              <a:solidFill>
                <a:schemeClr val="accent2"/>
              </a:solidFill>
            </a:endParaRPr>
          </a:p>
        </p:txBody>
      </p:sp>
      <p:sp>
        <p:nvSpPr>
          <p:cNvPr id="4" name="Rectangle 3"/>
          <p:cNvSpPr/>
          <p:nvPr/>
        </p:nvSpPr>
        <p:spPr>
          <a:xfrm>
            <a:off x="152400" y="838200"/>
            <a:ext cx="8763000" cy="6001643"/>
          </a:xfrm>
          <a:prstGeom prst="rect">
            <a:avLst/>
          </a:prstGeom>
        </p:spPr>
        <p:txBody>
          <a:bodyPr wrap="square">
            <a:spAutoFit/>
          </a:bodyPr>
          <a:lstStyle/>
          <a:p>
            <a:pPr marL="342900" indent="-342900">
              <a:buFont typeface="Wingdings" pitchFamily="2" charset="2"/>
              <a:buChar char="Ø"/>
            </a:pPr>
            <a:r>
              <a:rPr lang="en-GB" sz="2400" dirty="0" smtClean="0"/>
              <a:t>Access the real time occupancy of individual parking Lots. </a:t>
            </a:r>
          </a:p>
          <a:p>
            <a:pPr marL="342900" indent="-342900">
              <a:buFont typeface="Wingdings" pitchFamily="2" charset="2"/>
              <a:buChar char="Ø"/>
            </a:pPr>
            <a:r>
              <a:rPr lang="en-GB" sz="2400" dirty="0" smtClean="0"/>
              <a:t> Parking Management Software, Mobile App for users, Web-Portal for resource management. </a:t>
            </a:r>
            <a:endParaRPr lang="en-GB" sz="2400" dirty="0"/>
          </a:p>
          <a:p>
            <a:pPr marL="342900" indent="-342900">
              <a:buFont typeface="Wingdings" pitchFamily="2" charset="2"/>
              <a:buChar char="Ø"/>
            </a:pPr>
            <a:r>
              <a:rPr lang="en-GB" sz="2400" dirty="0" smtClean="0"/>
              <a:t>Real time location based view to citizens about availability of parking space.</a:t>
            </a:r>
          </a:p>
          <a:p>
            <a:pPr marL="342900" indent="-342900">
              <a:buFont typeface="Wingdings" pitchFamily="2" charset="2"/>
              <a:buChar char="Ø"/>
            </a:pPr>
            <a:r>
              <a:rPr lang="en-GB" sz="2400" dirty="0" smtClean="0"/>
              <a:t> one-to-one mapping with parking sensors </a:t>
            </a:r>
          </a:p>
          <a:p>
            <a:pPr marL="342900" indent="-342900">
              <a:buFont typeface="Wingdings" pitchFamily="2" charset="2"/>
              <a:buChar char="Ø"/>
            </a:pPr>
            <a:r>
              <a:rPr lang="en-GB" sz="2400" dirty="0" smtClean="0"/>
              <a:t> Captures &amp; Stores the number plate images of vehicles entering and exiting parking lot. </a:t>
            </a:r>
          </a:p>
          <a:p>
            <a:pPr marL="342900" indent="-342900">
              <a:buFont typeface="Wingdings" pitchFamily="2" charset="2"/>
              <a:buChar char="Ø"/>
            </a:pPr>
            <a:r>
              <a:rPr lang="en-GB" sz="2400" dirty="0" smtClean="0"/>
              <a:t> Generation of parking receipts at the parking Lot.</a:t>
            </a:r>
          </a:p>
          <a:p>
            <a:pPr marL="342900" indent="-342900">
              <a:buFont typeface="Wingdings" pitchFamily="2" charset="2"/>
              <a:buChar char="Ø"/>
            </a:pPr>
            <a:r>
              <a:rPr lang="en-GB" sz="2400" dirty="0" smtClean="0"/>
              <a:t>  Hardware failure can be reported &amp; tracked through portal </a:t>
            </a:r>
          </a:p>
          <a:p>
            <a:pPr marL="342900" indent="-342900">
              <a:buFont typeface="Wingdings" pitchFamily="2" charset="2"/>
              <a:buChar char="Ø"/>
            </a:pPr>
            <a:r>
              <a:rPr lang="en-GB" sz="2400" dirty="0" smtClean="0"/>
              <a:t> Various reports like payment status, check-in vehicle list, check-out vehicle list, hardware active status, payment pending list etc.,</a:t>
            </a:r>
          </a:p>
          <a:p>
            <a:pPr marL="342900" indent="-342900">
              <a:buFont typeface="Wingdings" pitchFamily="2" charset="2"/>
              <a:buChar char="Ø"/>
            </a:pPr>
            <a:r>
              <a:rPr lang="en-GB" sz="2400" dirty="0" smtClean="0"/>
              <a:t> Provision for Manual Entry </a:t>
            </a:r>
            <a:r>
              <a:rPr lang="en-GB" sz="2400" dirty="0" err="1" smtClean="0"/>
              <a:t>incase</a:t>
            </a:r>
            <a:r>
              <a:rPr lang="en-GB" sz="2400" dirty="0" smtClean="0"/>
              <a:t> the cameras do not recognize the vehicle.</a:t>
            </a:r>
          </a:p>
          <a:p>
            <a:pPr marL="342900" indent="-342900">
              <a:buFont typeface="Wingdings" pitchFamily="2" charset="2"/>
              <a:buChar char="Ø"/>
            </a:pPr>
            <a:r>
              <a:rPr lang="en-GB" sz="2400" dirty="0" smtClean="0"/>
              <a:t>  Surveillance cameras at the Parking lots provide secured monitoring</a:t>
            </a:r>
            <a:endParaRPr lang="en-US" sz="2400" dirty="0"/>
          </a:p>
        </p:txBody>
      </p:sp>
    </p:spTree>
    <p:extLst>
      <p:ext uri="{BB962C8B-B14F-4D97-AF65-F5344CB8AC3E}">
        <p14:creationId xmlns:p14="http://schemas.microsoft.com/office/powerpoint/2010/main" val="159575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solidFill>
                  <a:schemeClr val="accent2"/>
                </a:solidFill>
              </a:rPr>
              <a:t>PARKING ZONE STATUS DISPLAYS</a:t>
            </a:r>
            <a:endParaRPr lang="en-US" sz="3600" b="1" dirty="0">
              <a:solidFill>
                <a:schemeClr val="accent2"/>
              </a:solidFill>
            </a:endParaRPr>
          </a:p>
        </p:txBody>
      </p:sp>
      <p:sp>
        <p:nvSpPr>
          <p:cNvPr id="3" name="Rectangle 2"/>
          <p:cNvSpPr/>
          <p:nvPr/>
        </p:nvSpPr>
        <p:spPr>
          <a:xfrm>
            <a:off x="228600" y="1295400"/>
            <a:ext cx="8763000" cy="2677656"/>
          </a:xfrm>
          <a:prstGeom prst="rect">
            <a:avLst/>
          </a:prstGeom>
        </p:spPr>
        <p:txBody>
          <a:bodyPr wrap="square">
            <a:spAutoFit/>
          </a:bodyPr>
          <a:lstStyle/>
          <a:p>
            <a:pPr marL="342900" indent="-342900">
              <a:buFont typeface="Wingdings" pitchFamily="2" charset="2"/>
              <a:buChar char="Ø"/>
            </a:pPr>
            <a:r>
              <a:rPr lang="en-GB" sz="2400" dirty="0" smtClean="0"/>
              <a:t> Parking Zone should be allocated either On-street or Off-street. </a:t>
            </a:r>
          </a:p>
          <a:p>
            <a:pPr marL="342900" indent="-342900">
              <a:buFont typeface="Wingdings" pitchFamily="2" charset="2"/>
              <a:buChar char="Ø"/>
            </a:pPr>
            <a:r>
              <a:rPr lang="en-GB" sz="2400" dirty="0" smtClean="0"/>
              <a:t> The parking zone is identified by Sign boards. </a:t>
            </a:r>
          </a:p>
          <a:p>
            <a:pPr marL="342900" indent="-342900">
              <a:buFont typeface="Wingdings" pitchFamily="2" charset="2"/>
              <a:buChar char="Ø"/>
            </a:pPr>
            <a:r>
              <a:rPr lang="en-GB" sz="2400" dirty="0" smtClean="0"/>
              <a:t>The On-Street Parking Zone will have no obstructions on road. </a:t>
            </a:r>
          </a:p>
          <a:p>
            <a:pPr marL="342900" indent="-342900">
              <a:buFont typeface="Wingdings" pitchFamily="2" charset="2"/>
              <a:buChar char="Ø"/>
            </a:pPr>
            <a:r>
              <a:rPr lang="en-GB" sz="2400" dirty="0" smtClean="0"/>
              <a:t> LED Signboards will be installed at the entry point of the parking Zone. </a:t>
            </a:r>
          </a:p>
          <a:p>
            <a:pPr marL="342900" indent="-342900">
              <a:buFont typeface="Wingdings" pitchFamily="2" charset="2"/>
              <a:buChar char="Ø"/>
            </a:pPr>
            <a:r>
              <a:rPr lang="en-GB" sz="2400" dirty="0" smtClean="0"/>
              <a:t> Real time vacancy availability will be displayed on LED Signboards at the entry.</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491" y="4047927"/>
            <a:ext cx="2705100" cy="252845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4100303"/>
            <a:ext cx="4648200" cy="2423704"/>
          </a:xfrm>
          <a:prstGeom prst="rect">
            <a:avLst/>
          </a:prstGeom>
        </p:spPr>
      </p:pic>
    </p:spTree>
    <p:extLst>
      <p:ext uri="{BB962C8B-B14F-4D97-AF65-F5344CB8AC3E}">
        <p14:creationId xmlns:p14="http://schemas.microsoft.com/office/powerpoint/2010/main" val="273435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b="1" dirty="0" smtClean="0">
                <a:solidFill>
                  <a:schemeClr val="accent2"/>
                </a:solidFill>
              </a:rPr>
              <a:t>CONCLUSION</a:t>
            </a:r>
            <a:r>
              <a:rPr lang="en-GB" dirty="0" smtClean="0"/>
              <a:t/>
            </a:r>
            <a:br>
              <a:rPr lang="en-GB" dirty="0" smtClean="0"/>
            </a:br>
            <a:endParaRPr lang="en-US" dirty="0"/>
          </a:p>
        </p:txBody>
      </p:sp>
      <p:sp>
        <p:nvSpPr>
          <p:cNvPr id="3" name="Rectangle 2"/>
          <p:cNvSpPr/>
          <p:nvPr/>
        </p:nvSpPr>
        <p:spPr>
          <a:xfrm>
            <a:off x="304800" y="914400"/>
            <a:ext cx="8382000" cy="1569660"/>
          </a:xfrm>
          <a:prstGeom prst="rect">
            <a:avLst/>
          </a:prstGeom>
        </p:spPr>
        <p:txBody>
          <a:bodyPr wrap="square">
            <a:spAutoFit/>
          </a:bodyPr>
          <a:lstStyle/>
          <a:p>
            <a:pPr marL="285750" indent="-285750">
              <a:buFont typeface="Wingdings" pitchFamily="2" charset="2"/>
              <a:buChar char="Ø"/>
            </a:pPr>
            <a:r>
              <a:rPr lang="en-GB" dirty="0"/>
              <a:t> </a:t>
            </a:r>
            <a:r>
              <a:rPr lang="en-GB" sz="2400" dirty="0" smtClean="0"/>
              <a:t>This </a:t>
            </a:r>
            <a:r>
              <a:rPr lang="en-GB" sz="2400" dirty="0"/>
              <a:t>project will help in reducing the amount of time a driver has to spend around the parking just to find an available spot, reducing the amount of traffic around the parking and also reducing the bad parking around the parking space.</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2914996"/>
            <a:ext cx="4181856" cy="2987040"/>
          </a:xfrm>
          <a:prstGeom prst="rect">
            <a:avLst/>
          </a:prstGeom>
        </p:spPr>
      </p:pic>
    </p:spTree>
    <p:extLst>
      <p:ext uri="{BB962C8B-B14F-4D97-AF65-F5344CB8AC3E}">
        <p14:creationId xmlns:p14="http://schemas.microsoft.com/office/powerpoint/2010/main" val="87990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329</Words>
  <Application>Microsoft Office PowerPoint</Application>
  <PresentationFormat>On-screen Show (4:3)</PresentationFormat>
  <Paragraphs>37</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             System architecture </vt:lpstr>
      <vt:lpstr>SMART PARKING ZONE FEATURES  </vt:lpstr>
      <vt:lpstr>PARKING ZONE STATUS DISPLAYS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2023-10-31T08:12:33Z</dcterms:created>
  <dcterms:modified xsi:type="dcterms:W3CDTF">2023-10-31T09:29:14Z</dcterms:modified>
</cp:coreProperties>
</file>