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150" d="100"/>
          <a:sy n="150" d="100"/>
        </p:scale>
        <p:origin x="926" y="12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D5E418-0243-4A3B-8489-539860445B46}"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216966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5E418-0243-4A3B-8489-539860445B46}"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34845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5E418-0243-4A3B-8489-539860445B46}"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269321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5E418-0243-4A3B-8489-539860445B46}"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389660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D5E418-0243-4A3B-8489-539860445B46}"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113996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D5E418-0243-4A3B-8489-539860445B46}"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371258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5E418-0243-4A3B-8489-539860445B46}"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131427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D5E418-0243-4A3B-8489-539860445B46}"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83840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5E418-0243-4A3B-8489-539860445B46}"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131599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D5E418-0243-4A3B-8489-539860445B46}"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335270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D5E418-0243-4A3B-8489-539860445B46}"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B3A-BDB9-4E25-9359-34F253059AB0}" type="slidenum">
              <a:rPr lang="en-US" smtClean="0"/>
              <a:t>‹#›</a:t>
            </a:fld>
            <a:endParaRPr lang="en-US"/>
          </a:p>
        </p:txBody>
      </p:sp>
    </p:spTree>
    <p:extLst>
      <p:ext uri="{BB962C8B-B14F-4D97-AF65-F5344CB8AC3E}">
        <p14:creationId xmlns:p14="http://schemas.microsoft.com/office/powerpoint/2010/main" val="16258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5E418-0243-4A3B-8489-539860445B46}" type="datetimeFigureOut">
              <a:rPr lang="en-US" smtClean="0"/>
              <a:t>6/1/2017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E3B3A-BDB9-4E25-9359-34F253059AB0}" type="slidenum">
              <a:rPr lang="en-US" smtClean="0"/>
              <a:t>‹#›</a:t>
            </a:fld>
            <a:endParaRPr lang="en-US"/>
          </a:p>
        </p:txBody>
      </p:sp>
    </p:spTree>
    <p:extLst>
      <p:ext uri="{BB962C8B-B14F-4D97-AF65-F5344CB8AC3E}">
        <p14:creationId xmlns:p14="http://schemas.microsoft.com/office/powerpoint/2010/main" val="344590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215"/>
          <p:cNvSpPr/>
          <p:nvPr/>
        </p:nvSpPr>
        <p:spPr>
          <a:xfrm rot="5400000">
            <a:off x="8079930" y="2922641"/>
            <a:ext cx="4161227" cy="3872051"/>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rot="10800000">
            <a:off x="8213090" y="2778760"/>
            <a:ext cx="3892550" cy="411480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rot="5400000">
            <a:off x="3745432" y="2649579"/>
            <a:ext cx="4161227" cy="4347056"/>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rot="10800000">
            <a:off x="3641090" y="2743200"/>
            <a:ext cx="4370070" cy="411480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rot="5400000">
            <a:off x="-320677" y="3164769"/>
            <a:ext cx="4161227" cy="322523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10800000">
            <a:off x="135890" y="2697480"/>
            <a:ext cx="3242310" cy="411480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0237" y="140608"/>
            <a:ext cx="1891246" cy="6373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31039" y="133696"/>
            <a:ext cx="1781257" cy="584775"/>
          </a:xfrm>
          <a:prstGeom prst="rect">
            <a:avLst/>
          </a:prstGeom>
        </p:spPr>
        <p:txBody>
          <a:bodyPr wrap="none">
            <a:spAutoFit/>
          </a:bodyPr>
          <a:lstStyle/>
          <a:p>
            <a:r>
              <a:rPr lang="en-US" sz="3200" b="1" dirty="0"/>
              <a:t>GCaMP6f</a:t>
            </a:r>
            <a:endParaRPr lang="en-US" sz="900" b="1" i="1" dirty="0"/>
          </a:p>
        </p:txBody>
      </p:sp>
      <p:sp>
        <p:nvSpPr>
          <p:cNvPr id="2" name="Rectangle 1"/>
          <p:cNvSpPr/>
          <p:nvPr/>
        </p:nvSpPr>
        <p:spPr>
          <a:xfrm>
            <a:off x="94581" y="523992"/>
            <a:ext cx="1766830" cy="230832"/>
          </a:xfrm>
          <a:prstGeom prst="rect">
            <a:avLst/>
          </a:prstGeom>
        </p:spPr>
        <p:txBody>
          <a:bodyPr wrap="none">
            <a:spAutoFit/>
          </a:bodyPr>
          <a:lstStyle/>
          <a:p>
            <a:r>
              <a:rPr lang="en-US" sz="900" i="1" dirty="0"/>
              <a:t>2D Acquisition/Analysis Workflow</a:t>
            </a:r>
            <a:endParaRPr lang="en-US" sz="1100" dirty="0"/>
          </a:p>
        </p:txBody>
      </p:sp>
      <p:sp>
        <p:nvSpPr>
          <p:cNvPr id="176" name="Flowchart: Data 175"/>
          <p:cNvSpPr/>
          <p:nvPr/>
        </p:nvSpPr>
        <p:spPr>
          <a:xfrm rot="5400000" flipV="1">
            <a:off x="434119" y="1679161"/>
            <a:ext cx="1955800" cy="1239078"/>
          </a:xfrm>
          <a:prstGeom prst="flowChartInputOutput">
            <a:avLst/>
          </a:prstGeom>
          <a:solidFill>
            <a:schemeClr val="tx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Data 177"/>
          <p:cNvSpPr/>
          <p:nvPr/>
        </p:nvSpPr>
        <p:spPr>
          <a:xfrm rot="5400000" flipV="1">
            <a:off x="738919" y="1679161"/>
            <a:ext cx="1955800" cy="1239078"/>
          </a:xfrm>
          <a:prstGeom prst="flowChartInputOutput">
            <a:avLst/>
          </a:prstGeom>
          <a:solidFill>
            <a:schemeClr val="tx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Data 179"/>
          <p:cNvSpPr/>
          <p:nvPr/>
        </p:nvSpPr>
        <p:spPr>
          <a:xfrm rot="5400000" flipV="1">
            <a:off x="1043719" y="1679161"/>
            <a:ext cx="1955800" cy="1239078"/>
          </a:xfrm>
          <a:prstGeom prst="flowChartInputOutput">
            <a:avLst/>
          </a:prstGeom>
          <a:solidFill>
            <a:schemeClr val="tx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7071" y="3472934"/>
            <a:ext cx="3045729" cy="3293209"/>
          </a:xfrm>
          <a:prstGeom prst="rect">
            <a:avLst/>
          </a:prstGeom>
        </p:spPr>
        <p:txBody>
          <a:bodyPr wrap="square">
            <a:spAutoFit/>
          </a:bodyPr>
          <a:lstStyle/>
          <a:p>
            <a:r>
              <a:rPr lang="en-US" b="1" u="sng" dirty="0"/>
              <a:t>Time Series Acquisition</a:t>
            </a:r>
          </a:p>
          <a:p>
            <a:r>
              <a:rPr lang="en-US" sz="1000" dirty="0"/>
              <a:t>The camera is configured to turn on the light source, take a high resolution image image, save it as a TIF (with the timestamp as its filename), turn off the light source, and wait 10 seconds before repeating.</a:t>
            </a:r>
          </a:p>
          <a:p>
            <a:endParaRPr lang="en-US" sz="1000" dirty="0"/>
          </a:p>
          <a:p>
            <a:r>
              <a:rPr lang="en-US" sz="1000" dirty="0"/>
              <a:t>Typically a 10m baseline period is used, 3m of 200µM TGOT, then 10m of washout. While increasing the frame rate would increase the number of data points, it also increases accumulated light exposure (photobleaching) and data storage requirements.</a:t>
            </a:r>
          </a:p>
          <a:p>
            <a:endParaRPr lang="en-US" sz="1000" dirty="0"/>
          </a:p>
          <a:p>
            <a:r>
              <a:rPr lang="en-US" sz="1000" dirty="0"/>
              <a:t>Information about the experiment (baseline, drug times, etc.) is stored in </a:t>
            </a:r>
            <a:r>
              <a:rPr lang="en-US" sz="1000" dirty="0">
                <a:latin typeface="Courier New" panose="02070309020205020404" pitchFamily="49" charset="0"/>
                <a:cs typeface="Courier New" panose="02070309020205020404" pitchFamily="49" charset="0"/>
              </a:rPr>
              <a:t>experiment.txt</a:t>
            </a:r>
          </a:p>
          <a:p>
            <a:endParaRPr lang="en-US" sz="1000" dirty="0"/>
          </a:p>
          <a:p>
            <a:r>
              <a:rPr lang="en-US" sz="1000" i="1" dirty="0">
                <a:solidFill>
                  <a:schemeClr val="bg1">
                    <a:lumMod val="50000"/>
                  </a:schemeClr>
                </a:solidFill>
              </a:rPr>
              <a:t>Early experiments analyzed ~1hr of data consisting of high resolution TIFs acquired every 500ms. This is approximately 8GB of data. These frames make excellent video, but have far more data points than are required to draw an experimental conclusion.</a:t>
            </a:r>
          </a:p>
        </p:txBody>
      </p:sp>
      <p:sp>
        <p:nvSpPr>
          <p:cNvPr id="185" name="Arrow: Right 184"/>
          <p:cNvSpPr/>
          <p:nvPr/>
        </p:nvSpPr>
        <p:spPr>
          <a:xfrm>
            <a:off x="3129280" y="1879600"/>
            <a:ext cx="609600" cy="72009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rot="5400000">
            <a:off x="3025140" y="2108200"/>
            <a:ext cx="419100" cy="30734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766551" y="4026654"/>
            <a:ext cx="4305569" cy="2523768"/>
          </a:xfrm>
          <a:prstGeom prst="rect">
            <a:avLst/>
          </a:prstGeom>
        </p:spPr>
        <p:txBody>
          <a:bodyPr wrap="square">
            <a:spAutoFit/>
          </a:bodyPr>
          <a:lstStyle/>
          <a:p>
            <a:r>
              <a:rPr lang="en-US" b="1" u="sng" dirty="0"/>
              <a:t>Manual Selection of ROIs</a:t>
            </a:r>
          </a:p>
          <a:p>
            <a:r>
              <a:rPr lang="en-US" sz="1000" dirty="0"/>
              <a:t>Although dozens of fluorescent cells are visible, not all visible cells respond to the drug of interest. </a:t>
            </a:r>
          </a:p>
          <a:p>
            <a:endParaRPr lang="en-US" sz="1000" dirty="0"/>
          </a:p>
          <a:p>
            <a:r>
              <a:rPr lang="en-US" sz="1000" b="1" dirty="0"/>
              <a:t>ROIs are outlined by hand with FIJI/ImageJ.</a:t>
            </a:r>
          </a:p>
          <a:p>
            <a:pPr marL="228600" indent="-228600">
              <a:buFont typeface="Arial" panose="020B0604020202020204" pitchFamily="34" charset="0"/>
              <a:buChar char="•"/>
            </a:pPr>
            <a:r>
              <a:rPr lang="en-US" sz="1000" dirty="0"/>
              <a:t>The first ROI is of a region of tissue which contains no cells. It is used as a baseline to subtract-out photobleaching in subsequent ROIs.</a:t>
            </a:r>
          </a:p>
          <a:p>
            <a:pPr marL="228600" indent="-228600">
              <a:buFont typeface="Arial" panose="020B0604020202020204" pitchFamily="34" charset="0"/>
              <a:buChar char="•"/>
            </a:pPr>
            <a:r>
              <a:rPr lang="en-US" sz="1000" dirty="0"/>
              <a:t>The ROI file is always saved as </a:t>
            </a:r>
            <a:r>
              <a:rPr lang="en-US" sz="1000" dirty="0">
                <a:latin typeface="Courier New" panose="02070309020205020404" pitchFamily="49" charset="0"/>
                <a:cs typeface="Courier New" panose="02070309020205020404" pitchFamily="49" charset="0"/>
              </a:rPr>
              <a:t>RoiSet.zip</a:t>
            </a:r>
          </a:p>
          <a:p>
            <a:pPr marL="228600" indent="-228600">
              <a:buFont typeface="Arial" panose="020B0604020202020204" pitchFamily="34" charset="0"/>
              <a:buChar char="•"/>
            </a:pPr>
            <a:r>
              <a:rPr lang="en-US" sz="1000" dirty="0"/>
              <a:t>The </a:t>
            </a:r>
            <a:r>
              <a:rPr lang="en-US" sz="1000" i="1" dirty="0"/>
              <a:t>multi-measure</a:t>
            </a:r>
            <a:r>
              <a:rPr lang="en-US" sz="1000" dirty="0"/>
              <a:t> command is used to analyze every ROI of every frame (reported as average pixel intensity) an saved as </a:t>
            </a:r>
            <a:r>
              <a:rPr lang="en-US" sz="1000" dirty="0">
                <a:latin typeface="Courier New" panose="02070309020205020404" pitchFamily="49" charset="0"/>
                <a:cs typeface="Courier New" panose="02070309020205020404" pitchFamily="49" charset="0"/>
              </a:rPr>
              <a:t>Results.xls</a:t>
            </a:r>
          </a:p>
          <a:p>
            <a:endParaRPr lang="en-US" sz="1000" i="1" dirty="0"/>
          </a:p>
          <a:p>
            <a:r>
              <a:rPr lang="en-US" sz="1000" i="1" dirty="0">
                <a:solidFill>
                  <a:schemeClr val="bg1">
                    <a:lumMod val="50000"/>
                  </a:schemeClr>
                </a:solidFill>
              </a:rPr>
              <a:t>Not every fluorescent cell is a healthy cell. Dead and dying cells become fluorescent due to a loss of calcium regulation capability. Typically the best responding cells are dark initially and become fluorescent upon activation. Healthy quiescent cells will exhibit low fluorescence. </a:t>
            </a:r>
          </a:p>
        </p:txBody>
      </p:sp>
      <p:grpSp>
        <p:nvGrpSpPr>
          <p:cNvPr id="5" name="Group 4"/>
          <p:cNvGrpSpPr/>
          <p:nvPr/>
        </p:nvGrpSpPr>
        <p:grpSpPr>
          <a:xfrm>
            <a:off x="7861300" y="1996440"/>
            <a:ext cx="657860" cy="720090"/>
            <a:chOff x="6530340" y="1894840"/>
            <a:chExt cx="657860" cy="720090"/>
          </a:xfrm>
        </p:grpSpPr>
        <p:sp>
          <p:nvSpPr>
            <p:cNvPr id="191" name="Arrow: Right 190"/>
            <p:cNvSpPr/>
            <p:nvPr/>
          </p:nvSpPr>
          <p:spPr>
            <a:xfrm>
              <a:off x="6578600" y="1894840"/>
              <a:ext cx="609600" cy="72009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rot="5400000">
              <a:off x="6474460" y="2123440"/>
              <a:ext cx="419100" cy="30734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850640" y="1193800"/>
            <a:ext cx="4017581" cy="2584450"/>
            <a:chOff x="9138920" y="2971800"/>
            <a:chExt cx="4017581" cy="2584450"/>
          </a:xfrm>
        </p:grpSpPr>
        <p:sp>
          <p:nvSpPr>
            <p:cNvPr id="193" name="Flowchart: Data 192"/>
            <p:cNvSpPr/>
            <p:nvPr/>
          </p:nvSpPr>
          <p:spPr>
            <a:xfrm rot="5400000" flipV="1">
              <a:off x="8780559" y="3406361"/>
              <a:ext cx="1955800" cy="1239078"/>
            </a:xfrm>
            <a:prstGeom prst="flowChartInputOutput">
              <a:avLst/>
            </a:prstGeom>
            <a:solidFill>
              <a:schemeClr val="tx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lowchart: Data 193"/>
            <p:cNvSpPr/>
            <p:nvPr/>
          </p:nvSpPr>
          <p:spPr>
            <a:xfrm rot="5400000" flipV="1">
              <a:off x="9244380" y="453014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9298940" y="4474210"/>
              <a:ext cx="1213485" cy="1071245"/>
              <a:chOff x="1216660" y="2157730"/>
              <a:chExt cx="1213485" cy="1071245"/>
            </a:xfrm>
          </p:grpSpPr>
          <p:cxnSp>
            <p:nvCxnSpPr>
              <p:cNvPr id="196" name="Straight Connector 195"/>
              <p:cNvCxnSpPr>
                <a:cxnSpLocks/>
              </p:cNvCxnSpPr>
              <p:nvPr/>
            </p:nvCxnSpPr>
            <p:spPr>
              <a:xfrm>
                <a:off x="1407160" y="2397760"/>
                <a:ext cx="1015365" cy="670560"/>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cxnSpLocks/>
              </p:cNvCxnSpPr>
              <p:nvPr/>
            </p:nvCxnSpPr>
            <p:spPr>
              <a:xfrm>
                <a:off x="1407160" y="2157730"/>
                <a:ext cx="1022985" cy="262890"/>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cxnSpLocks/>
              </p:cNvCxnSpPr>
              <p:nvPr/>
            </p:nvCxnSpPr>
            <p:spPr>
              <a:xfrm>
                <a:off x="1216660" y="2218690"/>
                <a:ext cx="702945" cy="375285"/>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cxnSpLocks/>
              </p:cNvCxnSpPr>
              <p:nvPr/>
            </p:nvCxnSpPr>
            <p:spPr>
              <a:xfrm>
                <a:off x="1217930" y="2455545"/>
                <a:ext cx="699135" cy="773430"/>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00" name="Flowchart: Data 199"/>
            <p:cNvSpPr/>
            <p:nvPr/>
          </p:nvSpPr>
          <p:spPr>
            <a:xfrm rot="5400000" flipV="1">
              <a:off x="9846310" y="4888230"/>
              <a:ext cx="817880" cy="518160"/>
            </a:xfrm>
            <a:prstGeom prst="flowChartInputOutpu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10821670" y="3562350"/>
              <a:ext cx="2266967" cy="400110"/>
            </a:xfrm>
            <a:prstGeom prst="rect">
              <a:avLst/>
            </a:prstGeom>
          </p:spPr>
          <p:txBody>
            <a:bodyPr wrap="none">
              <a:spAutoFit/>
            </a:bodyPr>
            <a:lstStyle/>
            <a:p>
              <a:r>
                <a:rPr lang="en-US" sz="1100" b="1" dirty="0"/>
                <a:t>region of interest (ROI)</a:t>
              </a:r>
            </a:p>
            <a:p>
              <a:r>
                <a:rPr lang="en-US" sz="900" i="1" dirty="0"/>
                <a:t>ROIs are hand-drawn around cells of interest</a:t>
              </a:r>
            </a:p>
          </p:txBody>
        </p:sp>
        <p:sp>
          <p:nvSpPr>
            <p:cNvPr id="202" name="Rectangle 201"/>
            <p:cNvSpPr/>
            <p:nvPr/>
          </p:nvSpPr>
          <p:spPr>
            <a:xfrm>
              <a:off x="10353040" y="2971800"/>
              <a:ext cx="1705916" cy="400110"/>
            </a:xfrm>
            <a:prstGeom prst="rect">
              <a:avLst/>
            </a:prstGeom>
          </p:spPr>
          <p:txBody>
            <a:bodyPr wrap="none">
              <a:spAutoFit/>
            </a:bodyPr>
            <a:lstStyle/>
            <a:p>
              <a:r>
                <a:rPr lang="en-US" sz="1100" b="1" dirty="0"/>
                <a:t>Original Image</a:t>
              </a:r>
            </a:p>
            <a:p>
              <a:r>
                <a:rPr lang="en-US" sz="900" i="1" dirty="0"/>
                <a:t>A time-series stack of TIF images</a:t>
              </a:r>
            </a:p>
          </p:txBody>
        </p:sp>
        <p:sp>
          <p:nvSpPr>
            <p:cNvPr id="203" name="Flowchart: Data 202"/>
            <p:cNvSpPr/>
            <p:nvPr/>
          </p:nvSpPr>
          <p:spPr>
            <a:xfrm rot="5400000" flipV="1">
              <a:off x="9373920" y="362336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lowchart: Data 203"/>
            <p:cNvSpPr/>
            <p:nvPr/>
          </p:nvSpPr>
          <p:spPr>
            <a:xfrm rot="5400000" flipV="1">
              <a:off x="9945420" y="366908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lowchart: Data 204"/>
            <p:cNvSpPr/>
            <p:nvPr/>
          </p:nvSpPr>
          <p:spPr>
            <a:xfrm rot="5400000" flipV="1">
              <a:off x="9541560" y="402341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0471150" y="4663440"/>
              <a:ext cx="2685351" cy="815608"/>
            </a:xfrm>
            <a:prstGeom prst="rect">
              <a:avLst/>
            </a:prstGeom>
          </p:spPr>
          <p:txBody>
            <a:bodyPr wrap="none">
              <a:spAutoFit/>
            </a:bodyPr>
            <a:lstStyle/>
            <a:p>
              <a:r>
                <a:rPr lang="en-US" sz="1100" b="1" dirty="0"/>
                <a:t>ROI Value</a:t>
              </a:r>
            </a:p>
            <a:p>
              <a:r>
                <a:rPr lang="en-US" sz="900" i="1" dirty="0"/>
                <a:t>Each ROI is converted to a single number per frame</a:t>
              </a:r>
            </a:p>
            <a:p>
              <a:r>
                <a:rPr lang="en-US" sz="900" i="1" dirty="0">
                  <a:solidFill>
                    <a:srgbClr val="FF0000"/>
                  </a:solidFill>
                </a:rPr>
                <a:t>There could be multiple user-defined methods for this</a:t>
              </a:r>
              <a:br>
                <a:rPr lang="en-US" sz="900" i="1" dirty="0">
                  <a:solidFill>
                    <a:srgbClr val="FF0000"/>
                  </a:solidFill>
                </a:rPr>
              </a:br>
              <a:r>
                <a:rPr lang="en-US" sz="900" i="1" dirty="0"/>
                <a:t>(i.e., maximum pixel intensity, average pixel intensity,</a:t>
              </a:r>
              <a:br>
                <a:rPr lang="en-US" sz="900" i="1" dirty="0"/>
              </a:br>
              <a:r>
                <a:rPr lang="en-US" sz="900" i="1" dirty="0"/>
                <a:t>average intensity of brightest 10% of pixels, etc.)</a:t>
              </a:r>
            </a:p>
          </p:txBody>
        </p:sp>
        <p:sp>
          <p:nvSpPr>
            <p:cNvPr id="207" name="Freeform: Shape 206"/>
            <p:cNvSpPr/>
            <p:nvPr/>
          </p:nvSpPr>
          <p:spPr>
            <a:xfrm rot="5400000" flipH="1">
              <a:off x="10395188" y="3391138"/>
              <a:ext cx="217826" cy="741817"/>
            </a:xfrm>
            <a:custGeom>
              <a:avLst/>
              <a:gdLst>
                <a:gd name="connsiteX0" fmla="*/ 341255 w 493707"/>
                <a:gd name="connsiteY0" fmla="*/ 0 h 1390650"/>
                <a:gd name="connsiteX1" fmla="*/ 2165 w 493707"/>
                <a:gd name="connsiteY1" fmla="*/ 579120 h 1390650"/>
                <a:gd name="connsiteX2" fmla="*/ 486035 w 493707"/>
                <a:gd name="connsiteY2" fmla="*/ 754380 h 1390650"/>
                <a:gd name="connsiteX3" fmla="*/ 253625 w 493707"/>
                <a:gd name="connsiteY3" fmla="*/ 1390650 h 1390650"/>
              </a:gdLst>
              <a:ahLst/>
              <a:cxnLst>
                <a:cxn ang="0">
                  <a:pos x="connsiteX0" y="connsiteY0"/>
                </a:cxn>
                <a:cxn ang="0">
                  <a:pos x="connsiteX1" y="connsiteY1"/>
                </a:cxn>
                <a:cxn ang="0">
                  <a:pos x="connsiteX2" y="connsiteY2"/>
                </a:cxn>
                <a:cxn ang="0">
                  <a:pos x="connsiteX3" y="connsiteY3"/>
                </a:cxn>
              </a:cxnLst>
              <a:rect l="l" t="t" r="r" b="b"/>
              <a:pathLst>
                <a:path w="493707" h="1390650">
                  <a:moveTo>
                    <a:pt x="341255" y="0"/>
                  </a:moveTo>
                  <a:cubicBezTo>
                    <a:pt x="159645" y="226695"/>
                    <a:pt x="-21965" y="453390"/>
                    <a:pt x="2165" y="579120"/>
                  </a:cubicBezTo>
                  <a:cubicBezTo>
                    <a:pt x="26295" y="704850"/>
                    <a:pt x="444125" y="619125"/>
                    <a:pt x="486035" y="754380"/>
                  </a:cubicBezTo>
                  <a:cubicBezTo>
                    <a:pt x="527945" y="889635"/>
                    <a:pt x="390785" y="1140142"/>
                    <a:pt x="253625" y="139065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2"/>
          <a:stretch>
            <a:fillRect/>
          </a:stretch>
        </p:blipFill>
        <p:spPr>
          <a:xfrm>
            <a:off x="8621792" y="396240"/>
            <a:ext cx="3402567" cy="3861688"/>
          </a:xfrm>
          <a:prstGeom prst="rect">
            <a:avLst/>
          </a:prstGeom>
        </p:spPr>
      </p:pic>
      <p:sp>
        <p:nvSpPr>
          <p:cNvPr id="211" name="Rectangle 210"/>
          <p:cNvSpPr/>
          <p:nvPr/>
        </p:nvSpPr>
        <p:spPr>
          <a:xfrm>
            <a:off x="8201391" y="4544814"/>
            <a:ext cx="3822969" cy="2215991"/>
          </a:xfrm>
          <a:prstGeom prst="rect">
            <a:avLst/>
          </a:prstGeom>
        </p:spPr>
        <p:txBody>
          <a:bodyPr wrap="square">
            <a:spAutoFit/>
          </a:bodyPr>
          <a:lstStyle/>
          <a:p>
            <a:r>
              <a:rPr lang="en-US" b="1" u="sng" dirty="0"/>
              <a:t>Automated Analysis</a:t>
            </a:r>
          </a:p>
          <a:p>
            <a:r>
              <a:rPr lang="en-US" sz="1000" dirty="0"/>
              <a:t>If these steps were followed as written, a single experiment will result in a single folder containing 100s of TIFs, </a:t>
            </a:r>
            <a:r>
              <a:rPr lang="en-US" sz="1000" dirty="0">
                <a:latin typeface="Courier New" panose="02070309020205020404" pitchFamily="49" charset="0"/>
                <a:cs typeface="Courier New" panose="02070309020205020404" pitchFamily="49" charset="0"/>
              </a:rPr>
              <a:t>experiment.txt</a:t>
            </a:r>
            <a:r>
              <a:rPr lang="en-US" sz="1000" dirty="0"/>
              <a:t>, </a:t>
            </a:r>
            <a:r>
              <a:rPr lang="en-US" sz="1000" dirty="0">
                <a:latin typeface="Courier New" panose="02070309020205020404" pitchFamily="49" charset="0"/>
                <a:cs typeface="Courier New" panose="02070309020205020404" pitchFamily="49" charset="0"/>
              </a:rPr>
              <a:t>RoiSet.zip</a:t>
            </a:r>
            <a:r>
              <a:rPr lang="en-US" sz="1000" dirty="0"/>
              <a:t>, and </a:t>
            </a:r>
            <a:r>
              <a:rPr lang="en-US" sz="1000" dirty="0">
                <a:latin typeface="Courier New" panose="02070309020205020404" pitchFamily="49" charset="0"/>
                <a:cs typeface="Courier New" panose="02070309020205020404" pitchFamily="49" charset="0"/>
              </a:rPr>
              <a:t>Results.xls</a:t>
            </a:r>
            <a:r>
              <a:rPr lang="en-US" sz="1000" dirty="0"/>
              <a:t>. Analysis is automatic and occurs when the user goes to the web page for this folder.</a:t>
            </a:r>
          </a:p>
          <a:p>
            <a:endParaRPr lang="en-US" sz="1000" dirty="0"/>
          </a:p>
          <a:p>
            <a:r>
              <a:rPr lang="en-US" sz="1000" b="1" dirty="0"/>
              <a:t>Invisible steps that occur when you load the web page:</a:t>
            </a:r>
          </a:p>
          <a:p>
            <a:pPr marL="171450" indent="-171450">
              <a:buFont typeface="Arial" panose="020B0604020202020204" pitchFamily="34" charset="0"/>
              <a:buChar char="•"/>
            </a:pPr>
            <a:r>
              <a:rPr lang="en-US" sz="1000" dirty="0"/>
              <a:t>An R script creates </a:t>
            </a:r>
            <a:r>
              <a:rPr lang="en-US" sz="1000" dirty="0">
                <a:latin typeface="Courier New" panose="02070309020205020404" pitchFamily="49" charset="0"/>
                <a:cs typeface="Courier New" panose="02070309020205020404" pitchFamily="49" charset="0"/>
              </a:rPr>
              <a:t>results_B.xls</a:t>
            </a:r>
            <a:r>
              <a:rPr lang="en-US" sz="1000" dirty="0"/>
              <a:t> which contains ROI data in baseline-subtracted </a:t>
            </a:r>
            <a:r>
              <a:rPr lang="el-GR" sz="1000" dirty="0"/>
              <a:t>Δ</a:t>
            </a:r>
            <a:r>
              <a:rPr lang="en-US" sz="1000" dirty="0"/>
              <a:t>F/F units.</a:t>
            </a:r>
          </a:p>
          <a:p>
            <a:pPr marL="171450" indent="-171450">
              <a:buFont typeface="Arial" panose="020B0604020202020204" pitchFamily="34" charset="0"/>
              <a:buChar char="•"/>
            </a:pPr>
            <a:r>
              <a:rPr lang="en-US" sz="1000" dirty="0"/>
              <a:t>An R script creates graphs of ROI data in </a:t>
            </a:r>
            <a:r>
              <a:rPr lang="el-GR" sz="1000" dirty="0"/>
              <a:t>Δ</a:t>
            </a:r>
            <a:r>
              <a:rPr lang="en-US" sz="1000" dirty="0"/>
              <a:t>F/F units.</a:t>
            </a:r>
          </a:p>
          <a:p>
            <a:pPr marL="171450" indent="-171450">
              <a:buFont typeface="Arial" panose="020B0604020202020204" pitchFamily="34" charset="0"/>
              <a:buChar char="•"/>
            </a:pPr>
            <a:r>
              <a:rPr lang="en-US" sz="1000" dirty="0"/>
              <a:t>A Python script combines these results with the series of TIFs to create a HTML5-compatible video (</a:t>
            </a:r>
            <a:r>
              <a:rPr lang="en-US" sz="1000" dirty="0">
                <a:latin typeface="Courier New" panose="02070309020205020404" pitchFamily="49" charset="0"/>
                <a:cs typeface="Courier New" panose="02070309020205020404" pitchFamily="49" charset="0"/>
              </a:rPr>
              <a:t>render.mp4</a:t>
            </a:r>
            <a:r>
              <a:rPr lang="en-US" sz="1000" dirty="0"/>
              <a:t>)</a:t>
            </a:r>
          </a:p>
          <a:p>
            <a:endParaRPr lang="en-US" sz="1000" dirty="0"/>
          </a:p>
        </p:txBody>
      </p:sp>
    </p:spTree>
    <p:extLst>
      <p:ext uri="{BB962C8B-B14F-4D97-AF65-F5344CB8AC3E}">
        <p14:creationId xmlns:p14="http://schemas.microsoft.com/office/powerpoint/2010/main" val="335213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68597" y="394608"/>
            <a:ext cx="1891246" cy="6373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p:cNvGrpSpPr/>
          <p:nvPr/>
        </p:nvGrpSpPr>
        <p:grpSpPr>
          <a:xfrm>
            <a:off x="10060321" y="5025113"/>
            <a:ext cx="419100" cy="950827"/>
            <a:chOff x="6154420" y="3230880"/>
            <a:chExt cx="419100" cy="636906"/>
          </a:xfrm>
        </p:grpSpPr>
        <p:sp>
          <p:nvSpPr>
            <p:cNvPr id="141" name="Arrow: Right 140"/>
            <p:cNvSpPr/>
            <p:nvPr/>
          </p:nvSpPr>
          <p:spPr>
            <a:xfrm rot="5400000">
              <a:off x="6056312" y="3422333"/>
              <a:ext cx="609600" cy="28130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rot="10800000">
              <a:off x="6154420" y="3230880"/>
              <a:ext cx="419100" cy="55626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10078163" y="4101792"/>
            <a:ext cx="419100" cy="950827"/>
            <a:chOff x="6154420" y="3230880"/>
            <a:chExt cx="419100" cy="636906"/>
          </a:xfrm>
        </p:grpSpPr>
        <p:sp>
          <p:nvSpPr>
            <p:cNvPr id="138" name="Arrow: Right 137"/>
            <p:cNvSpPr/>
            <p:nvPr/>
          </p:nvSpPr>
          <p:spPr>
            <a:xfrm rot="5400000">
              <a:off x="6056312" y="3422333"/>
              <a:ext cx="609600" cy="28130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rot="10800000">
              <a:off x="6154420" y="3230880"/>
              <a:ext cx="419100" cy="55626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10086341" y="3205233"/>
            <a:ext cx="419100" cy="1012530"/>
            <a:chOff x="6154420" y="3230880"/>
            <a:chExt cx="419100" cy="636906"/>
          </a:xfrm>
        </p:grpSpPr>
        <p:sp>
          <p:nvSpPr>
            <p:cNvPr id="134" name="Arrow: Right 133"/>
            <p:cNvSpPr/>
            <p:nvPr/>
          </p:nvSpPr>
          <p:spPr>
            <a:xfrm rot="5400000">
              <a:off x="6056312" y="3422333"/>
              <a:ext cx="609600" cy="28130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rot="10800000">
              <a:off x="6154420" y="3230880"/>
              <a:ext cx="419100" cy="55626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Flowchart: Data 5"/>
          <p:cNvSpPr/>
          <p:nvPr/>
        </p:nvSpPr>
        <p:spPr>
          <a:xfrm rot="5400000" flipV="1">
            <a:off x="789719" y="708881"/>
            <a:ext cx="1955800" cy="1239078"/>
          </a:xfrm>
          <a:prstGeom prst="flowChartInputOutput">
            <a:avLst/>
          </a:prstGeom>
          <a:solidFill>
            <a:schemeClr val="tx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ata 6"/>
          <p:cNvSpPr/>
          <p:nvPr/>
        </p:nvSpPr>
        <p:spPr>
          <a:xfrm rot="5400000" flipV="1">
            <a:off x="1253540" y="183266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308100" y="1776730"/>
            <a:ext cx="1213485" cy="1071245"/>
            <a:chOff x="1216660" y="2157730"/>
            <a:chExt cx="1213485" cy="1071245"/>
          </a:xfrm>
        </p:grpSpPr>
        <p:cxnSp>
          <p:nvCxnSpPr>
            <p:cNvPr id="9" name="Straight Connector 8"/>
            <p:cNvCxnSpPr>
              <a:cxnSpLocks/>
            </p:cNvCxnSpPr>
            <p:nvPr/>
          </p:nvCxnSpPr>
          <p:spPr>
            <a:xfrm>
              <a:off x="1407160" y="2397760"/>
              <a:ext cx="1015365" cy="670560"/>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1407160" y="2157730"/>
              <a:ext cx="1022985" cy="262890"/>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1216660" y="2218690"/>
              <a:ext cx="702945" cy="375285"/>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1217930" y="2455545"/>
              <a:ext cx="699135" cy="773430"/>
            </a:xfrm>
            <a:prstGeom prst="line">
              <a:avLst/>
            </a:prstGeom>
            <a:ln>
              <a:solidFill>
                <a:schemeClr val="tx1">
                  <a:alpha val="2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7" name="Flowchart: Data 26"/>
          <p:cNvSpPr/>
          <p:nvPr/>
        </p:nvSpPr>
        <p:spPr>
          <a:xfrm rot="5400000" flipV="1">
            <a:off x="1855470" y="2190750"/>
            <a:ext cx="817880" cy="518160"/>
          </a:xfrm>
          <a:prstGeom prst="flowChartInputOutpu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830830" y="864870"/>
            <a:ext cx="2266967" cy="400110"/>
          </a:xfrm>
          <a:prstGeom prst="rect">
            <a:avLst/>
          </a:prstGeom>
        </p:spPr>
        <p:txBody>
          <a:bodyPr wrap="none">
            <a:spAutoFit/>
          </a:bodyPr>
          <a:lstStyle/>
          <a:p>
            <a:r>
              <a:rPr lang="en-US" sz="1100" b="1" dirty="0"/>
              <a:t>region of interest (ROI)</a:t>
            </a:r>
          </a:p>
          <a:p>
            <a:r>
              <a:rPr lang="en-US" sz="900" i="1" dirty="0"/>
              <a:t>ROIs are hand-drawn around cells of interest</a:t>
            </a:r>
          </a:p>
        </p:txBody>
      </p:sp>
      <p:sp>
        <p:nvSpPr>
          <p:cNvPr id="31" name="Rectangle 30"/>
          <p:cNvSpPr/>
          <p:nvPr/>
        </p:nvSpPr>
        <p:spPr>
          <a:xfrm>
            <a:off x="2362200" y="274320"/>
            <a:ext cx="1705916" cy="400110"/>
          </a:xfrm>
          <a:prstGeom prst="rect">
            <a:avLst/>
          </a:prstGeom>
        </p:spPr>
        <p:txBody>
          <a:bodyPr wrap="none">
            <a:spAutoFit/>
          </a:bodyPr>
          <a:lstStyle/>
          <a:p>
            <a:r>
              <a:rPr lang="en-US" sz="1100" b="1" dirty="0"/>
              <a:t>Original Image</a:t>
            </a:r>
          </a:p>
          <a:p>
            <a:r>
              <a:rPr lang="en-US" sz="900" i="1" dirty="0"/>
              <a:t>A time-series stack of TIF images</a:t>
            </a:r>
          </a:p>
        </p:txBody>
      </p:sp>
      <p:sp>
        <p:nvSpPr>
          <p:cNvPr id="32" name="Flowchart: Data 31"/>
          <p:cNvSpPr/>
          <p:nvPr/>
        </p:nvSpPr>
        <p:spPr>
          <a:xfrm rot="5400000" flipV="1">
            <a:off x="1383080" y="92588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p:nvSpPr>
        <p:spPr>
          <a:xfrm rot="5400000" flipV="1">
            <a:off x="1954580" y="97160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Data 33"/>
          <p:cNvSpPr/>
          <p:nvPr/>
        </p:nvSpPr>
        <p:spPr>
          <a:xfrm rot="5400000" flipV="1">
            <a:off x="1550720" y="1325930"/>
            <a:ext cx="304700" cy="193040"/>
          </a:xfrm>
          <a:prstGeom prst="flowChartInputOutpu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480310" y="1965960"/>
            <a:ext cx="2685351" cy="815608"/>
          </a:xfrm>
          <a:prstGeom prst="rect">
            <a:avLst/>
          </a:prstGeom>
        </p:spPr>
        <p:txBody>
          <a:bodyPr wrap="none">
            <a:spAutoFit/>
          </a:bodyPr>
          <a:lstStyle/>
          <a:p>
            <a:r>
              <a:rPr lang="en-US" sz="1100" b="1" dirty="0"/>
              <a:t>ROI Value</a:t>
            </a:r>
          </a:p>
          <a:p>
            <a:r>
              <a:rPr lang="en-US" sz="900" i="1" dirty="0"/>
              <a:t>Each ROI is converted to a single number per frame</a:t>
            </a:r>
          </a:p>
          <a:p>
            <a:r>
              <a:rPr lang="en-US" sz="900" i="1" dirty="0">
                <a:solidFill>
                  <a:srgbClr val="FF0000"/>
                </a:solidFill>
              </a:rPr>
              <a:t>There could be multiple user-defined methods for this</a:t>
            </a:r>
            <a:br>
              <a:rPr lang="en-US" sz="900" i="1" dirty="0">
                <a:solidFill>
                  <a:srgbClr val="FF0000"/>
                </a:solidFill>
              </a:rPr>
            </a:br>
            <a:r>
              <a:rPr lang="en-US" sz="900" i="1" dirty="0"/>
              <a:t>(i.e., maximum pixel intensity, average pixel intensity,</a:t>
            </a:r>
            <a:br>
              <a:rPr lang="en-US" sz="900" i="1" dirty="0"/>
            </a:br>
            <a:r>
              <a:rPr lang="en-US" sz="900" i="1" dirty="0"/>
              <a:t>average intensity of brightest 10% of pixels, etc.)</a:t>
            </a:r>
          </a:p>
        </p:txBody>
      </p:sp>
      <p:sp>
        <p:nvSpPr>
          <p:cNvPr id="36" name="Freeform: Shape 35"/>
          <p:cNvSpPr/>
          <p:nvPr/>
        </p:nvSpPr>
        <p:spPr>
          <a:xfrm rot="5400000" flipH="1">
            <a:off x="2404348" y="693658"/>
            <a:ext cx="217826" cy="741817"/>
          </a:xfrm>
          <a:custGeom>
            <a:avLst/>
            <a:gdLst>
              <a:gd name="connsiteX0" fmla="*/ 341255 w 493707"/>
              <a:gd name="connsiteY0" fmla="*/ 0 h 1390650"/>
              <a:gd name="connsiteX1" fmla="*/ 2165 w 493707"/>
              <a:gd name="connsiteY1" fmla="*/ 579120 h 1390650"/>
              <a:gd name="connsiteX2" fmla="*/ 486035 w 493707"/>
              <a:gd name="connsiteY2" fmla="*/ 754380 h 1390650"/>
              <a:gd name="connsiteX3" fmla="*/ 253625 w 493707"/>
              <a:gd name="connsiteY3" fmla="*/ 1390650 h 1390650"/>
            </a:gdLst>
            <a:ahLst/>
            <a:cxnLst>
              <a:cxn ang="0">
                <a:pos x="connsiteX0" y="connsiteY0"/>
              </a:cxn>
              <a:cxn ang="0">
                <a:pos x="connsiteX1" y="connsiteY1"/>
              </a:cxn>
              <a:cxn ang="0">
                <a:pos x="connsiteX2" y="connsiteY2"/>
              </a:cxn>
              <a:cxn ang="0">
                <a:pos x="connsiteX3" y="connsiteY3"/>
              </a:cxn>
            </a:cxnLst>
            <a:rect l="l" t="t" r="r" b="b"/>
            <a:pathLst>
              <a:path w="493707" h="1390650">
                <a:moveTo>
                  <a:pt x="341255" y="0"/>
                </a:moveTo>
                <a:cubicBezTo>
                  <a:pt x="159645" y="226695"/>
                  <a:pt x="-21965" y="453390"/>
                  <a:pt x="2165" y="579120"/>
                </a:cubicBezTo>
                <a:cubicBezTo>
                  <a:pt x="26295" y="704850"/>
                  <a:pt x="444125" y="619125"/>
                  <a:pt x="486035" y="754380"/>
                </a:cubicBezTo>
                <a:cubicBezTo>
                  <a:pt x="527945" y="889635"/>
                  <a:pt x="390785" y="1140142"/>
                  <a:pt x="253625" y="139065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p:cNvSpPr/>
          <p:nvPr/>
        </p:nvSpPr>
        <p:spPr>
          <a:xfrm>
            <a:off x="5471160" y="2118360"/>
            <a:ext cx="609600" cy="72009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164580" y="2236470"/>
            <a:ext cx="2819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39" name="Rectangle 38"/>
          <p:cNvSpPr/>
          <p:nvPr/>
        </p:nvSpPr>
        <p:spPr>
          <a:xfrm>
            <a:off x="6438900" y="2133600"/>
            <a:ext cx="4233851" cy="538609"/>
          </a:xfrm>
          <a:prstGeom prst="rect">
            <a:avLst/>
          </a:prstGeom>
        </p:spPr>
        <p:txBody>
          <a:bodyPr wrap="none">
            <a:spAutoFit/>
          </a:bodyPr>
          <a:lstStyle/>
          <a:p>
            <a:r>
              <a:rPr lang="en-US" sz="1100" b="1" dirty="0"/>
              <a:t>Raw Intensity Value</a:t>
            </a:r>
          </a:p>
          <a:p>
            <a:r>
              <a:rPr lang="en-US" sz="900" i="1" dirty="0"/>
              <a:t>When a ROI is converted to a single value per frame, we refer to it as the raw value (f). </a:t>
            </a:r>
          </a:p>
          <a:p>
            <a:r>
              <a:rPr lang="en-US" sz="900" i="1" dirty="0"/>
              <a:t>When these values are strung together, it graphs of a single ROI with respect to time.</a:t>
            </a:r>
          </a:p>
        </p:txBody>
      </p:sp>
      <p:sp>
        <p:nvSpPr>
          <p:cNvPr id="40" name="Rectangle 39"/>
          <p:cNvSpPr/>
          <p:nvPr/>
        </p:nvSpPr>
        <p:spPr>
          <a:xfrm>
            <a:off x="244521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1" name="Rectangle 40"/>
          <p:cNvSpPr/>
          <p:nvPr/>
        </p:nvSpPr>
        <p:spPr>
          <a:xfrm>
            <a:off x="275382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2" name="Rectangle 41"/>
          <p:cNvSpPr/>
          <p:nvPr/>
        </p:nvSpPr>
        <p:spPr>
          <a:xfrm>
            <a:off x="306243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3" name="Rectangle 42"/>
          <p:cNvSpPr/>
          <p:nvPr/>
        </p:nvSpPr>
        <p:spPr>
          <a:xfrm>
            <a:off x="337104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4" name="Rectangle 43"/>
          <p:cNvSpPr/>
          <p:nvPr/>
        </p:nvSpPr>
        <p:spPr>
          <a:xfrm>
            <a:off x="367965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5" name="Rectangle 44"/>
          <p:cNvSpPr/>
          <p:nvPr/>
        </p:nvSpPr>
        <p:spPr>
          <a:xfrm>
            <a:off x="398826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6" name="Rectangle 45"/>
          <p:cNvSpPr/>
          <p:nvPr/>
        </p:nvSpPr>
        <p:spPr>
          <a:xfrm>
            <a:off x="429687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7" name="Rectangle 46"/>
          <p:cNvSpPr/>
          <p:nvPr/>
        </p:nvSpPr>
        <p:spPr>
          <a:xfrm>
            <a:off x="460548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8" name="Rectangle 47"/>
          <p:cNvSpPr/>
          <p:nvPr/>
        </p:nvSpPr>
        <p:spPr>
          <a:xfrm>
            <a:off x="491409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49" name="Rectangle 48"/>
          <p:cNvSpPr/>
          <p:nvPr/>
        </p:nvSpPr>
        <p:spPr>
          <a:xfrm>
            <a:off x="522270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0" name="Rectangle 49"/>
          <p:cNvSpPr/>
          <p:nvPr/>
        </p:nvSpPr>
        <p:spPr>
          <a:xfrm>
            <a:off x="553131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1" name="Rectangle 50"/>
          <p:cNvSpPr/>
          <p:nvPr/>
        </p:nvSpPr>
        <p:spPr>
          <a:xfrm>
            <a:off x="583992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2" name="Rectangle 51"/>
          <p:cNvSpPr/>
          <p:nvPr/>
        </p:nvSpPr>
        <p:spPr>
          <a:xfrm>
            <a:off x="614853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3" name="Rectangle 52"/>
          <p:cNvSpPr/>
          <p:nvPr/>
        </p:nvSpPr>
        <p:spPr>
          <a:xfrm>
            <a:off x="645714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4" name="Rectangle 53"/>
          <p:cNvSpPr/>
          <p:nvPr/>
        </p:nvSpPr>
        <p:spPr>
          <a:xfrm>
            <a:off x="676575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5" name="Rectangle 54"/>
          <p:cNvSpPr/>
          <p:nvPr/>
        </p:nvSpPr>
        <p:spPr>
          <a:xfrm>
            <a:off x="707436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6" name="Rectangle 55"/>
          <p:cNvSpPr/>
          <p:nvPr/>
        </p:nvSpPr>
        <p:spPr>
          <a:xfrm>
            <a:off x="738297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7" name="Rectangle 56"/>
          <p:cNvSpPr/>
          <p:nvPr/>
        </p:nvSpPr>
        <p:spPr>
          <a:xfrm>
            <a:off x="769158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8" name="Rectangle 57"/>
          <p:cNvSpPr/>
          <p:nvPr/>
        </p:nvSpPr>
        <p:spPr>
          <a:xfrm>
            <a:off x="800019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59" name="Rectangle 58"/>
          <p:cNvSpPr/>
          <p:nvPr/>
        </p:nvSpPr>
        <p:spPr>
          <a:xfrm>
            <a:off x="830880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60" name="Rectangle 59"/>
          <p:cNvSpPr/>
          <p:nvPr/>
        </p:nvSpPr>
        <p:spPr>
          <a:xfrm>
            <a:off x="861741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61" name="Rectangle 60"/>
          <p:cNvSpPr/>
          <p:nvPr/>
        </p:nvSpPr>
        <p:spPr>
          <a:xfrm>
            <a:off x="892602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62" name="Rectangle 61"/>
          <p:cNvSpPr/>
          <p:nvPr/>
        </p:nvSpPr>
        <p:spPr>
          <a:xfrm>
            <a:off x="923463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63" name="Rectangle 62"/>
          <p:cNvSpPr/>
          <p:nvPr/>
        </p:nvSpPr>
        <p:spPr>
          <a:xfrm>
            <a:off x="954324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64" name="Rectangle 63"/>
          <p:cNvSpPr/>
          <p:nvPr/>
        </p:nvSpPr>
        <p:spPr>
          <a:xfrm>
            <a:off x="985185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65" name="Rectangle 64"/>
          <p:cNvSpPr/>
          <p:nvPr/>
        </p:nvSpPr>
        <p:spPr>
          <a:xfrm>
            <a:off x="10160465" y="3375072"/>
            <a:ext cx="2819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f</a:t>
            </a:r>
          </a:p>
        </p:txBody>
      </p:sp>
      <p:sp>
        <p:nvSpPr>
          <p:cNvPr id="66" name="Rectangle 65"/>
          <p:cNvSpPr/>
          <p:nvPr/>
        </p:nvSpPr>
        <p:spPr>
          <a:xfrm>
            <a:off x="623106" y="3304571"/>
            <a:ext cx="1885950" cy="369332"/>
          </a:xfrm>
          <a:prstGeom prst="rect">
            <a:avLst/>
          </a:prstGeom>
        </p:spPr>
        <p:txBody>
          <a:bodyPr wrap="square">
            <a:spAutoFit/>
          </a:bodyPr>
          <a:lstStyle/>
          <a:p>
            <a:pPr algn="r"/>
            <a:r>
              <a:rPr lang="en-US" i="1" dirty="0"/>
              <a:t>f=</a:t>
            </a:r>
          </a:p>
        </p:txBody>
      </p:sp>
      <p:sp>
        <p:nvSpPr>
          <p:cNvPr id="67" name="Arrow: Right 66"/>
          <p:cNvSpPr/>
          <p:nvPr/>
        </p:nvSpPr>
        <p:spPr>
          <a:xfrm rot="5400000">
            <a:off x="5995352" y="2888933"/>
            <a:ext cx="609600" cy="28130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0800000">
            <a:off x="6093460" y="2697480"/>
            <a:ext cx="419100" cy="55626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5400000">
            <a:off x="5367020" y="2346960"/>
            <a:ext cx="419100" cy="307340"/>
          </a:xfrm>
          <a:prstGeom prst="rect">
            <a:avLst/>
          </a:prstGeom>
          <a:gradFill>
            <a:gsLst>
              <a:gs pos="0">
                <a:schemeClr val="bg1">
                  <a:alpha val="0"/>
                </a:schemeClr>
              </a:gs>
              <a:gs pos="7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437380" y="3892581"/>
            <a:ext cx="281940" cy="243840"/>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b</a:t>
            </a:r>
          </a:p>
        </p:txBody>
      </p:sp>
      <p:sp>
        <p:nvSpPr>
          <p:cNvPr id="71" name="Right Brace 70"/>
          <p:cNvSpPr/>
          <p:nvPr/>
        </p:nvSpPr>
        <p:spPr>
          <a:xfrm rot="5400000">
            <a:off x="4505045" y="2539273"/>
            <a:ext cx="160577" cy="2442211"/>
          </a:xfrm>
          <a:prstGeom prst="rightBrace">
            <a:avLst>
              <a:gd name="adj1" fmla="val 53414"/>
              <a:gd name="adj2" fmla="val 50000"/>
            </a:avLst>
          </a:prstGeom>
          <a:ln w="25400" cap="rnd">
            <a:solidFill>
              <a:schemeClr val="accent6">
                <a:lumMod val="5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Rectangle 71"/>
          <p:cNvSpPr/>
          <p:nvPr/>
        </p:nvSpPr>
        <p:spPr>
          <a:xfrm>
            <a:off x="4707425" y="3775245"/>
            <a:ext cx="4867011" cy="600164"/>
          </a:xfrm>
          <a:prstGeom prst="rect">
            <a:avLst/>
          </a:prstGeom>
        </p:spPr>
        <p:txBody>
          <a:bodyPr wrap="square">
            <a:spAutoFit/>
          </a:bodyPr>
          <a:lstStyle/>
          <a:p>
            <a:r>
              <a:rPr lang="en-US" sz="1100" b="1" dirty="0"/>
              <a:t>Baseline Intensity Value</a:t>
            </a:r>
          </a:p>
          <a:p>
            <a:r>
              <a:rPr lang="en-US" sz="1100" i="1" dirty="0"/>
              <a:t>calculated as the average or all intensity values between frame b1 and b2.</a:t>
            </a:r>
          </a:p>
          <a:p>
            <a:r>
              <a:rPr lang="en-US" sz="1100" i="1" dirty="0">
                <a:solidFill>
                  <a:srgbClr val="FF0000"/>
                </a:solidFill>
              </a:rPr>
              <a:t>The user defines b1 and b2.</a:t>
            </a:r>
          </a:p>
        </p:txBody>
      </p:sp>
      <p:sp>
        <p:nvSpPr>
          <p:cNvPr id="73" name="Rectangle 72"/>
          <p:cNvSpPr/>
          <p:nvPr/>
        </p:nvSpPr>
        <p:spPr>
          <a:xfrm>
            <a:off x="3285490" y="3188505"/>
            <a:ext cx="388620" cy="261610"/>
          </a:xfrm>
          <a:prstGeom prst="rect">
            <a:avLst/>
          </a:prstGeom>
        </p:spPr>
        <p:txBody>
          <a:bodyPr wrap="square">
            <a:spAutoFit/>
          </a:bodyPr>
          <a:lstStyle/>
          <a:p>
            <a:r>
              <a:rPr lang="en-US" sz="1100" b="1" dirty="0">
                <a:latin typeface="Courier New" panose="02070309020205020404" pitchFamily="49" charset="0"/>
                <a:cs typeface="Courier New" panose="02070309020205020404" pitchFamily="49" charset="0"/>
              </a:rPr>
              <a:t>b1</a:t>
            </a:r>
            <a:endParaRPr lang="en-US" sz="1100" b="1" i="1" dirty="0">
              <a:latin typeface="Courier New" panose="02070309020205020404" pitchFamily="49" charset="0"/>
              <a:cs typeface="Courier New" panose="02070309020205020404" pitchFamily="49" charset="0"/>
            </a:endParaRPr>
          </a:p>
        </p:txBody>
      </p:sp>
      <p:sp>
        <p:nvSpPr>
          <p:cNvPr id="74" name="Rectangle 73"/>
          <p:cNvSpPr/>
          <p:nvPr/>
        </p:nvSpPr>
        <p:spPr>
          <a:xfrm>
            <a:off x="5449570" y="3184695"/>
            <a:ext cx="388620" cy="261610"/>
          </a:xfrm>
          <a:prstGeom prst="rect">
            <a:avLst/>
          </a:prstGeom>
        </p:spPr>
        <p:txBody>
          <a:bodyPr wrap="square">
            <a:spAutoFit/>
          </a:bodyPr>
          <a:lstStyle/>
          <a:p>
            <a:r>
              <a:rPr lang="en-US" sz="1100" b="1" dirty="0">
                <a:latin typeface="Courier New" panose="02070309020205020404" pitchFamily="49" charset="0"/>
                <a:cs typeface="Courier New" panose="02070309020205020404" pitchFamily="49" charset="0"/>
              </a:rPr>
              <a:t>b2</a:t>
            </a:r>
            <a:endParaRPr lang="en-US" sz="1100" b="1" i="1" dirty="0">
              <a:latin typeface="Courier New" panose="02070309020205020404" pitchFamily="49" charset="0"/>
              <a:cs typeface="Courier New" panose="02070309020205020404" pitchFamily="49" charset="0"/>
            </a:endParaRPr>
          </a:p>
        </p:txBody>
      </p:sp>
      <p:sp>
        <p:nvSpPr>
          <p:cNvPr id="75" name="Rectangle 74"/>
          <p:cNvSpPr/>
          <p:nvPr/>
        </p:nvSpPr>
        <p:spPr>
          <a:xfrm>
            <a:off x="244595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76" name="Rectangle 75"/>
          <p:cNvSpPr/>
          <p:nvPr/>
        </p:nvSpPr>
        <p:spPr>
          <a:xfrm>
            <a:off x="275456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77" name="Rectangle 76"/>
          <p:cNvSpPr/>
          <p:nvPr/>
        </p:nvSpPr>
        <p:spPr>
          <a:xfrm>
            <a:off x="306317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78" name="Rectangle 77"/>
          <p:cNvSpPr/>
          <p:nvPr/>
        </p:nvSpPr>
        <p:spPr>
          <a:xfrm>
            <a:off x="337178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79" name="Rectangle 78"/>
          <p:cNvSpPr/>
          <p:nvPr/>
        </p:nvSpPr>
        <p:spPr>
          <a:xfrm>
            <a:off x="368039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0" name="Rectangle 79"/>
          <p:cNvSpPr/>
          <p:nvPr/>
        </p:nvSpPr>
        <p:spPr>
          <a:xfrm>
            <a:off x="398900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1" name="Rectangle 80"/>
          <p:cNvSpPr/>
          <p:nvPr/>
        </p:nvSpPr>
        <p:spPr>
          <a:xfrm>
            <a:off x="429761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2" name="Rectangle 81"/>
          <p:cNvSpPr/>
          <p:nvPr/>
        </p:nvSpPr>
        <p:spPr>
          <a:xfrm>
            <a:off x="460622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3" name="Rectangle 82"/>
          <p:cNvSpPr/>
          <p:nvPr/>
        </p:nvSpPr>
        <p:spPr>
          <a:xfrm>
            <a:off x="491483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4" name="Rectangle 83"/>
          <p:cNvSpPr/>
          <p:nvPr/>
        </p:nvSpPr>
        <p:spPr>
          <a:xfrm>
            <a:off x="522344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5" name="Rectangle 84"/>
          <p:cNvSpPr/>
          <p:nvPr/>
        </p:nvSpPr>
        <p:spPr>
          <a:xfrm>
            <a:off x="553205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6" name="Rectangle 85"/>
          <p:cNvSpPr/>
          <p:nvPr/>
        </p:nvSpPr>
        <p:spPr>
          <a:xfrm>
            <a:off x="584066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7" name="Rectangle 86"/>
          <p:cNvSpPr/>
          <p:nvPr/>
        </p:nvSpPr>
        <p:spPr>
          <a:xfrm>
            <a:off x="614927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8" name="Rectangle 87"/>
          <p:cNvSpPr/>
          <p:nvPr/>
        </p:nvSpPr>
        <p:spPr>
          <a:xfrm>
            <a:off x="645788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89" name="Rectangle 88"/>
          <p:cNvSpPr/>
          <p:nvPr/>
        </p:nvSpPr>
        <p:spPr>
          <a:xfrm>
            <a:off x="676649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0" name="Rectangle 89"/>
          <p:cNvSpPr/>
          <p:nvPr/>
        </p:nvSpPr>
        <p:spPr>
          <a:xfrm>
            <a:off x="707510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1" name="Rectangle 90"/>
          <p:cNvSpPr/>
          <p:nvPr/>
        </p:nvSpPr>
        <p:spPr>
          <a:xfrm>
            <a:off x="738371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2" name="Rectangle 91"/>
          <p:cNvSpPr/>
          <p:nvPr/>
        </p:nvSpPr>
        <p:spPr>
          <a:xfrm>
            <a:off x="769232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3" name="Rectangle 92"/>
          <p:cNvSpPr/>
          <p:nvPr/>
        </p:nvSpPr>
        <p:spPr>
          <a:xfrm>
            <a:off x="800093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4" name="Rectangle 93"/>
          <p:cNvSpPr/>
          <p:nvPr/>
        </p:nvSpPr>
        <p:spPr>
          <a:xfrm>
            <a:off x="830954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5" name="Rectangle 94"/>
          <p:cNvSpPr/>
          <p:nvPr/>
        </p:nvSpPr>
        <p:spPr>
          <a:xfrm>
            <a:off x="861815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6" name="Rectangle 95"/>
          <p:cNvSpPr/>
          <p:nvPr/>
        </p:nvSpPr>
        <p:spPr>
          <a:xfrm>
            <a:off x="892676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7" name="Rectangle 96"/>
          <p:cNvSpPr/>
          <p:nvPr/>
        </p:nvSpPr>
        <p:spPr>
          <a:xfrm>
            <a:off x="923537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8" name="Rectangle 97"/>
          <p:cNvSpPr/>
          <p:nvPr/>
        </p:nvSpPr>
        <p:spPr>
          <a:xfrm>
            <a:off x="954398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99" name="Rectangle 98"/>
          <p:cNvSpPr/>
          <p:nvPr/>
        </p:nvSpPr>
        <p:spPr>
          <a:xfrm>
            <a:off x="985259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100" name="Rectangle 99"/>
          <p:cNvSpPr/>
          <p:nvPr/>
        </p:nvSpPr>
        <p:spPr>
          <a:xfrm>
            <a:off x="10161207" y="4392800"/>
            <a:ext cx="281940" cy="24384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t>
            </a:r>
          </a:p>
        </p:txBody>
      </p:sp>
      <p:sp>
        <p:nvSpPr>
          <p:cNvPr id="102" name="Rectangle 101"/>
          <p:cNvSpPr/>
          <p:nvPr/>
        </p:nvSpPr>
        <p:spPr>
          <a:xfrm>
            <a:off x="609722" y="4312641"/>
            <a:ext cx="1885950" cy="369332"/>
          </a:xfrm>
          <a:prstGeom prst="rect">
            <a:avLst/>
          </a:prstGeom>
        </p:spPr>
        <p:txBody>
          <a:bodyPr wrap="square">
            <a:spAutoFit/>
          </a:bodyPr>
          <a:lstStyle/>
          <a:p>
            <a:pPr algn="r"/>
            <a:r>
              <a:rPr lang="en-US" i="1" dirty="0"/>
              <a:t>f/f=</a:t>
            </a:r>
          </a:p>
        </p:txBody>
      </p:sp>
      <p:sp>
        <p:nvSpPr>
          <p:cNvPr id="103" name="Rectangle 102"/>
          <p:cNvSpPr/>
          <p:nvPr/>
        </p:nvSpPr>
        <p:spPr>
          <a:xfrm>
            <a:off x="2348788" y="4598018"/>
            <a:ext cx="8166811" cy="261610"/>
          </a:xfrm>
          <a:prstGeom prst="rect">
            <a:avLst/>
          </a:prstGeom>
        </p:spPr>
        <p:txBody>
          <a:bodyPr wrap="square">
            <a:spAutoFit/>
          </a:bodyPr>
          <a:lstStyle/>
          <a:p>
            <a:r>
              <a:rPr lang="en-US" sz="1100" dirty="0">
                <a:latin typeface="Courier New" panose="02070309020205020404" pitchFamily="49" charset="0"/>
                <a:cs typeface="Courier New" panose="02070309020205020404" pitchFamily="49" charset="0"/>
              </a:rPr>
              <a:t>r=f/b </a:t>
            </a:r>
            <a:r>
              <a:rPr lang="en-US" sz="1100" i="1" dirty="0">
                <a:solidFill>
                  <a:schemeClr val="bg1">
                    <a:lumMod val="65000"/>
                  </a:schemeClr>
                </a:solidFill>
                <a:cs typeface="Courier New" panose="02070309020205020404" pitchFamily="49" charset="0"/>
              </a:rPr>
              <a:t>this is the instantaneous fluorescence intensity normalized to the average of the baseline period</a:t>
            </a:r>
          </a:p>
        </p:txBody>
      </p:sp>
      <p:sp>
        <p:nvSpPr>
          <p:cNvPr id="104" name="Rectangle 103"/>
          <p:cNvSpPr/>
          <p:nvPr/>
        </p:nvSpPr>
        <p:spPr>
          <a:xfrm>
            <a:off x="244670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05" name="Rectangle 104"/>
          <p:cNvSpPr/>
          <p:nvPr/>
        </p:nvSpPr>
        <p:spPr>
          <a:xfrm>
            <a:off x="275531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06" name="Rectangle 105"/>
          <p:cNvSpPr/>
          <p:nvPr/>
        </p:nvSpPr>
        <p:spPr>
          <a:xfrm>
            <a:off x="306392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07" name="Rectangle 106"/>
          <p:cNvSpPr/>
          <p:nvPr/>
        </p:nvSpPr>
        <p:spPr>
          <a:xfrm>
            <a:off x="337253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08" name="Rectangle 107"/>
          <p:cNvSpPr/>
          <p:nvPr/>
        </p:nvSpPr>
        <p:spPr>
          <a:xfrm>
            <a:off x="368114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09" name="Rectangle 108"/>
          <p:cNvSpPr/>
          <p:nvPr/>
        </p:nvSpPr>
        <p:spPr>
          <a:xfrm>
            <a:off x="398975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0" name="Rectangle 109"/>
          <p:cNvSpPr/>
          <p:nvPr/>
        </p:nvSpPr>
        <p:spPr>
          <a:xfrm>
            <a:off x="429836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1" name="Rectangle 110"/>
          <p:cNvSpPr/>
          <p:nvPr/>
        </p:nvSpPr>
        <p:spPr>
          <a:xfrm>
            <a:off x="460697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2" name="Rectangle 111"/>
          <p:cNvSpPr/>
          <p:nvPr/>
        </p:nvSpPr>
        <p:spPr>
          <a:xfrm>
            <a:off x="491558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3" name="Rectangle 112"/>
          <p:cNvSpPr/>
          <p:nvPr/>
        </p:nvSpPr>
        <p:spPr>
          <a:xfrm>
            <a:off x="522419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4" name="Rectangle 113"/>
          <p:cNvSpPr/>
          <p:nvPr/>
        </p:nvSpPr>
        <p:spPr>
          <a:xfrm>
            <a:off x="553280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5" name="Rectangle 114"/>
          <p:cNvSpPr/>
          <p:nvPr/>
        </p:nvSpPr>
        <p:spPr>
          <a:xfrm>
            <a:off x="584141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6" name="Rectangle 115"/>
          <p:cNvSpPr/>
          <p:nvPr/>
        </p:nvSpPr>
        <p:spPr>
          <a:xfrm>
            <a:off x="615002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7" name="Rectangle 116"/>
          <p:cNvSpPr/>
          <p:nvPr/>
        </p:nvSpPr>
        <p:spPr>
          <a:xfrm>
            <a:off x="645863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8" name="Rectangle 117"/>
          <p:cNvSpPr/>
          <p:nvPr/>
        </p:nvSpPr>
        <p:spPr>
          <a:xfrm>
            <a:off x="676724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19" name="Rectangle 118"/>
          <p:cNvSpPr/>
          <p:nvPr/>
        </p:nvSpPr>
        <p:spPr>
          <a:xfrm>
            <a:off x="707585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0" name="Rectangle 119"/>
          <p:cNvSpPr/>
          <p:nvPr/>
        </p:nvSpPr>
        <p:spPr>
          <a:xfrm>
            <a:off x="738446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1" name="Rectangle 120"/>
          <p:cNvSpPr/>
          <p:nvPr/>
        </p:nvSpPr>
        <p:spPr>
          <a:xfrm>
            <a:off x="769307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2" name="Rectangle 121"/>
          <p:cNvSpPr/>
          <p:nvPr/>
        </p:nvSpPr>
        <p:spPr>
          <a:xfrm>
            <a:off x="800168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3" name="Rectangle 122"/>
          <p:cNvSpPr/>
          <p:nvPr/>
        </p:nvSpPr>
        <p:spPr>
          <a:xfrm>
            <a:off x="831029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4" name="Rectangle 123"/>
          <p:cNvSpPr/>
          <p:nvPr/>
        </p:nvSpPr>
        <p:spPr>
          <a:xfrm>
            <a:off x="861890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5" name="Rectangle 124"/>
          <p:cNvSpPr/>
          <p:nvPr/>
        </p:nvSpPr>
        <p:spPr>
          <a:xfrm>
            <a:off x="892751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6" name="Rectangle 125"/>
          <p:cNvSpPr/>
          <p:nvPr/>
        </p:nvSpPr>
        <p:spPr>
          <a:xfrm>
            <a:off x="923612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7" name="Rectangle 126"/>
          <p:cNvSpPr/>
          <p:nvPr/>
        </p:nvSpPr>
        <p:spPr>
          <a:xfrm>
            <a:off x="954473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8" name="Rectangle 127"/>
          <p:cNvSpPr/>
          <p:nvPr/>
        </p:nvSpPr>
        <p:spPr>
          <a:xfrm>
            <a:off x="985334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29" name="Rectangle 128"/>
          <p:cNvSpPr/>
          <p:nvPr/>
        </p:nvSpPr>
        <p:spPr>
          <a:xfrm>
            <a:off x="10161951" y="5116133"/>
            <a:ext cx="281940" cy="24384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
            </a:r>
          </a:p>
        </p:txBody>
      </p:sp>
      <p:sp>
        <p:nvSpPr>
          <p:cNvPr id="130" name="Rectangle 129"/>
          <p:cNvSpPr/>
          <p:nvPr/>
        </p:nvSpPr>
        <p:spPr>
          <a:xfrm>
            <a:off x="610466" y="5035974"/>
            <a:ext cx="1885950" cy="369332"/>
          </a:xfrm>
          <a:prstGeom prst="rect">
            <a:avLst/>
          </a:prstGeom>
        </p:spPr>
        <p:txBody>
          <a:bodyPr wrap="square">
            <a:spAutoFit/>
          </a:bodyPr>
          <a:lstStyle/>
          <a:p>
            <a:pPr algn="r"/>
            <a:r>
              <a:rPr lang="el-GR" dirty="0"/>
              <a:t>Δ</a:t>
            </a:r>
            <a:r>
              <a:rPr lang="en-US" dirty="0"/>
              <a:t>(</a:t>
            </a:r>
            <a:r>
              <a:rPr lang="en-US" i="1" dirty="0"/>
              <a:t>f/f)=</a:t>
            </a:r>
          </a:p>
        </p:txBody>
      </p:sp>
      <p:sp>
        <p:nvSpPr>
          <p:cNvPr id="131" name="Rectangle 130"/>
          <p:cNvSpPr/>
          <p:nvPr/>
        </p:nvSpPr>
        <p:spPr>
          <a:xfrm>
            <a:off x="2349533" y="5312431"/>
            <a:ext cx="8085778" cy="261610"/>
          </a:xfrm>
          <a:prstGeom prst="rect">
            <a:avLst/>
          </a:prstGeom>
        </p:spPr>
        <p:txBody>
          <a:bodyPr wrap="square">
            <a:spAutoFit/>
          </a:bodyPr>
          <a:lstStyle/>
          <a:p>
            <a:r>
              <a:rPr lang="en-US" sz="1100" dirty="0">
                <a:latin typeface="Courier New" panose="02070309020205020404" pitchFamily="49" charset="0"/>
                <a:cs typeface="Courier New" panose="02070309020205020404" pitchFamily="49" charset="0"/>
              </a:rPr>
              <a:t>d=(r-1)*100% </a:t>
            </a:r>
            <a:r>
              <a:rPr lang="en-US" sz="1100" i="1" dirty="0">
                <a:solidFill>
                  <a:schemeClr val="bg1">
                    <a:lumMod val="65000"/>
                  </a:schemeClr>
                </a:solidFill>
                <a:cs typeface="Courier New" panose="02070309020205020404" pitchFamily="49" charset="0"/>
              </a:rPr>
              <a:t>this comes out to the relative change in normalized fluorescence intensity with respect to the baseline period</a:t>
            </a:r>
            <a:endParaRPr lang="en-US" sz="1100" i="1" dirty="0">
              <a:latin typeface="Courier New" panose="02070309020205020404" pitchFamily="49" charset="0"/>
              <a:cs typeface="Courier New" panose="02070309020205020404" pitchFamily="49" charset="0"/>
            </a:endParaRPr>
          </a:p>
        </p:txBody>
      </p:sp>
      <p:sp>
        <p:nvSpPr>
          <p:cNvPr id="132" name="Left Bracket 131"/>
          <p:cNvSpPr/>
          <p:nvPr/>
        </p:nvSpPr>
        <p:spPr>
          <a:xfrm>
            <a:off x="1703674" y="3314189"/>
            <a:ext cx="75828" cy="2306072"/>
          </a:xfrm>
          <a:prstGeom prst="leftBracket">
            <a:avLst>
              <a:gd name="adj" fmla="val 81189"/>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3" name="Rectangle 132"/>
          <p:cNvSpPr/>
          <p:nvPr/>
        </p:nvSpPr>
        <p:spPr>
          <a:xfrm rot="16200000">
            <a:off x="594902" y="4330827"/>
            <a:ext cx="1922899" cy="276999"/>
          </a:xfrm>
          <a:prstGeom prst="rect">
            <a:avLst/>
          </a:prstGeom>
        </p:spPr>
        <p:txBody>
          <a:bodyPr wrap="none">
            <a:spAutoFit/>
          </a:bodyPr>
          <a:lstStyle/>
          <a:p>
            <a:r>
              <a:rPr lang="en-US" sz="1200" b="1" dirty="0">
                <a:solidFill>
                  <a:schemeClr val="bg1">
                    <a:lumMod val="65000"/>
                  </a:schemeClr>
                </a:solidFill>
              </a:rPr>
              <a:t>Each ROI has these 3 arrays</a:t>
            </a:r>
          </a:p>
        </p:txBody>
      </p:sp>
      <p:grpSp>
        <p:nvGrpSpPr>
          <p:cNvPr id="155" name="Group 154"/>
          <p:cNvGrpSpPr/>
          <p:nvPr/>
        </p:nvGrpSpPr>
        <p:grpSpPr>
          <a:xfrm>
            <a:off x="8828135" y="5807679"/>
            <a:ext cx="2428402" cy="802763"/>
            <a:chOff x="9306560" y="5816601"/>
            <a:chExt cx="1615440" cy="534020"/>
          </a:xfrm>
        </p:grpSpPr>
        <p:sp>
          <p:nvSpPr>
            <p:cNvPr id="144" name="Freeform: Shape 143"/>
            <p:cNvSpPr/>
            <p:nvPr/>
          </p:nvSpPr>
          <p:spPr>
            <a:xfrm>
              <a:off x="9458463" y="5816601"/>
              <a:ext cx="1329225" cy="534020"/>
            </a:xfrm>
            <a:custGeom>
              <a:avLst/>
              <a:gdLst>
                <a:gd name="connsiteX0" fmla="*/ 0 w 2524636"/>
                <a:gd name="connsiteY0" fmla="*/ 347918 h 370221"/>
                <a:gd name="connsiteX1" fmla="*/ 102591 w 2524636"/>
                <a:gd name="connsiteY1" fmla="*/ 338998 h 370221"/>
                <a:gd name="connsiteX2" fmla="*/ 187340 w 2524636"/>
                <a:gd name="connsiteY2" fmla="*/ 343458 h 370221"/>
                <a:gd name="connsiteX3" fmla="*/ 200722 w 2524636"/>
                <a:gd name="connsiteY3" fmla="*/ 352379 h 370221"/>
                <a:gd name="connsiteX4" fmla="*/ 214103 w 2524636"/>
                <a:gd name="connsiteY4" fmla="*/ 356839 h 370221"/>
                <a:gd name="connsiteX5" fmla="*/ 218564 w 2524636"/>
                <a:gd name="connsiteY5" fmla="*/ 370221 h 370221"/>
                <a:gd name="connsiteX6" fmla="*/ 263169 w 2524636"/>
                <a:gd name="connsiteY6" fmla="*/ 352379 h 370221"/>
                <a:gd name="connsiteX7" fmla="*/ 276550 w 2524636"/>
                <a:gd name="connsiteY7" fmla="*/ 343458 h 370221"/>
                <a:gd name="connsiteX8" fmla="*/ 303313 w 2524636"/>
                <a:gd name="connsiteY8" fmla="*/ 338998 h 370221"/>
                <a:gd name="connsiteX9" fmla="*/ 428207 w 2524636"/>
                <a:gd name="connsiteY9" fmla="*/ 334537 h 370221"/>
                <a:gd name="connsiteX10" fmla="*/ 441588 w 2524636"/>
                <a:gd name="connsiteY10" fmla="*/ 338998 h 370221"/>
                <a:gd name="connsiteX11" fmla="*/ 477272 w 2524636"/>
                <a:gd name="connsiteY11" fmla="*/ 321156 h 370221"/>
                <a:gd name="connsiteX12" fmla="*/ 539719 w 2524636"/>
                <a:gd name="connsiteY12" fmla="*/ 334537 h 370221"/>
                <a:gd name="connsiteX13" fmla="*/ 575403 w 2524636"/>
                <a:gd name="connsiteY13" fmla="*/ 347918 h 370221"/>
                <a:gd name="connsiteX14" fmla="*/ 655692 w 2524636"/>
                <a:gd name="connsiteY14" fmla="*/ 352379 h 370221"/>
                <a:gd name="connsiteX15" fmla="*/ 682454 w 2524636"/>
                <a:gd name="connsiteY15" fmla="*/ 343458 h 370221"/>
                <a:gd name="connsiteX16" fmla="*/ 709217 w 2524636"/>
                <a:gd name="connsiteY16" fmla="*/ 325616 h 370221"/>
                <a:gd name="connsiteX17" fmla="*/ 758283 w 2524636"/>
                <a:gd name="connsiteY17" fmla="*/ 312235 h 370221"/>
                <a:gd name="connsiteX18" fmla="*/ 785046 w 2524636"/>
                <a:gd name="connsiteY18" fmla="*/ 321156 h 370221"/>
                <a:gd name="connsiteX19" fmla="*/ 793967 w 2524636"/>
                <a:gd name="connsiteY19" fmla="*/ 298853 h 370221"/>
                <a:gd name="connsiteX20" fmla="*/ 802888 w 2524636"/>
                <a:gd name="connsiteY20" fmla="*/ 285472 h 370221"/>
                <a:gd name="connsiteX21" fmla="*/ 807348 w 2524636"/>
                <a:gd name="connsiteY21" fmla="*/ 254248 h 370221"/>
                <a:gd name="connsiteX22" fmla="*/ 811809 w 2524636"/>
                <a:gd name="connsiteY22" fmla="*/ 227485 h 370221"/>
                <a:gd name="connsiteX23" fmla="*/ 820730 w 2524636"/>
                <a:gd name="connsiteY23" fmla="*/ 165038 h 370221"/>
                <a:gd name="connsiteX24" fmla="*/ 825190 w 2524636"/>
                <a:gd name="connsiteY24" fmla="*/ 147197 h 370221"/>
                <a:gd name="connsiteX25" fmla="*/ 838572 w 2524636"/>
                <a:gd name="connsiteY25" fmla="*/ 133815 h 370221"/>
                <a:gd name="connsiteX26" fmla="*/ 878716 w 2524636"/>
                <a:gd name="connsiteY26" fmla="*/ 120434 h 370221"/>
                <a:gd name="connsiteX27" fmla="*/ 892097 w 2524636"/>
                <a:gd name="connsiteY27" fmla="*/ 111513 h 370221"/>
                <a:gd name="connsiteX28" fmla="*/ 914400 w 2524636"/>
                <a:gd name="connsiteY28" fmla="*/ 80289 h 370221"/>
                <a:gd name="connsiteX29" fmla="*/ 945623 w 2524636"/>
                <a:gd name="connsiteY29" fmla="*/ 53526 h 370221"/>
                <a:gd name="connsiteX30" fmla="*/ 976847 w 2524636"/>
                <a:gd name="connsiteY30" fmla="*/ 44605 h 370221"/>
                <a:gd name="connsiteX31" fmla="*/ 1008070 w 2524636"/>
                <a:gd name="connsiteY31" fmla="*/ 22303 h 370221"/>
                <a:gd name="connsiteX32" fmla="*/ 1034833 w 2524636"/>
                <a:gd name="connsiteY32" fmla="*/ 0 h 370221"/>
                <a:gd name="connsiteX33" fmla="*/ 1052675 w 2524636"/>
                <a:gd name="connsiteY33" fmla="*/ 4461 h 370221"/>
                <a:gd name="connsiteX34" fmla="*/ 1074977 w 2524636"/>
                <a:gd name="connsiteY34" fmla="*/ 31224 h 370221"/>
                <a:gd name="connsiteX35" fmla="*/ 1088359 w 2524636"/>
                <a:gd name="connsiteY35" fmla="*/ 40145 h 370221"/>
                <a:gd name="connsiteX36" fmla="*/ 1097280 w 2524636"/>
                <a:gd name="connsiteY36" fmla="*/ 57987 h 370221"/>
                <a:gd name="connsiteX37" fmla="*/ 1101740 w 2524636"/>
                <a:gd name="connsiteY37" fmla="*/ 71368 h 370221"/>
                <a:gd name="connsiteX38" fmla="*/ 1124043 w 2524636"/>
                <a:gd name="connsiteY38" fmla="*/ 102592 h 370221"/>
                <a:gd name="connsiteX39" fmla="*/ 1132964 w 2524636"/>
                <a:gd name="connsiteY39" fmla="*/ 115973 h 370221"/>
                <a:gd name="connsiteX40" fmla="*/ 1146345 w 2524636"/>
                <a:gd name="connsiteY40" fmla="*/ 120434 h 370221"/>
                <a:gd name="connsiteX41" fmla="*/ 1248936 w 2524636"/>
                <a:gd name="connsiteY41" fmla="*/ 120434 h 370221"/>
                <a:gd name="connsiteX42" fmla="*/ 1262318 w 2524636"/>
                <a:gd name="connsiteY42" fmla="*/ 124894 h 370221"/>
                <a:gd name="connsiteX43" fmla="*/ 1275699 w 2524636"/>
                <a:gd name="connsiteY43" fmla="*/ 133815 h 370221"/>
                <a:gd name="connsiteX44" fmla="*/ 1289081 w 2524636"/>
                <a:gd name="connsiteY44" fmla="*/ 138276 h 370221"/>
                <a:gd name="connsiteX45" fmla="*/ 1360449 w 2524636"/>
                <a:gd name="connsiteY45" fmla="*/ 151657 h 370221"/>
                <a:gd name="connsiteX46" fmla="*/ 1387212 w 2524636"/>
                <a:gd name="connsiteY46" fmla="*/ 173959 h 370221"/>
                <a:gd name="connsiteX47" fmla="*/ 1400593 w 2524636"/>
                <a:gd name="connsiteY47" fmla="*/ 178420 h 370221"/>
                <a:gd name="connsiteX48" fmla="*/ 1413974 w 2524636"/>
                <a:gd name="connsiteY48" fmla="*/ 187341 h 370221"/>
                <a:gd name="connsiteX49" fmla="*/ 1431816 w 2524636"/>
                <a:gd name="connsiteY49" fmla="*/ 196262 h 370221"/>
                <a:gd name="connsiteX50" fmla="*/ 1454119 w 2524636"/>
                <a:gd name="connsiteY50" fmla="*/ 223025 h 370221"/>
                <a:gd name="connsiteX51" fmla="*/ 1463040 w 2524636"/>
                <a:gd name="connsiteY51" fmla="*/ 240867 h 370221"/>
                <a:gd name="connsiteX52" fmla="*/ 1476421 w 2524636"/>
                <a:gd name="connsiteY52" fmla="*/ 245327 h 370221"/>
                <a:gd name="connsiteX53" fmla="*/ 1543329 w 2524636"/>
                <a:gd name="connsiteY53" fmla="*/ 254248 h 370221"/>
                <a:gd name="connsiteX54" fmla="*/ 1556710 w 2524636"/>
                <a:gd name="connsiteY54" fmla="*/ 267630 h 370221"/>
                <a:gd name="connsiteX55" fmla="*/ 1628078 w 2524636"/>
                <a:gd name="connsiteY55" fmla="*/ 281011 h 370221"/>
                <a:gd name="connsiteX56" fmla="*/ 1659301 w 2524636"/>
                <a:gd name="connsiteY56" fmla="*/ 289932 h 370221"/>
                <a:gd name="connsiteX57" fmla="*/ 1694985 w 2524636"/>
                <a:gd name="connsiteY57" fmla="*/ 298853 h 370221"/>
                <a:gd name="connsiteX58" fmla="*/ 1721748 w 2524636"/>
                <a:gd name="connsiteY58" fmla="*/ 312235 h 370221"/>
                <a:gd name="connsiteX59" fmla="*/ 1775274 w 2524636"/>
                <a:gd name="connsiteY59" fmla="*/ 321156 h 370221"/>
                <a:gd name="connsiteX60" fmla="*/ 1810958 w 2524636"/>
                <a:gd name="connsiteY60" fmla="*/ 338998 h 370221"/>
                <a:gd name="connsiteX61" fmla="*/ 1882326 w 2524636"/>
                <a:gd name="connsiteY61" fmla="*/ 338998 h 370221"/>
                <a:gd name="connsiteX62" fmla="*/ 1953694 w 2524636"/>
                <a:gd name="connsiteY62" fmla="*/ 330077 h 370221"/>
                <a:gd name="connsiteX63" fmla="*/ 1993838 w 2524636"/>
                <a:gd name="connsiteY63" fmla="*/ 321156 h 370221"/>
                <a:gd name="connsiteX64" fmla="*/ 2020601 w 2524636"/>
                <a:gd name="connsiteY64" fmla="*/ 316695 h 370221"/>
                <a:gd name="connsiteX65" fmla="*/ 2051824 w 2524636"/>
                <a:gd name="connsiteY65" fmla="*/ 303314 h 370221"/>
                <a:gd name="connsiteX66" fmla="*/ 2248086 w 2524636"/>
                <a:gd name="connsiteY66" fmla="*/ 281011 h 370221"/>
                <a:gd name="connsiteX67" fmla="*/ 2274849 w 2524636"/>
                <a:gd name="connsiteY67" fmla="*/ 285472 h 370221"/>
                <a:gd name="connsiteX68" fmla="*/ 2301612 w 2524636"/>
                <a:gd name="connsiteY68" fmla="*/ 294393 h 370221"/>
                <a:gd name="connsiteX69" fmla="*/ 2341756 w 2524636"/>
                <a:gd name="connsiteY69" fmla="*/ 312235 h 370221"/>
                <a:gd name="connsiteX70" fmla="*/ 2355137 w 2524636"/>
                <a:gd name="connsiteY70" fmla="*/ 321156 h 370221"/>
                <a:gd name="connsiteX71" fmla="*/ 2372979 w 2524636"/>
                <a:gd name="connsiteY71" fmla="*/ 325616 h 370221"/>
                <a:gd name="connsiteX72" fmla="*/ 2511254 w 2524636"/>
                <a:gd name="connsiteY72" fmla="*/ 321156 h 370221"/>
                <a:gd name="connsiteX73" fmla="*/ 2524636 w 2524636"/>
                <a:gd name="connsiteY73" fmla="*/ 316695 h 37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24636" h="370221">
                  <a:moveTo>
                    <a:pt x="0" y="347918"/>
                  </a:moveTo>
                  <a:cubicBezTo>
                    <a:pt x="41683" y="339582"/>
                    <a:pt x="39137" y="338998"/>
                    <a:pt x="102591" y="338998"/>
                  </a:cubicBezTo>
                  <a:cubicBezTo>
                    <a:pt x="130880" y="338998"/>
                    <a:pt x="159090" y="341971"/>
                    <a:pt x="187340" y="343458"/>
                  </a:cubicBezTo>
                  <a:cubicBezTo>
                    <a:pt x="191801" y="346432"/>
                    <a:pt x="195927" y="349982"/>
                    <a:pt x="200722" y="352379"/>
                  </a:cubicBezTo>
                  <a:cubicBezTo>
                    <a:pt x="204927" y="354482"/>
                    <a:pt x="210778" y="353514"/>
                    <a:pt x="214103" y="356839"/>
                  </a:cubicBezTo>
                  <a:cubicBezTo>
                    <a:pt x="217428" y="360164"/>
                    <a:pt x="217077" y="365760"/>
                    <a:pt x="218564" y="370221"/>
                  </a:cubicBezTo>
                  <a:cubicBezTo>
                    <a:pt x="240496" y="362910"/>
                    <a:pt x="244793" y="362880"/>
                    <a:pt x="263169" y="352379"/>
                  </a:cubicBezTo>
                  <a:cubicBezTo>
                    <a:pt x="267823" y="349719"/>
                    <a:pt x="271464" y="345153"/>
                    <a:pt x="276550" y="343458"/>
                  </a:cubicBezTo>
                  <a:cubicBezTo>
                    <a:pt x="285130" y="340598"/>
                    <a:pt x="294392" y="340485"/>
                    <a:pt x="303313" y="338998"/>
                  </a:cubicBezTo>
                  <a:cubicBezTo>
                    <a:pt x="361140" y="319722"/>
                    <a:pt x="320682" y="329650"/>
                    <a:pt x="428207" y="334537"/>
                  </a:cubicBezTo>
                  <a:cubicBezTo>
                    <a:pt x="432667" y="336024"/>
                    <a:pt x="436923" y="339581"/>
                    <a:pt x="441588" y="338998"/>
                  </a:cubicBezTo>
                  <a:cubicBezTo>
                    <a:pt x="455019" y="337319"/>
                    <a:pt x="466501" y="328337"/>
                    <a:pt x="477272" y="321156"/>
                  </a:cubicBezTo>
                  <a:cubicBezTo>
                    <a:pt x="514188" y="325770"/>
                    <a:pt x="507938" y="322619"/>
                    <a:pt x="539719" y="334537"/>
                  </a:cubicBezTo>
                  <a:cubicBezTo>
                    <a:pt x="551614" y="338997"/>
                    <a:pt x="562847" y="345986"/>
                    <a:pt x="575403" y="347918"/>
                  </a:cubicBezTo>
                  <a:cubicBezTo>
                    <a:pt x="601896" y="351994"/>
                    <a:pt x="628929" y="350892"/>
                    <a:pt x="655692" y="352379"/>
                  </a:cubicBezTo>
                  <a:cubicBezTo>
                    <a:pt x="664613" y="349405"/>
                    <a:pt x="675805" y="350107"/>
                    <a:pt x="682454" y="343458"/>
                  </a:cubicBezTo>
                  <a:cubicBezTo>
                    <a:pt x="699161" y="326753"/>
                    <a:pt x="689852" y="332072"/>
                    <a:pt x="709217" y="325616"/>
                  </a:cubicBezTo>
                  <a:cubicBezTo>
                    <a:pt x="728251" y="300238"/>
                    <a:pt x="717706" y="303540"/>
                    <a:pt x="758283" y="312235"/>
                  </a:cubicBezTo>
                  <a:cubicBezTo>
                    <a:pt x="767478" y="314205"/>
                    <a:pt x="785046" y="321156"/>
                    <a:pt x="785046" y="321156"/>
                  </a:cubicBezTo>
                  <a:cubicBezTo>
                    <a:pt x="788020" y="313722"/>
                    <a:pt x="790386" y="306015"/>
                    <a:pt x="793967" y="298853"/>
                  </a:cubicBezTo>
                  <a:cubicBezTo>
                    <a:pt x="796364" y="294058"/>
                    <a:pt x="801348" y="290607"/>
                    <a:pt x="802888" y="285472"/>
                  </a:cubicBezTo>
                  <a:cubicBezTo>
                    <a:pt x="805909" y="275402"/>
                    <a:pt x="805749" y="264639"/>
                    <a:pt x="807348" y="254248"/>
                  </a:cubicBezTo>
                  <a:cubicBezTo>
                    <a:pt x="808723" y="245309"/>
                    <a:pt x="810530" y="236438"/>
                    <a:pt x="811809" y="227485"/>
                  </a:cubicBezTo>
                  <a:cubicBezTo>
                    <a:pt x="815924" y="198680"/>
                    <a:pt x="815405" y="191664"/>
                    <a:pt x="820730" y="165038"/>
                  </a:cubicBezTo>
                  <a:cubicBezTo>
                    <a:pt x="821932" y="159027"/>
                    <a:pt x="822149" y="152519"/>
                    <a:pt x="825190" y="147197"/>
                  </a:cubicBezTo>
                  <a:cubicBezTo>
                    <a:pt x="828320" y="141720"/>
                    <a:pt x="832930" y="136636"/>
                    <a:pt x="838572" y="133815"/>
                  </a:cubicBezTo>
                  <a:cubicBezTo>
                    <a:pt x="851188" y="127507"/>
                    <a:pt x="878716" y="120434"/>
                    <a:pt x="878716" y="120434"/>
                  </a:cubicBezTo>
                  <a:cubicBezTo>
                    <a:pt x="883176" y="117460"/>
                    <a:pt x="888306" y="115304"/>
                    <a:pt x="892097" y="111513"/>
                  </a:cubicBezTo>
                  <a:cubicBezTo>
                    <a:pt x="908172" y="95438"/>
                    <a:pt x="901733" y="95490"/>
                    <a:pt x="914400" y="80289"/>
                  </a:cubicBezTo>
                  <a:cubicBezTo>
                    <a:pt x="920339" y="73161"/>
                    <a:pt x="937701" y="57127"/>
                    <a:pt x="945623" y="53526"/>
                  </a:cubicBezTo>
                  <a:cubicBezTo>
                    <a:pt x="955477" y="49047"/>
                    <a:pt x="966674" y="48304"/>
                    <a:pt x="976847" y="44605"/>
                  </a:cubicBezTo>
                  <a:cubicBezTo>
                    <a:pt x="1000277" y="36085"/>
                    <a:pt x="990038" y="37329"/>
                    <a:pt x="1008070" y="22303"/>
                  </a:cubicBezTo>
                  <a:cubicBezTo>
                    <a:pt x="1045322" y="-8739"/>
                    <a:pt x="995751" y="39085"/>
                    <a:pt x="1034833" y="0"/>
                  </a:cubicBezTo>
                  <a:cubicBezTo>
                    <a:pt x="1040780" y="1487"/>
                    <a:pt x="1047352" y="1419"/>
                    <a:pt x="1052675" y="4461"/>
                  </a:cubicBezTo>
                  <a:cubicBezTo>
                    <a:pt x="1069726" y="14205"/>
                    <a:pt x="1062659" y="18906"/>
                    <a:pt x="1074977" y="31224"/>
                  </a:cubicBezTo>
                  <a:cubicBezTo>
                    <a:pt x="1078768" y="35015"/>
                    <a:pt x="1083898" y="37171"/>
                    <a:pt x="1088359" y="40145"/>
                  </a:cubicBezTo>
                  <a:cubicBezTo>
                    <a:pt x="1091333" y="46092"/>
                    <a:pt x="1094661" y="51875"/>
                    <a:pt x="1097280" y="57987"/>
                  </a:cubicBezTo>
                  <a:cubicBezTo>
                    <a:pt x="1099132" y="62308"/>
                    <a:pt x="1099637" y="67163"/>
                    <a:pt x="1101740" y="71368"/>
                  </a:cubicBezTo>
                  <a:cubicBezTo>
                    <a:pt x="1105246" y="78380"/>
                    <a:pt x="1120672" y="97873"/>
                    <a:pt x="1124043" y="102592"/>
                  </a:cubicBezTo>
                  <a:cubicBezTo>
                    <a:pt x="1127159" y="106954"/>
                    <a:pt x="1128778" y="112624"/>
                    <a:pt x="1132964" y="115973"/>
                  </a:cubicBezTo>
                  <a:cubicBezTo>
                    <a:pt x="1136635" y="118910"/>
                    <a:pt x="1141885" y="118947"/>
                    <a:pt x="1146345" y="120434"/>
                  </a:cubicBezTo>
                  <a:cubicBezTo>
                    <a:pt x="1200208" y="116586"/>
                    <a:pt x="1202253" y="112654"/>
                    <a:pt x="1248936" y="120434"/>
                  </a:cubicBezTo>
                  <a:cubicBezTo>
                    <a:pt x="1253574" y="121207"/>
                    <a:pt x="1257857" y="123407"/>
                    <a:pt x="1262318" y="124894"/>
                  </a:cubicBezTo>
                  <a:cubicBezTo>
                    <a:pt x="1266778" y="127868"/>
                    <a:pt x="1270904" y="131418"/>
                    <a:pt x="1275699" y="133815"/>
                  </a:cubicBezTo>
                  <a:cubicBezTo>
                    <a:pt x="1279905" y="135918"/>
                    <a:pt x="1284480" y="137307"/>
                    <a:pt x="1289081" y="138276"/>
                  </a:cubicBezTo>
                  <a:cubicBezTo>
                    <a:pt x="1312766" y="143262"/>
                    <a:pt x="1336660" y="147197"/>
                    <a:pt x="1360449" y="151657"/>
                  </a:cubicBezTo>
                  <a:cubicBezTo>
                    <a:pt x="1370315" y="161523"/>
                    <a:pt x="1374790" y="167748"/>
                    <a:pt x="1387212" y="173959"/>
                  </a:cubicBezTo>
                  <a:cubicBezTo>
                    <a:pt x="1391417" y="176062"/>
                    <a:pt x="1396388" y="176317"/>
                    <a:pt x="1400593" y="178420"/>
                  </a:cubicBezTo>
                  <a:cubicBezTo>
                    <a:pt x="1405388" y="180818"/>
                    <a:pt x="1409320" y="184681"/>
                    <a:pt x="1413974" y="187341"/>
                  </a:cubicBezTo>
                  <a:cubicBezTo>
                    <a:pt x="1419747" y="190640"/>
                    <a:pt x="1426405" y="192397"/>
                    <a:pt x="1431816" y="196262"/>
                  </a:cubicBezTo>
                  <a:cubicBezTo>
                    <a:pt x="1440726" y="202626"/>
                    <a:pt x="1448722" y="213579"/>
                    <a:pt x="1454119" y="223025"/>
                  </a:cubicBezTo>
                  <a:cubicBezTo>
                    <a:pt x="1457418" y="228798"/>
                    <a:pt x="1458338" y="236165"/>
                    <a:pt x="1463040" y="240867"/>
                  </a:cubicBezTo>
                  <a:cubicBezTo>
                    <a:pt x="1466365" y="244192"/>
                    <a:pt x="1471783" y="244554"/>
                    <a:pt x="1476421" y="245327"/>
                  </a:cubicBezTo>
                  <a:cubicBezTo>
                    <a:pt x="1498615" y="249026"/>
                    <a:pt x="1521026" y="251274"/>
                    <a:pt x="1543329" y="254248"/>
                  </a:cubicBezTo>
                  <a:cubicBezTo>
                    <a:pt x="1547789" y="258709"/>
                    <a:pt x="1551196" y="264566"/>
                    <a:pt x="1556710" y="267630"/>
                  </a:cubicBezTo>
                  <a:cubicBezTo>
                    <a:pt x="1577678" y="279279"/>
                    <a:pt x="1605850" y="278788"/>
                    <a:pt x="1628078" y="281011"/>
                  </a:cubicBezTo>
                  <a:cubicBezTo>
                    <a:pt x="1660155" y="291705"/>
                    <a:pt x="1620103" y="278733"/>
                    <a:pt x="1659301" y="289932"/>
                  </a:cubicBezTo>
                  <a:cubicBezTo>
                    <a:pt x="1691310" y="299077"/>
                    <a:pt x="1649635" y="289784"/>
                    <a:pt x="1694985" y="298853"/>
                  </a:cubicBezTo>
                  <a:cubicBezTo>
                    <a:pt x="1703906" y="303314"/>
                    <a:pt x="1712374" y="308826"/>
                    <a:pt x="1721748" y="312235"/>
                  </a:cubicBezTo>
                  <a:cubicBezTo>
                    <a:pt x="1730183" y="315302"/>
                    <a:pt x="1770073" y="320413"/>
                    <a:pt x="1775274" y="321156"/>
                  </a:cubicBezTo>
                  <a:cubicBezTo>
                    <a:pt x="1787169" y="327103"/>
                    <a:pt x="1798434" y="334525"/>
                    <a:pt x="1810958" y="338998"/>
                  </a:cubicBezTo>
                  <a:cubicBezTo>
                    <a:pt x="1835166" y="347643"/>
                    <a:pt x="1857295" y="341501"/>
                    <a:pt x="1882326" y="338998"/>
                  </a:cubicBezTo>
                  <a:cubicBezTo>
                    <a:pt x="1929218" y="329618"/>
                    <a:pt x="1878694" y="338901"/>
                    <a:pt x="1953694" y="330077"/>
                  </a:cubicBezTo>
                  <a:cubicBezTo>
                    <a:pt x="2015232" y="322837"/>
                    <a:pt x="1956207" y="329518"/>
                    <a:pt x="1993838" y="321156"/>
                  </a:cubicBezTo>
                  <a:cubicBezTo>
                    <a:pt x="2002667" y="319194"/>
                    <a:pt x="2011772" y="318657"/>
                    <a:pt x="2020601" y="316695"/>
                  </a:cubicBezTo>
                  <a:cubicBezTo>
                    <a:pt x="2032416" y="314069"/>
                    <a:pt x="2040912" y="308770"/>
                    <a:pt x="2051824" y="303314"/>
                  </a:cubicBezTo>
                  <a:cubicBezTo>
                    <a:pt x="2101369" y="237256"/>
                    <a:pt x="2061256" y="281011"/>
                    <a:pt x="2248086" y="281011"/>
                  </a:cubicBezTo>
                  <a:cubicBezTo>
                    <a:pt x="2257130" y="281011"/>
                    <a:pt x="2266075" y="283278"/>
                    <a:pt x="2274849" y="285472"/>
                  </a:cubicBezTo>
                  <a:cubicBezTo>
                    <a:pt x="2283972" y="287753"/>
                    <a:pt x="2301612" y="294393"/>
                    <a:pt x="2301612" y="294393"/>
                  </a:cubicBezTo>
                  <a:cubicBezTo>
                    <a:pt x="2339062" y="322480"/>
                    <a:pt x="2298353" y="295958"/>
                    <a:pt x="2341756" y="312235"/>
                  </a:cubicBezTo>
                  <a:cubicBezTo>
                    <a:pt x="2346775" y="314117"/>
                    <a:pt x="2350210" y="319044"/>
                    <a:pt x="2355137" y="321156"/>
                  </a:cubicBezTo>
                  <a:cubicBezTo>
                    <a:pt x="2360772" y="323571"/>
                    <a:pt x="2367032" y="324129"/>
                    <a:pt x="2372979" y="325616"/>
                  </a:cubicBezTo>
                  <a:cubicBezTo>
                    <a:pt x="2419071" y="324129"/>
                    <a:pt x="2465218" y="323864"/>
                    <a:pt x="2511254" y="321156"/>
                  </a:cubicBezTo>
                  <a:cubicBezTo>
                    <a:pt x="2515948" y="320880"/>
                    <a:pt x="2524636" y="316695"/>
                    <a:pt x="2524636" y="316695"/>
                  </a:cubicBezTo>
                </a:path>
              </a:pathLst>
            </a:cu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p:cNvCxnSpPr>
              <a:cxnSpLocks/>
            </p:cNvCxnSpPr>
            <p:nvPr/>
          </p:nvCxnSpPr>
          <p:spPr>
            <a:xfrm>
              <a:off x="9306560" y="6324600"/>
              <a:ext cx="1615440" cy="0"/>
            </a:xfrm>
            <a:prstGeom prst="line">
              <a:avLst/>
            </a:prstGeom>
            <a:ln w="12700">
              <a:solidFill>
                <a:schemeClr val="tx1">
                  <a:alpha val="2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cxnSpLocks/>
          </p:cNvCxnSpPr>
          <p:nvPr/>
        </p:nvCxnSpPr>
        <p:spPr>
          <a:xfrm>
            <a:off x="9029886" y="6164210"/>
            <a:ext cx="0" cy="2945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8592761" y="6096000"/>
            <a:ext cx="497716" cy="430887"/>
          </a:xfrm>
          <a:prstGeom prst="rect">
            <a:avLst/>
          </a:prstGeom>
        </p:spPr>
        <p:txBody>
          <a:bodyPr wrap="square">
            <a:spAutoFit/>
          </a:bodyPr>
          <a:lstStyle/>
          <a:p>
            <a:pPr algn="ctr"/>
            <a:r>
              <a:rPr lang="en-US" sz="1100" dirty="0">
                <a:cs typeface="Courier New" panose="02070309020205020404" pitchFamily="49" charset="0"/>
              </a:rPr>
              <a:t>10%</a:t>
            </a:r>
            <a:br>
              <a:rPr lang="en-US" sz="1100" dirty="0">
                <a:cs typeface="Courier New" panose="02070309020205020404" pitchFamily="49" charset="0"/>
              </a:rPr>
            </a:br>
            <a:r>
              <a:rPr lang="el-GR" sz="1100" dirty="0"/>
              <a:t>Δ</a:t>
            </a:r>
            <a:r>
              <a:rPr lang="en-US" sz="1100" dirty="0">
                <a:cs typeface="Courier New" panose="02070309020205020404" pitchFamily="49" charset="0"/>
              </a:rPr>
              <a:t>F/F </a:t>
            </a:r>
            <a:endParaRPr lang="en-US" sz="1100" dirty="0">
              <a:latin typeface="Courier New" panose="02070309020205020404" pitchFamily="49" charset="0"/>
              <a:cs typeface="Courier New" panose="02070309020205020404" pitchFamily="49" charset="0"/>
            </a:endParaRPr>
          </a:p>
        </p:txBody>
      </p:sp>
      <p:sp>
        <p:nvSpPr>
          <p:cNvPr id="156" name="Rectangle 155"/>
          <p:cNvSpPr/>
          <p:nvPr/>
        </p:nvSpPr>
        <p:spPr>
          <a:xfrm>
            <a:off x="10109913" y="5928041"/>
            <a:ext cx="3009743" cy="261610"/>
          </a:xfrm>
          <a:prstGeom prst="rect">
            <a:avLst/>
          </a:prstGeom>
        </p:spPr>
        <p:txBody>
          <a:bodyPr wrap="square">
            <a:spAutoFit/>
          </a:bodyPr>
          <a:lstStyle/>
          <a:p>
            <a:r>
              <a:rPr lang="en-US" sz="1100" b="1" dirty="0">
                <a:cs typeface="Courier New" panose="02070309020205020404" pitchFamily="49" charset="0"/>
              </a:rPr>
              <a:t>ROI graph</a:t>
            </a:r>
            <a:endParaRPr lang="en-US" sz="1100" b="1" dirty="0">
              <a:latin typeface="Courier New" panose="02070309020205020404" pitchFamily="49" charset="0"/>
              <a:cs typeface="Courier New" panose="02070309020205020404" pitchFamily="49" charset="0"/>
            </a:endParaRPr>
          </a:p>
        </p:txBody>
      </p:sp>
      <p:sp>
        <p:nvSpPr>
          <p:cNvPr id="159" name="Rectangle 158"/>
          <p:cNvSpPr/>
          <p:nvPr/>
        </p:nvSpPr>
        <p:spPr>
          <a:xfrm>
            <a:off x="7527723" y="5976589"/>
            <a:ext cx="603050" cy="230832"/>
          </a:xfrm>
          <a:prstGeom prst="rect">
            <a:avLst/>
          </a:prstGeom>
        </p:spPr>
        <p:txBody>
          <a:bodyPr wrap="none">
            <a:spAutoFit/>
          </a:bodyPr>
          <a:lstStyle/>
          <a:p>
            <a:r>
              <a:rPr lang="en-US" sz="900" i="1" dirty="0"/>
              <a:t>scale bar</a:t>
            </a:r>
          </a:p>
        </p:txBody>
      </p:sp>
      <p:sp>
        <p:nvSpPr>
          <p:cNvPr id="160" name="Freeform: Shape 159"/>
          <p:cNvSpPr/>
          <p:nvPr/>
        </p:nvSpPr>
        <p:spPr>
          <a:xfrm rot="16200000">
            <a:off x="8186796" y="5834005"/>
            <a:ext cx="217826" cy="741817"/>
          </a:xfrm>
          <a:custGeom>
            <a:avLst/>
            <a:gdLst>
              <a:gd name="connsiteX0" fmla="*/ 341255 w 493707"/>
              <a:gd name="connsiteY0" fmla="*/ 0 h 1390650"/>
              <a:gd name="connsiteX1" fmla="*/ 2165 w 493707"/>
              <a:gd name="connsiteY1" fmla="*/ 579120 h 1390650"/>
              <a:gd name="connsiteX2" fmla="*/ 486035 w 493707"/>
              <a:gd name="connsiteY2" fmla="*/ 754380 h 1390650"/>
              <a:gd name="connsiteX3" fmla="*/ 253625 w 493707"/>
              <a:gd name="connsiteY3" fmla="*/ 1390650 h 1390650"/>
            </a:gdLst>
            <a:ahLst/>
            <a:cxnLst>
              <a:cxn ang="0">
                <a:pos x="connsiteX0" y="connsiteY0"/>
              </a:cxn>
              <a:cxn ang="0">
                <a:pos x="connsiteX1" y="connsiteY1"/>
              </a:cxn>
              <a:cxn ang="0">
                <a:pos x="connsiteX2" y="connsiteY2"/>
              </a:cxn>
              <a:cxn ang="0">
                <a:pos x="connsiteX3" y="connsiteY3"/>
              </a:cxn>
            </a:cxnLst>
            <a:rect l="l" t="t" r="r" b="b"/>
            <a:pathLst>
              <a:path w="493707" h="1390650">
                <a:moveTo>
                  <a:pt x="341255" y="0"/>
                </a:moveTo>
                <a:cubicBezTo>
                  <a:pt x="159645" y="226695"/>
                  <a:pt x="-21965" y="453390"/>
                  <a:pt x="2165" y="579120"/>
                </a:cubicBezTo>
                <a:cubicBezTo>
                  <a:pt x="26295" y="704850"/>
                  <a:pt x="444125" y="619125"/>
                  <a:pt x="486035" y="754380"/>
                </a:cubicBezTo>
                <a:cubicBezTo>
                  <a:pt x="527945" y="889635"/>
                  <a:pt x="390785" y="1140142"/>
                  <a:pt x="253625" y="139065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8599399" y="387696"/>
            <a:ext cx="1781257" cy="584775"/>
          </a:xfrm>
          <a:prstGeom prst="rect">
            <a:avLst/>
          </a:prstGeom>
        </p:spPr>
        <p:txBody>
          <a:bodyPr wrap="none">
            <a:spAutoFit/>
          </a:bodyPr>
          <a:lstStyle/>
          <a:p>
            <a:r>
              <a:rPr lang="en-US" sz="3200" b="1" dirty="0"/>
              <a:t>GCaMP6f</a:t>
            </a:r>
            <a:endParaRPr lang="en-US" sz="900" b="1" i="1" dirty="0"/>
          </a:p>
        </p:txBody>
      </p:sp>
      <p:sp>
        <p:nvSpPr>
          <p:cNvPr id="2" name="Rectangle 1"/>
          <p:cNvSpPr/>
          <p:nvPr/>
        </p:nvSpPr>
        <p:spPr>
          <a:xfrm>
            <a:off x="8562941" y="777992"/>
            <a:ext cx="1883849" cy="230832"/>
          </a:xfrm>
          <a:prstGeom prst="rect">
            <a:avLst/>
          </a:prstGeom>
        </p:spPr>
        <p:txBody>
          <a:bodyPr wrap="none">
            <a:spAutoFit/>
          </a:bodyPr>
          <a:lstStyle/>
          <a:p>
            <a:r>
              <a:rPr lang="en-US" sz="900" i="1" dirty="0"/>
              <a:t>Fluorescence Quantification Method</a:t>
            </a:r>
            <a:endParaRPr lang="en-US" sz="1100" dirty="0"/>
          </a:p>
        </p:txBody>
      </p:sp>
    </p:spTree>
    <p:extLst>
      <p:ext uri="{BB962C8B-B14F-4D97-AF65-F5344CB8AC3E}">
        <p14:creationId xmlns:p14="http://schemas.microsoft.com/office/powerpoint/2010/main" val="2404883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725</Words>
  <Application>Microsoft Office PowerPoint</Application>
  <PresentationFormat>Widescreen</PresentationFormat>
  <Paragraphs>139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Harden,Scott W</dc:creator>
  <cp:lastModifiedBy>Harden,Scott W</cp:lastModifiedBy>
  <cp:revision>12</cp:revision>
  <cp:lastPrinted>2017-06-01T21:57:01Z</cp:lastPrinted>
  <dcterms:created xsi:type="dcterms:W3CDTF">2017-05-23T20:23:20Z</dcterms:created>
  <dcterms:modified xsi:type="dcterms:W3CDTF">2017-06-01T22:06:46Z</dcterms:modified>
</cp:coreProperties>
</file>