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0" r:id="rId2"/>
    <p:sldMasterId id="2147483658" r:id="rId3"/>
    <p:sldMasterId id="2147483673" r:id="rId4"/>
    <p:sldMasterId id="2147483667" r:id="rId5"/>
    <p:sldMasterId id="2147483661" r:id="rId6"/>
    <p:sldMasterId id="2147483664" r:id="rId7"/>
  </p:sldMasterIdLst>
  <p:notesMasterIdLst>
    <p:notesMasterId r:id="rId9"/>
  </p:notesMasterIdLst>
  <p:handoutMasterIdLst>
    <p:handoutMasterId r:id="rId10"/>
  </p:handoutMasterIdLst>
  <p:sldIdLst>
    <p:sldId id="256" r:id="rId8"/>
  </p:sldIdLst>
  <p:sldSz cx="30275213" cy="42803763"/>
  <p:notesSz cx="6858000" cy="9144000"/>
  <p:defaultTextStyle>
    <a:defPPr>
      <a:defRPr lang="de-DE"/>
    </a:defPPr>
    <a:lvl1pPr marL="0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1pPr>
    <a:lvl2pPr marL="1294309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2pPr>
    <a:lvl3pPr marL="2588614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3pPr>
    <a:lvl4pPr marL="3882923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4pPr>
    <a:lvl5pPr marL="5177231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5pPr>
    <a:lvl6pPr marL="6471543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6pPr>
    <a:lvl7pPr marL="7765851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7pPr>
    <a:lvl8pPr marL="9060160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8pPr>
    <a:lvl9pPr marL="10354466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82"/>
    <a:srgbClr val="FFAAAA"/>
    <a:srgbClr val="FFDCDC"/>
    <a:srgbClr val="FF9696"/>
    <a:srgbClr val="FFC8C8"/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4" autoAdjust="0"/>
    <p:restoredTop sz="94660"/>
  </p:normalViewPr>
  <p:slideViewPr>
    <p:cSldViewPr snapToGrid="0" showGuides="1">
      <p:cViewPr>
        <p:scale>
          <a:sx n="83" d="100"/>
          <a:sy n="83" d="100"/>
        </p:scale>
        <p:origin x="-5728" y="-14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08.06.23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08.06.23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1294309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2588614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3882923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5177231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6471543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7765851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9060160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10354466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5" y="3667350"/>
            <a:ext cx="27730921" cy="7643858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9E1A2D3-E862-4464-9A32-4A0E33F592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Bildplatzhalter 10">
            <a:extLst>
              <a:ext uri="{FF2B5EF4-FFF2-40B4-BE49-F238E27FC236}">
                <a16:creationId xmlns:a16="http://schemas.microsoft.com/office/drawing/2014/main" id="{FF2B1A6C-ABE6-4E11-84C2-95B56E0D2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8BA62E06-D9EB-422C-B190-AB28598166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A05A8DC1-17CC-4BEA-9DB2-E003B0C940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2CE9849F-3C52-4F1B-A78B-38E08DD521D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E862F049-D815-4C4D-A14F-A0AEF5B2AE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B033E5C-1D17-4E80-9ACD-C87F6F8A425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B87B24B-4B57-4D64-9BA7-0987C53EFED5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87248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6" y="3667347"/>
            <a:ext cx="27730924" cy="36180927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7AEF07-72D4-4E4A-97EC-B42638E9743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A72E5486-E422-46D5-B9CE-9C27F11E61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29B12437-4940-468A-ACD9-95DFB4E272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B5AD182C-8486-4215-B1A0-777CB3A38E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AB1FED99-A9B0-4936-8CAD-8E5BA6D86CB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732A6DF2-6E7E-4B84-A8C9-D1A19C836F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1C1A8799-F036-415D-BD18-7A64A44D71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ADE99D1-1838-4538-BCAE-5B0F1DCCA2E1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259327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5" y="3667350"/>
            <a:ext cx="27730921" cy="7643858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378B2A-4210-4B30-8938-D11F62737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E2FCAE3E-3323-4AD4-B085-641212E4D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8CEC44D1-E8DF-4FDB-BD90-A3D8EF9BD2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27DFCFE7-0A47-4C01-8C39-42A7776A95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003E81EC-0027-4EF2-AAF2-04705181A2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660F281F-32A4-4D88-A61F-0B09B08724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5AA3ABAE-9FB8-4673-B2D5-C16B577B91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F0EBB4F-ECF9-4B82-9E7A-67885D34243B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429757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6" y="3667347"/>
            <a:ext cx="27730924" cy="36180927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D04CF4C-FB65-4F9C-9499-0F9D1FB6DA5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401661CE-5A2E-437D-8150-E0665D7626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1639FC5E-71F9-4A6A-8FCD-0133D746F0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23575185-9DD5-4138-B16F-462D6FF153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545F9ABE-E10E-438B-9CDC-1CEFF7D72B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67BEB04D-B134-43DA-9359-7EE293B613C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7744DB66-F5EE-4522-85A6-139A11CD91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CF0CC42-5361-4690-BDF8-88AF7AB1B65C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936121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5" y="3667350"/>
            <a:ext cx="27730921" cy="7643858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F59B72-8A30-4578-B167-B081D27158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DF06D9B6-DFA3-4983-A787-942489DFC4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E3733825-ED0C-4064-ABE7-37F49764C4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CCAC2E61-517C-4858-9139-02D53E02BA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37EF9C46-E8C5-439C-809C-1731C0A1EE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EF09BC08-ABE9-4D0A-8DDD-1E1FBEA13B4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05DD452A-1CDC-48F3-BBB8-08F5795BB38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6B4537-E852-4FF0-8D16-1991D3275230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532969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6" y="3667347"/>
            <a:ext cx="27730924" cy="36180927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71A34DB-AA50-4223-87E2-50C1BEB5108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2133057-890C-4D92-99B9-74D7A15B3A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8178CABE-EBB4-41FA-AEA1-65817D1E19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708FCD41-0BBF-47B7-ABB6-758117D335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D9885799-F89A-4210-AFCC-CF369132E2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8B6E8019-44ED-4185-A279-8DAC71886F5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1109A2B1-37C6-43E4-87B1-6FCED7CE39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0EA3F88-65A4-409F-8E69-5D7515FE8709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1371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6" y="3667347"/>
            <a:ext cx="27730924" cy="36180927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9721B81-136E-456D-812A-E7EFBC759F4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26" name="Bildplatzhalter 10">
            <a:extLst>
              <a:ext uri="{FF2B5EF4-FFF2-40B4-BE49-F238E27FC236}">
                <a16:creationId xmlns:a16="http://schemas.microsoft.com/office/drawing/2014/main" id="{5A5BABA5-C437-48B8-8B80-925847CC10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Bildplatzhalter 10">
            <a:extLst>
              <a:ext uri="{FF2B5EF4-FFF2-40B4-BE49-F238E27FC236}">
                <a16:creationId xmlns:a16="http://schemas.microsoft.com/office/drawing/2014/main" id="{CA5F2675-4A0F-4837-A374-A442160A93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Bildplatzhalter 10">
            <a:extLst>
              <a:ext uri="{FF2B5EF4-FFF2-40B4-BE49-F238E27FC236}">
                <a16:creationId xmlns:a16="http://schemas.microsoft.com/office/drawing/2014/main" id="{8A5711A6-6465-4DBC-8ECD-66F289B639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Bildplatzhalter 10">
            <a:extLst>
              <a:ext uri="{FF2B5EF4-FFF2-40B4-BE49-F238E27FC236}">
                <a16:creationId xmlns:a16="http://schemas.microsoft.com/office/drawing/2014/main" id="{1A1BECD8-B87C-4E7F-876E-EBBCFF4210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Bildplatzhalter 10">
            <a:extLst>
              <a:ext uri="{FF2B5EF4-FFF2-40B4-BE49-F238E27FC236}">
                <a16:creationId xmlns:a16="http://schemas.microsoft.com/office/drawing/2014/main" id="{9175C25E-2049-4918-92F4-41F7870095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Bildplatzhalter 10">
            <a:extLst>
              <a:ext uri="{FF2B5EF4-FFF2-40B4-BE49-F238E27FC236}">
                <a16:creationId xmlns:a16="http://schemas.microsoft.com/office/drawing/2014/main" id="{E2C16173-FCEC-4425-BBE4-CE1E4AFAEF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112DE20-9084-4E2E-9BC0-0A1A890F9F25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499454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5" y="3667350"/>
            <a:ext cx="27730921" cy="7643858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F1A1D6-9735-42FF-8009-2446958AE1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A3D88EF6-8D6C-4659-B5BB-8DEB947538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0D06E50D-FB42-4254-9EE8-2543E9E84A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1F4F4ACC-C650-453F-A0F3-18E1D614EF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BF9E64DB-7BEE-49D2-9DA6-46E20AADE9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F2D2F044-F62A-4F56-98C4-E0AEA71DD7D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B735B654-70F6-483C-BF51-FD86B9E1514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2009FF8-7D8D-490E-AD16-3FCBF43871BA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43821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6" y="3667347"/>
            <a:ext cx="27730924" cy="36180927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A4D7663-87E1-41BF-9893-6CC92DEAC53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767D62AC-7684-4F61-A448-9555E4A618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6DEB9150-E5AE-4E88-97D1-4AA5CA6077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893EBACD-39CC-4EC2-80DB-6D9A34006C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8C10DB7E-780F-4AC3-8476-7878E59DE8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31982410-1FD1-4B09-A987-326466D838B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C51C1AD6-1110-4F00-824C-BC0C715009B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B53963F-8F54-448A-BC4B-F1BE9BD0B251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1237123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5" y="3667350"/>
            <a:ext cx="27730921" cy="7643858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0EB9521-A92B-4AEA-83E0-E72FCA52CE7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98CAB97E-D4FD-49A9-865E-1207F880CF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643C4C3E-62D9-4E11-AAC9-EBFE23CB41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A572D49B-CBEC-43EC-BC01-201B08E814B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3E45F4D9-18AD-4441-88F0-0C2887ED30E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89CA88AF-F37D-4EF5-A450-D3FD4B64CB9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6B2D6769-B78B-4FE6-8251-0CB0A64E28A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4242A1A-D1DA-4A29-A77F-8D09C7903C6D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83294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6" y="3667347"/>
            <a:ext cx="27730924" cy="36180927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8BEE220-758B-42F2-8AE3-FAA23F08D27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70119696-D82D-4436-94DD-4A78C86562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EA4575FB-580A-49BC-B1EC-C52E325B05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A1264118-E3E7-4CC8-A840-1A27DFFD44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0A48F791-0CF4-4C87-B8D4-C010ED0818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E3321609-8777-4EE8-8C50-115761FC99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AF591D59-B0A5-45D2-A8A4-953CF2AD0C5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79B2282-5864-483F-A9C2-98B708E81E31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314337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5" y="3667350"/>
            <a:ext cx="27730921" cy="7643858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608CB39-016B-4BF4-8342-612A7BA13D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988ABE6A-593F-4D55-BD17-DC767E7DF8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31C309D4-AB7C-4964-8853-FAAB87F470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F6227264-0E4C-489A-A4DD-5525AB1807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964E781B-2486-4D58-B0E8-4724342213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BD799EFA-A9EB-42AE-80BD-C593C93A91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53F2262D-02CE-45D0-9DDC-8A996DE6229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C3EFC8F-D883-4879-8F2E-CBC81AD16730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654029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6" y="3667347"/>
            <a:ext cx="27730924" cy="36180927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F8CEC64-5664-4130-B060-110266B4308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0C9EC0EA-ABB7-4BB0-BEC5-A6BCD853D5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6E3B6F26-90D9-483A-89B7-3D574F8BB7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A91348A7-7D1B-44A1-8426-2CA4140CA1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761868EF-A6C8-455F-B110-612B80DD0D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B981C53C-1117-4AD8-93EF-FFC3C4AF43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E77F6827-F994-4CEB-B307-AE21D11068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6BF8729-1A8B-4198-9E5F-E1B165BBA964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552371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5" y="3667350"/>
            <a:ext cx="27730921" cy="7643858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3445AAF-9BD8-4B00-9FF2-B0472F96293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40E3753-935A-4507-AC11-F0E2918455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E0B96D98-4A3E-4DF7-A094-F09D8C2A2A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146C052A-0C6C-45AB-B56D-6157245A14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888D17E7-FED6-4C55-8A8C-FA9EA17907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4518EC54-715E-4943-8475-2E7D2D2F47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E55ED384-45AF-48A8-B0D0-01A90C0844B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F6DC02F-F074-4CFC-8DAD-8EA8B507E199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173834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145" y="1314416"/>
            <a:ext cx="6371158" cy="103905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FDEEE2-A562-451F-B8E3-81F68BE4B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809" y="1176882"/>
            <a:ext cx="6320189" cy="127438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404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0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dt="0"/>
  <p:txStyles>
    <p:titleStyle>
      <a:lvl1pPr algn="l" defTabSz="1605370" rtl="0" eaLnBrk="1" latinLnBrk="0" hangingPunct="1">
        <a:lnSpc>
          <a:spcPct val="90000"/>
        </a:lnSpc>
        <a:spcBef>
          <a:spcPct val="0"/>
        </a:spcBef>
        <a:buNone/>
        <a:defRPr sz="11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98" indent="-509598" algn="l" defTabSz="1605370" rtl="0" eaLnBrk="1" latinLnBrk="0" hangingPunct="1">
        <a:lnSpc>
          <a:spcPts val="4388"/>
        </a:lnSpc>
        <a:spcBef>
          <a:spcPts val="566"/>
        </a:spcBef>
        <a:buFont typeface="Arial" panose="020B0604020202020204" pitchFamily="34" charset="0"/>
        <a:buChar char="•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1019196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2pPr>
      <a:lvl3pPr marL="1528794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3pPr>
      <a:lvl4pPr marL="2038392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4pPr>
      <a:lvl5pPr marL="2547990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5pPr>
      <a:lvl6pPr marL="4414761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5217446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6020130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822815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1pPr>
      <a:lvl2pPr marL="802685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2pPr>
      <a:lvl3pPr marL="160537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3pPr>
      <a:lvl4pPr marL="2408052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21073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013421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481610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5618788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421473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801" userDrawn="1">
          <p15:clr>
            <a:srgbClr val="F26B43"/>
          </p15:clr>
        </p15:guide>
        <p15:guide id="3" pos="18270" userDrawn="1">
          <p15:clr>
            <a:srgbClr val="F26B43"/>
          </p15:clr>
        </p15:guide>
        <p15:guide id="4" orient="horz" pos="2310" userDrawn="1">
          <p15:clr>
            <a:srgbClr val="F26B43"/>
          </p15:clr>
        </p15:guide>
        <p15:guide id="6" orient="horz" pos="26224" userDrawn="1">
          <p15:clr>
            <a:srgbClr val="F26B43"/>
          </p15:clr>
        </p15:guide>
        <p15:guide id="8" orient="horz" pos="25103" userDrawn="1">
          <p15:clr>
            <a:srgbClr val="F26B43"/>
          </p15:clr>
        </p15:guide>
        <p15:guide id="10" pos="9729" userDrawn="1">
          <p15:clr>
            <a:srgbClr val="F26B43"/>
          </p15:clr>
        </p15:guide>
        <p15:guide id="11" pos="9342" userDrawn="1">
          <p15:clr>
            <a:srgbClr val="F26B43"/>
          </p15:clr>
        </p15:guide>
        <p15:guide id="12" orient="horz" pos="1475" userDrawn="1">
          <p15:clr>
            <a:srgbClr val="F26B43"/>
          </p15:clr>
        </p15:guide>
        <p15:guide id="13" orient="horz" pos="832" userDrawn="1">
          <p15:clr>
            <a:srgbClr val="F26B43"/>
          </p15:clr>
        </p15:guide>
        <p15:guide id="14" orient="horz" pos="25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145" y="1314416"/>
            <a:ext cx="6371158" cy="103905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F327E01-6420-49F2-A700-C496E8C76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404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2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sldNum="0" hdr="0" dt="0"/>
  <p:txStyles>
    <p:titleStyle>
      <a:lvl1pPr algn="l" defTabSz="1605370" rtl="0" eaLnBrk="1" latinLnBrk="0" hangingPunct="1">
        <a:lnSpc>
          <a:spcPct val="90000"/>
        </a:lnSpc>
        <a:spcBef>
          <a:spcPct val="0"/>
        </a:spcBef>
        <a:buNone/>
        <a:defRPr sz="11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98" indent="-509598" algn="l" defTabSz="1605370" rtl="0" eaLnBrk="1" latinLnBrk="0" hangingPunct="1">
        <a:lnSpc>
          <a:spcPts val="4388"/>
        </a:lnSpc>
        <a:spcBef>
          <a:spcPts val="566"/>
        </a:spcBef>
        <a:buFont typeface="Arial" panose="020B0604020202020204" pitchFamily="34" charset="0"/>
        <a:buChar char="•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1019196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2pPr>
      <a:lvl3pPr marL="1528794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3pPr>
      <a:lvl4pPr marL="2038392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4pPr>
      <a:lvl5pPr marL="2547990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5pPr>
      <a:lvl6pPr marL="4414761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5217446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6020130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822815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1pPr>
      <a:lvl2pPr marL="802685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2pPr>
      <a:lvl3pPr marL="160537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3pPr>
      <a:lvl4pPr marL="2408052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21073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013421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481610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5618788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421473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801" userDrawn="1">
          <p15:clr>
            <a:srgbClr val="F26B43"/>
          </p15:clr>
        </p15:guide>
        <p15:guide id="3" pos="18270" userDrawn="1">
          <p15:clr>
            <a:srgbClr val="F26B43"/>
          </p15:clr>
        </p15:guide>
        <p15:guide id="4" orient="horz" pos="2310" userDrawn="1">
          <p15:clr>
            <a:srgbClr val="F26B43"/>
          </p15:clr>
        </p15:guide>
        <p15:guide id="6" orient="horz" pos="26221" userDrawn="1">
          <p15:clr>
            <a:srgbClr val="F26B43"/>
          </p15:clr>
        </p15:guide>
        <p15:guide id="8" orient="horz" pos="25103" userDrawn="1">
          <p15:clr>
            <a:srgbClr val="F26B43"/>
          </p15:clr>
        </p15:guide>
        <p15:guide id="10" pos="9729" userDrawn="1">
          <p15:clr>
            <a:srgbClr val="F26B43"/>
          </p15:clr>
        </p15:guide>
        <p15:guide id="11" pos="9342" userDrawn="1">
          <p15:clr>
            <a:srgbClr val="F26B43"/>
          </p15:clr>
        </p15:guide>
        <p15:guide id="12" orient="horz" pos="1475" userDrawn="1">
          <p15:clr>
            <a:srgbClr val="F26B43"/>
          </p15:clr>
        </p15:guide>
        <p15:guide id="13" orient="horz" pos="832" userDrawn="1">
          <p15:clr>
            <a:srgbClr val="F26B43"/>
          </p15:clr>
        </p15:guide>
        <p15:guide id="14" orient="horz" pos="2555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145" y="1314416"/>
            <a:ext cx="6371158" cy="103905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1AF2C9B8-0BC4-4FEF-9683-BCE79ECE7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404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dt="0"/>
  <p:txStyles>
    <p:titleStyle>
      <a:lvl1pPr algn="l" defTabSz="1605370" rtl="0" eaLnBrk="1" latinLnBrk="0" hangingPunct="1">
        <a:lnSpc>
          <a:spcPct val="90000"/>
        </a:lnSpc>
        <a:spcBef>
          <a:spcPct val="0"/>
        </a:spcBef>
        <a:buNone/>
        <a:defRPr sz="11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98" indent="-509598" algn="l" defTabSz="1605370" rtl="0" eaLnBrk="1" latinLnBrk="0" hangingPunct="1">
        <a:lnSpc>
          <a:spcPts val="4388"/>
        </a:lnSpc>
        <a:spcBef>
          <a:spcPts val="566"/>
        </a:spcBef>
        <a:buFont typeface="Arial" panose="020B0604020202020204" pitchFamily="34" charset="0"/>
        <a:buChar char="•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1019196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2pPr>
      <a:lvl3pPr marL="1528794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3pPr>
      <a:lvl4pPr marL="2038392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4pPr>
      <a:lvl5pPr marL="2547990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5pPr>
      <a:lvl6pPr marL="4414761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5217446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6020130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822815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1pPr>
      <a:lvl2pPr marL="802685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2pPr>
      <a:lvl3pPr marL="160537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3pPr>
      <a:lvl4pPr marL="2408052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21073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013421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481610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5618788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421473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801" userDrawn="1">
          <p15:clr>
            <a:srgbClr val="F26B43"/>
          </p15:clr>
        </p15:guide>
        <p15:guide id="3" pos="18270" userDrawn="1">
          <p15:clr>
            <a:srgbClr val="F26B43"/>
          </p15:clr>
        </p15:guide>
        <p15:guide id="4" orient="horz" pos="2310" userDrawn="1">
          <p15:clr>
            <a:srgbClr val="F26B43"/>
          </p15:clr>
        </p15:guide>
        <p15:guide id="6" orient="horz" pos="26224" userDrawn="1">
          <p15:clr>
            <a:srgbClr val="F26B43"/>
          </p15:clr>
        </p15:guide>
        <p15:guide id="8" orient="horz" pos="25103" userDrawn="1">
          <p15:clr>
            <a:srgbClr val="F26B43"/>
          </p15:clr>
        </p15:guide>
        <p15:guide id="10" pos="9729" userDrawn="1">
          <p15:clr>
            <a:srgbClr val="F26B43"/>
          </p15:clr>
        </p15:guide>
        <p15:guide id="11" pos="9342" userDrawn="1">
          <p15:clr>
            <a:srgbClr val="F26B43"/>
          </p15:clr>
        </p15:guide>
        <p15:guide id="12" orient="horz" pos="1475" userDrawn="1">
          <p15:clr>
            <a:srgbClr val="F26B43"/>
          </p15:clr>
        </p15:guide>
        <p15:guide id="13" orient="horz" pos="832" userDrawn="1">
          <p15:clr>
            <a:srgbClr val="F26B43"/>
          </p15:clr>
        </p15:guide>
        <p15:guide id="14" orient="horz" pos="2555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145" y="1314416"/>
            <a:ext cx="6371158" cy="103905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F55E107-9A5E-48D5-998E-3EA938F52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404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3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1605370" rtl="0" eaLnBrk="1" latinLnBrk="0" hangingPunct="1">
        <a:lnSpc>
          <a:spcPct val="90000"/>
        </a:lnSpc>
        <a:spcBef>
          <a:spcPct val="0"/>
        </a:spcBef>
        <a:buNone/>
        <a:defRPr sz="11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98" indent="-509598" algn="l" defTabSz="1605370" rtl="0" eaLnBrk="1" latinLnBrk="0" hangingPunct="1">
        <a:lnSpc>
          <a:spcPts val="4388"/>
        </a:lnSpc>
        <a:spcBef>
          <a:spcPts val="566"/>
        </a:spcBef>
        <a:buFont typeface="Arial" panose="020B0604020202020204" pitchFamily="34" charset="0"/>
        <a:buChar char="•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1019196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2pPr>
      <a:lvl3pPr marL="1528794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3pPr>
      <a:lvl4pPr marL="2038392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4pPr>
      <a:lvl5pPr marL="2547990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5pPr>
      <a:lvl6pPr marL="4414761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5217446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6020130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822815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1pPr>
      <a:lvl2pPr marL="802685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2pPr>
      <a:lvl3pPr marL="160537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3pPr>
      <a:lvl4pPr marL="2408052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21073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013421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481610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5618788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421473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801" userDrawn="1">
          <p15:clr>
            <a:srgbClr val="F26B43"/>
          </p15:clr>
        </p15:guide>
        <p15:guide id="3" pos="18270" userDrawn="1">
          <p15:clr>
            <a:srgbClr val="F26B43"/>
          </p15:clr>
        </p15:guide>
        <p15:guide id="4" orient="horz" pos="2310" userDrawn="1">
          <p15:clr>
            <a:srgbClr val="F26B43"/>
          </p15:clr>
        </p15:guide>
        <p15:guide id="6" orient="horz" pos="26221" userDrawn="1">
          <p15:clr>
            <a:srgbClr val="F26B43"/>
          </p15:clr>
        </p15:guide>
        <p15:guide id="8" orient="horz" pos="25103" userDrawn="1">
          <p15:clr>
            <a:srgbClr val="F26B43"/>
          </p15:clr>
        </p15:guide>
        <p15:guide id="10" pos="9729" userDrawn="1">
          <p15:clr>
            <a:srgbClr val="F26B43"/>
          </p15:clr>
        </p15:guide>
        <p15:guide id="11" pos="9342" userDrawn="1">
          <p15:clr>
            <a:srgbClr val="F26B43"/>
          </p15:clr>
        </p15:guide>
        <p15:guide id="12" orient="horz" pos="1475" userDrawn="1">
          <p15:clr>
            <a:srgbClr val="F26B43"/>
          </p15:clr>
        </p15:guide>
        <p15:guide id="13" orient="horz" pos="832" userDrawn="1">
          <p15:clr>
            <a:srgbClr val="F26B43"/>
          </p15:clr>
        </p15:guide>
        <p15:guide id="14" orient="horz" pos="25553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145" y="1314416"/>
            <a:ext cx="6371158" cy="103905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1A5A91-F49C-4574-8091-65E8B7BF2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404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sldNum="0" hdr="0" dt="0"/>
  <p:txStyles>
    <p:titleStyle>
      <a:lvl1pPr algn="l" defTabSz="1605370" rtl="0" eaLnBrk="1" latinLnBrk="0" hangingPunct="1">
        <a:lnSpc>
          <a:spcPct val="90000"/>
        </a:lnSpc>
        <a:spcBef>
          <a:spcPct val="0"/>
        </a:spcBef>
        <a:buNone/>
        <a:defRPr sz="11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98" indent="-509598" algn="l" defTabSz="1605370" rtl="0" eaLnBrk="1" latinLnBrk="0" hangingPunct="1">
        <a:lnSpc>
          <a:spcPts val="4388"/>
        </a:lnSpc>
        <a:spcBef>
          <a:spcPts val="566"/>
        </a:spcBef>
        <a:buFont typeface="Arial" panose="020B0604020202020204" pitchFamily="34" charset="0"/>
        <a:buChar char="•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1019196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2pPr>
      <a:lvl3pPr marL="1528794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3pPr>
      <a:lvl4pPr marL="2038392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4pPr>
      <a:lvl5pPr marL="2547990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5pPr>
      <a:lvl6pPr marL="4414761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5217446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6020130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822815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1pPr>
      <a:lvl2pPr marL="802685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2pPr>
      <a:lvl3pPr marL="160537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3pPr>
      <a:lvl4pPr marL="2408052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21073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013421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481610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5618788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421473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801" userDrawn="1">
          <p15:clr>
            <a:srgbClr val="F26B43"/>
          </p15:clr>
        </p15:guide>
        <p15:guide id="3" pos="18270" userDrawn="1">
          <p15:clr>
            <a:srgbClr val="F26B43"/>
          </p15:clr>
        </p15:guide>
        <p15:guide id="4" orient="horz" pos="2310" userDrawn="1">
          <p15:clr>
            <a:srgbClr val="F26B43"/>
          </p15:clr>
        </p15:guide>
        <p15:guide id="6" orient="horz" pos="26221" userDrawn="1">
          <p15:clr>
            <a:srgbClr val="F26B43"/>
          </p15:clr>
        </p15:guide>
        <p15:guide id="8" orient="horz" pos="25103" userDrawn="1">
          <p15:clr>
            <a:srgbClr val="F26B43"/>
          </p15:clr>
        </p15:guide>
        <p15:guide id="10" pos="9729" userDrawn="1">
          <p15:clr>
            <a:srgbClr val="F26B43"/>
          </p15:clr>
        </p15:guide>
        <p15:guide id="11" pos="9342" userDrawn="1">
          <p15:clr>
            <a:srgbClr val="F26B43"/>
          </p15:clr>
        </p15:guide>
        <p15:guide id="12" orient="horz" pos="1475" userDrawn="1">
          <p15:clr>
            <a:srgbClr val="F26B43"/>
          </p15:clr>
        </p15:guide>
        <p15:guide id="13" orient="horz" pos="832" userDrawn="1">
          <p15:clr>
            <a:srgbClr val="F26B43"/>
          </p15:clr>
        </p15:guide>
        <p15:guide id="14" orient="horz" pos="25553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145" y="1314416"/>
            <a:ext cx="6371158" cy="103905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3D01357-C561-4209-8F72-C13828293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404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7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dt="0"/>
  <p:txStyles>
    <p:titleStyle>
      <a:lvl1pPr algn="l" defTabSz="1605370" rtl="0" eaLnBrk="1" latinLnBrk="0" hangingPunct="1">
        <a:lnSpc>
          <a:spcPct val="90000"/>
        </a:lnSpc>
        <a:spcBef>
          <a:spcPct val="0"/>
        </a:spcBef>
        <a:buNone/>
        <a:defRPr sz="11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98" indent="-509598" algn="l" defTabSz="1605370" rtl="0" eaLnBrk="1" latinLnBrk="0" hangingPunct="1">
        <a:lnSpc>
          <a:spcPts val="4388"/>
        </a:lnSpc>
        <a:spcBef>
          <a:spcPts val="566"/>
        </a:spcBef>
        <a:buFont typeface="Arial" panose="020B0604020202020204" pitchFamily="34" charset="0"/>
        <a:buChar char="•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1019196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2pPr>
      <a:lvl3pPr marL="1528794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3pPr>
      <a:lvl4pPr marL="2038392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4pPr>
      <a:lvl5pPr marL="2547990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5pPr>
      <a:lvl6pPr marL="4414761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5217446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6020130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822815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1pPr>
      <a:lvl2pPr marL="802685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2pPr>
      <a:lvl3pPr marL="160537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3pPr>
      <a:lvl4pPr marL="2408052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21073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013421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481610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5618788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421473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801" userDrawn="1">
          <p15:clr>
            <a:srgbClr val="F26B43"/>
          </p15:clr>
        </p15:guide>
        <p15:guide id="3" pos="18270" userDrawn="1">
          <p15:clr>
            <a:srgbClr val="F26B43"/>
          </p15:clr>
        </p15:guide>
        <p15:guide id="4" orient="horz" pos="2310" userDrawn="1">
          <p15:clr>
            <a:srgbClr val="F26B43"/>
          </p15:clr>
        </p15:guide>
        <p15:guide id="6" orient="horz" pos="25553" userDrawn="1">
          <p15:clr>
            <a:srgbClr val="F26B43"/>
          </p15:clr>
        </p15:guide>
        <p15:guide id="8" orient="horz" pos="25103" userDrawn="1">
          <p15:clr>
            <a:srgbClr val="F26B43"/>
          </p15:clr>
        </p15:guide>
        <p15:guide id="10" pos="9729" userDrawn="1">
          <p15:clr>
            <a:srgbClr val="F26B43"/>
          </p15:clr>
        </p15:guide>
        <p15:guide id="11" pos="9342" userDrawn="1">
          <p15:clr>
            <a:srgbClr val="F26B43"/>
          </p15:clr>
        </p15:guide>
        <p15:guide id="12" orient="horz" pos="1475" userDrawn="1">
          <p15:clr>
            <a:srgbClr val="F26B43"/>
          </p15:clr>
        </p15:guide>
        <p15:guide id="13" orient="horz" pos="832" userDrawn="1">
          <p15:clr>
            <a:srgbClr val="F26B43"/>
          </p15:clr>
        </p15:guide>
        <p15:guide id="14" orient="horz" pos="26224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145" y="1314416"/>
            <a:ext cx="6371158" cy="103905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08D0C21-954E-436B-9783-87B68054F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404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1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dt="0"/>
  <p:txStyles>
    <p:titleStyle>
      <a:lvl1pPr algn="l" defTabSz="1605370" rtl="0" eaLnBrk="1" latinLnBrk="0" hangingPunct="1">
        <a:lnSpc>
          <a:spcPct val="90000"/>
        </a:lnSpc>
        <a:spcBef>
          <a:spcPct val="0"/>
        </a:spcBef>
        <a:buNone/>
        <a:defRPr sz="11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98" indent="-509598" algn="l" defTabSz="1605370" rtl="0" eaLnBrk="1" latinLnBrk="0" hangingPunct="1">
        <a:lnSpc>
          <a:spcPts val="4388"/>
        </a:lnSpc>
        <a:spcBef>
          <a:spcPts val="566"/>
        </a:spcBef>
        <a:buFont typeface="Arial" panose="020B0604020202020204" pitchFamily="34" charset="0"/>
        <a:buChar char="•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1019196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2pPr>
      <a:lvl3pPr marL="1528794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3pPr>
      <a:lvl4pPr marL="2038392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4pPr>
      <a:lvl5pPr marL="2547990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5pPr>
      <a:lvl6pPr marL="4414761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5217446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6020130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822815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1pPr>
      <a:lvl2pPr marL="802685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2pPr>
      <a:lvl3pPr marL="160537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3pPr>
      <a:lvl4pPr marL="2408052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21073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013421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481610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5618788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421473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801" userDrawn="1">
          <p15:clr>
            <a:srgbClr val="F26B43"/>
          </p15:clr>
        </p15:guide>
        <p15:guide id="3" pos="18270" userDrawn="1">
          <p15:clr>
            <a:srgbClr val="F26B43"/>
          </p15:clr>
        </p15:guide>
        <p15:guide id="4" orient="horz" pos="2310" userDrawn="1">
          <p15:clr>
            <a:srgbClr val="F26B43"/>
          </p15:clr>
        </p15:guide>
        <p15:guide id="6" orient="horz" pos="26221" userDrawn="1">
          <p15:clr>
            <a:srgbClr val="F26B43"/>
          </p15:clr>
        </p15:guide>
        <p15:guide id="8" orient="horz" pos="25103" userDrawn="1">
          <p15:clr>
            <a:srgbClr val="F26B43"/>
          </p15:clr>
        </p15:guide>
        <p15:guide id="10" pos="9729" userDrawn="1">
          <p15:clr>
            <a:srgbClr val="F26B43"/>
          </p15:clr>
        </p15:guide>
        <p15:guide id="11" pos="9342" userDrawn="1">
          <p15:clr>
            <a:srgbClr val="F26B43"/>
          </p15:clr>
        </p15:guide>
        <p15:guide id="12" orient="horz" pos="1475" userDrawn="1">
          <p15:clr>
            <a:srgbClr val="F26B43"/>
          </p15:clr>
        </p15:guide>
        <p15:guide id="13" orient="horz" pos="832" userDrawn="1">
          <p15:clr>
            <a:srgbClr val="F26B43"/>
          </p15:clr>
        </p15:guide>
        <p15:guide id="14" orient="horz" pos="2555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0">
            <a:extLst>
              <a:ext uri="{FF2B5EF4-FFF2-40B4-BE49-F238E27FC236}">
                <a16:creationId xmlns:a16="http://schemas.microsoft.com/office/drawing/2014/main" id="{431616CD-4176-0A33-8E05-9AD3FE4C0A77}"/>
              </a:ext>
            </a:extLst>
          </p:cNvPr>
          <p:cNvSpPr txBox="1"/>
          <p:nvPr/>
        </p:nvSpPr>
        <p:spPr>
          <a:xfrm>
            <a:off x="1270617" y="22531047"/>
            <a:ext cx="13555108" cy="17501457"/>
          </a:xfrm>
          <a:prstGeom prst="rect">
            <a:avLst/>
          </a:prstGeom>
          <a:solidFill>
            <a:srgbClr val="FFDCDC"/>
          </a:solidFill>
        </p:spPr>
        <p:txBody>
          <a:bodyPr wrap="square" lIns="509591" tIns="509591" rIns="509591" bIns="509591" rtlCol="0">
            <a:noAutofit/>
          </a:bodyPr>
          <a:lstStyle/>
          <a:p>
            <a:pPr>
              <a:spcAft>
                <a:spcPts val="1699"/>
              </a:spcAft>
            </a:pPr>
            <a:endParaRPr lang="en-US" sz="3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3FA9CF-1F58-4D1D-BF79-77C4A1B338E2}"/>
              </a:ext>
            </a:extLst>
          </p:cNvPr>
          <p:cNvSpPr/>
          <p:nvPr/>
        </p:nvSpPr>
        <p:spPr>
          <a:xfrm>
            <a:off x="1270618" y="40312604"/>
            <a:ext cx="5075824" cy="20582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sz="14427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B891BA-64C1-47DD-9FAA-BB9AF059A154}"/>
              </a:ext>
            </a:extLst>
          </p:cNvPr>
          <p:cNvSpPr txBox="1"/>
          <p:nvPr/>
        </p:nvSpPr>
        <p:spPr>
          <a:xfrm>
            <a:off x="15438669" y="12625338"/>
            <a:ext cx="13555108" cy="17205551"/>
          </a:xfrm>
          <a:prstGeom prst="rect">
            <a:avLst/>
          </a:prstGeom>
          <a:solidFill>
            <a:srgbClr val="FFC8C8"/>
          </a:solidFill>
        </p:spPr>
        <p:txBody>
          <a:bodyPr wrap="square" lIns="509591" tIns="509591" rIns="509591" bIns="509591" rtlCol="0">
            <a:noAutofit/>
          </a:bodyPr>
          <a:lstStyle/>
          <a:p>
            <a:pPr>
              <a:spcAft>
                <a:spcPts val="1699"/>
              </a:spcAft>
            </a:pPr>
            <a:endParaRPr lang="en-US" sz="31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E2192F5-5947-48B4-B856-CE73794BBCC5}"/>
              </a:ext>
            </a:extLst>
          </p:cNvPr>
          <p:cNvSpPr txBox="1"/>
          <p:nvPr/>
        </p:nvSpPr>
        <p:spPr>
          <a:xfrm>
            <a:off x="15439060" y="37844361"/>
            <a:ext cx="13555108" cy="2271276"/>
          </a:xfrm>
          <a:prstGeom prst="rect">
            <a:avLst/>
          </a:prstGeom>
          <a:solidFill>
            <a:srgbClr val="FF8282"/>
          </a:solidFill>
        </p:spPr>
        <p:txBody>
          <a:bodyPr wrap="square" lIns="509591" tIns="509591" rIns="509591" bIns="509591" rtlCol="0">
            <a:noAutofit/>
          </a:bodyPr>
          <a:lstStyle/>
          <a:p>
            <a:pPr>
              <a:spcAft>
                <a:spcPts val="849"/>
              </a:spcAft>
            </a:pPr>
            <a:r>
              <a:rPr lang="de-DE" sz="2800" dirty="0"/>
              <a:t>[1] </a:t>
            </a:r>
            <a:r>
              <a:rPr lang="de-DE" sz="2800" dirty="0" err="1"/>
              <a:t>Prediction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students’early</a:t>
            </a:r>
            <a:r>
              <a:rPr lang="de-DE" sz="2800" dirty="0"/>
              <a:t> </a:t>
            </a:r>
            <a:r>
              <a:rPr lang="de-DE" sz="2800" dirty="0" err="1"/>
              <a:t>dropout</a:t>
            </a:r>
            <a:r>
              <a:rPr lang="de-DE" sz="2800" dirty="0"/>
              <a:t> </a:t>
            </a:r>
            <a:r>
              <a:rPr lang="de-DE" sz="2800" dirty="0" err="1"/>
              <a:t>based</a:t>
            </a:r>
            <a:r>
              <a:rPr lang="de-DE" sz="2800" dirty="0"/>
              <a:t> on </a:t>
            </a:r>
            <a:r>
              <a:rPr lang="de-DE" sz="2800" dirty="0" err="1"/>
              <a:t>their</a:t>
            </a:r>
            <a:r>
              <a:rPr lang="de-DE" sz="2800" dirty="0"/>
              <a:t> </a:t>
            </a:r>
            <a:r>
              <a:rPr lang="de-DE" sz="2800" dirty="0" err="1"/>
              <a:t>interactionlogs</a:t>
            </a:r>
            <a:r>
              <a:rPr lang="de-DE" sz="2800" dirty="0"/>
              <a:t> in online </a:t>
            </a:r>
            <a:r>
              <a:rPr lang="de-DE" sz="2800" dirty="0" err="1"/>
              <a:t>learning</a:t>
            </a:r>
            <a:r>
              <a:rPr lang="de-DE" sz="2800" dirty="0"/>
              <a:t> </a:t>
            </a:r>
            <a:r>
              <a:rPr lang="de-DE" sz="2800" dirty="0" err="1"/>
              <a:t>environmentAhmed</a:t>
            </a:r>
            <a:r>
              <a:rPr lang="de-DE" sz="2800" dirty="0"/>
              <a:t> A. </a:t>
            </a:r>
            <a:r>
              <a:rPr lang="de-DE" sz="2800" dirty="0" err="1"/>
              <a:t>Mubaraka,b</a:t>
            </a:r>
            <a:r>
              <a:rPr lang="de-DE" sz="2800" dirty="0"/>
              <a:t>, Han </a:t>
            </a:r>
            <a:r>
              <a:rPr lang="de-DE" sz="2800" dirty="0" err="1"/>
              <a:t>Caoaand</a:t>
            </a:r>
            <a:r>
              <a:rPr lang="de-DE" sz="2800" dirty="0"/>
              <a:t> </a:t>
            </a:r>
            <a:r>
              <a:rPr lang="de-DE" sz="2800" dirty="0" err="1"/>
              <a:t>Weizhen</a:t>
            </a:r>
            <a:r>
              <a:rPr lang="de-DE" sz="2800" dirty="0"/>
              <a:t> Zhang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17DA120-B4C8-45E1-9AFC-01FF61FE9131}"/>
              </a:ext>
            </a:extLst>
          </p:cNvPr>
          <p:cNvSpPr txBox="1"/>
          <p:nvPr/>
        </p:nvSpPr>
        <p:spPr>
          <a:xfrm>
            <a:off x="1274924" y="12637846"/>
            <a:ext cx="13555108" cy="8649534"/>
          </a:xfrm>
          <a:prstGeom prst="rect">
            <a:avLst/>
          </a:prstGeom>
          <a:solidFill>
            <a:srgbClr val="FF9696"/>
          </a:solidFill>
        </p:spPr>
        <p:txBody>
          <a:bodyPr wrap="square" lIns="509591" tIns="509591" rIns="509591" bIns="509591" rtlCol="0">
            <a:noAutofit/>
          </a:bodyPr>
          <a:lstStyle/>
          <a:p>
            <a:pPr>
              <a:spcAft>
                <a:spcPts val="1699"/>
              </a:spcAft>
            </a:pPr>
            <a:endParaRPr lang="en-US" sz="31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A326D-5459-448C-A1DA-1837E53120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solidFill>
            <a:srgbClr val="C00000"/>
          </a:solidFill>
        </p:spPr>
        <p:txBody>
          <a:bodyPr lIns="720000" tIns="720000" rIns="720000" bIns="720000"/>
          <a:lstStyle/>
          <a:p>
            <a:r>
              <a:rPr lang="en-US" sz="9600" b="1" dirty="0"/>
              <a:t>Predict user future experiences on the app</a:t>
            </a:r>
            <a:endParaRPr lang="en-US" sz="13800" b="1" dirty="0"/>
          </a:p>
          <a:p>
            <a:pPr>
              <a:lnSpc>
                <a:spcPct val="150000"/>
              </a:lnSpc>
            </a:pPr>
            <a:endParaRPr lang="en-US" sz="5600" dirty="0"/>
          </a:p>
          <a:p>
            <a:pPr lvl="1"/>
            <a:endParaRPr lang="en-US" sz="3114" dirty="0"/>
          </a:p>
          <a:p>
            <a:pPr lvl="1"/>
            <a:r>
              <a:rPr lang="en-US" sz="4000" dirty="0">
                <a:ea typeface="+mn-lt"/>
                <a:cs typeface="+mn-lt"/>
              </a:rPr>
              <a:t>BRAM : Romain </a:t>
            </a:r>
            <a:r>
              <a:rPr lang="en-US" sz="4000" dirty="0" err="1">
                <a:ea typeface="+mn-lt"/>
                <a:cs typeface="+mn-lt"/>
              </a:rPr>
              <a:t>Berquet</a:t>
            </a:r>
            <a:r>
              <a:rPr lang="en-US" sz="4000" dirty="0">
                <a:ea typeface="+mn-lt"/>
                <a:cs typeface="+mn-lt"/>
              </a:rPr>
              <a:t> and Antoine Munier</a:t>
            </a:r>
            <a:endParaRPr lang="en-US" sz="4000" baseline="30000" dirty="0">
              <a:ea typeface="+mn-lt"/>
              <a:cs typeface="+mn-lt"/>
            </a:endParaRPr>
          </a:p>
          <a:p>
            <a:pPr lvl="1"/>
            <a:endParaRPr lang="en-US" sz="4000" dirty="0">
              <a:ea typeface="+mn-lt"/>
              <a:cs typeface="+mn-lt"/>
            </a:endParaRPr>
          </a:p>
          <a:p>
            <a:pPr lvl="1"/>
            <a:r>
              <a:rPr lang="en-US" sz="4000" dirty="0"/>
              <a:t>Machine Learning for Behavioral Data (MLBD) Course, EPFL, 2022</a:t>
            </a:r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29F7A211-0539-4EA7-9D38-8E4F5A4854B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13398740" y="1419184"/>
            <a:ext cx="15599995" cy="1163834"/>
          </a:xfrm>
        </p:spPr>
        <p:txBody>
          <a:bodyPr/>
          <a:lstStyle/>
          <a:p>
            <a:pPr algn="r"/>
            <a:r>
              <a:rPr lang="en-US" sz="4400" dirty="0"/>
              <a:t>Machine Learning for Education Laboratory</a:t>
            </a:r>
          </a:p>
          <a:p>
            <a:pPr algn="r"/>
            <a:r>
              <a:rPr lang="en-US" sz="5400" b="1" dirty="0"/>
              <a:t>ML4ED</a:t>
            </a:r>
            <a:endParaRPr lang="en-US" b="1" noProof="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C04B1D-DC34-4E60-B6E3-5EFA9E0D3DD2}"/>
              </a:ext>
            </a:extLst>
          </p:cNvPr>
          <p:cNvSpPr txBox="1"/>
          <p:nvPr/>
        </p:nvSpPr>
        <p:spPr>
          <a:xfrm>
            <a:off x="15412983" y="31800642"/>
            <a:ext cx="13555108" cy="4402582"/>
          </a:xfrm>
          <a:prstGeom prst="rect">
            <a:avLst/>
          </a:prstGeom>
          <a:solidFill>
            <a:srgbClr val="FFAAAA"/>
          </a:solidFill>
        </p:spPr>
        <p:txBody>
          <a:bodyPr wrap="square" lIns="509591" tIns="509591" rIns="509591" bIns="509591" rtlCol="0">
            <a:noAutofit/>
          </a:bodyPr>
          <a:lstStyle/>
          <a:p>
            <a:pPr>
              <a:spcAft>
                <a:spcPts val="1699"/>
              </a:spcAft>
            </a:pPr>
            <a:endParaRPr lang="en-US" sz="31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3E7D849-0817-4B0F-9763-641771A2054A}"/>
              </a:ext>
            </a:extLst>
          </p:cNvPr>
          <p:cNvSpPr txBox="1"/>
          <p:nvPr/>
        </p:nvSpPr>
        <p:spPr>
          <a:xfrm>
            <a:off x="15441534" y="11822499"/>
            <a:ext cx="13555108" cy="8153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388"/>
              </a:lnSpc>
              <a:spcBef>
                <a:spcPts val="566"/>
              </a:spcBef>
            </a:pPr>
            <a:r>
              <a:rPr lang="en-US" sz="4530" b="1" dirty="0">
                <a:solidFill>
                  <a:schemeClr val="accent1"/>
                </a:solidFill>
              </a:rPr>
              <a:t>3 RESULTS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F1E786A-1735-4425-99CD-33A905F77F28}"/>
              </a:ext>
            </a:extLst>
          </p:cNvPr>
          <p:cNvSpPr txBox="1"/>
          <p:nvPr/>
        </p:nvSpPr>
        <p:spPr>
          <a:xfrm>
            <a:off x="15375493" y="30711916"/>
            <a:ext cx="13553658" cy="8153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388"/>
              </a:lnSpc>
              <a:spcBef>
                <a:spcPts val="566"/>
              </a:spcBef>
            </a:pPr>
            <a:r>
              <a:rPr lang="en-US" sz="4530" b="1" dirty="0">
                <a:solidFill>
                  <a:schemeClr val="accent1"/>
                </a:solidFill>
              </a:rPr>
              <a:t>4 CONCLUSION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80F8438-A7AA-47F0-AE8C-1C69AF9F2031}"/>
              </a:ext>
            </a:extLst>
          </p:cNvPr>
          <p:cNvSpPr txBox="1"/>
          <p:nvPr/>
        </p:nvSpPr>
        <p:spPr>
          <a:xfrm>
            <a:off x="1270617" y="21734710"/>
            <a:ext cx="13555108" cy="8153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388"/>
              </a:lnSpc>
              <a:spcBef>
                <a:spcPts val="566"/>
              </a:spcBef>
            </a:pPr>
            <a:r>
              <a:rPr lang="en-US" sz="4530" b="1" dirty="0">
                <a:solidFill>
                  <a:schemeClr val="accent1"/>
                </a:solidFill>
              </a:rPr>
              <a:t>2 METHODOLOGY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CEFA9A8-BB0B-4C0D-B4D7-F65E05300C07}"/>
              </a:ext>
            </a:extLst>
          </p:cNvPr>
          <p:cNvSpPr txBox="1"/>
          <p:nvPr/>
        </p:nvSpPr>
        <p:spPr>
          <a:xfrm>
            <a:off x="15412983" y="36749985"/>
            <a:ext cx="13555108" cy="7134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388"/>
              </a:lnSpc>
              <a:spcBef>
                <a:spcPts val="566"/>
              </a:spcBef>
            </a:pPr>
            <a:r>
              <a:rPr lang="en-US" sz="3397" b="1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6F2F553-33F3-48C6-BF49-80A678D93FBD}"/>
              </a:ext>
            </a:extLst>
          </p:cNvPr>
          <p:cNvSpPr txBox="1"/>
          <p:nvPr/>
        </p:nvSpPr>
        <p:spPr>
          <a:xfrm>
            <a:off x="1274924" y="11822499"/>
            <a:ext cx="13555108" cy="8153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388"/>
              </a:lnSpc>
              <a:spcBef>
                <a:spcPts val="566"/>
              </a:spcBef>
            </a:pPr>
            <a:r>
              <a:rPr lang="en-US" sz="4530" b="1" dirty="0">
                <a:solidFill>
                  <a:schemeClr val="accent1"/>
                </a:solidFill>
              </a:rPr>
              <a:t>1 INTRODUCTION + RESEARCH QUESTION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03EE618-C744-40AA-BCFD-4FA8AE30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49" y="628206"/>
            <a:ext cx="6840078" cy="2462426"/>
          </a:xfrm>
          <a:prstGeom prst="rect">
            <a:avLst/>
          </a:prstGeom>
        </p:spPr>
      </p:pic>
      <p:pic>
        <p:nvPicPr>
          <p:cNvPr id="54" name="Image 5">
            <a:extLst>
              <a:ext uri="{FF2B5EF4-FFF2-40B4-BE49-F238E27FC236}">
                <a16:creationId xmlns:a16="http://schemas.microsoft.com/office/drawing/2014/main" id="{ADB1222E-1685-457B-B55A-CAF7E576AD5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1" t="23590" r="23072" b="22867"/>
          <a:stretch/>
        </p:blipFill>
        <p:spPr>
          <a:xfrm>
            <a:off x="1270618" y="40370326"/>
            <a:ext cx="2676598" cy="17297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94BF00-8C6F-47A6-BEF4-3BADAE5CA402}"/>
              </a:ext>
            </a:extLst>
          </p:cNvPr>
          <p:cNvSpPr/>
          <p:nvPr/>
        </p:nvSpPr>
        <p:spPr>
          <a:xfrm>
            <a:off x="1729816" y="33201851"/>
            <a:ext cx="12636709" cy="6310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sz="14427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C134369-43C8-713C-3633-ABFD0EC80D0D}"/>
              </a:ext>
            </a:extLst>
          </p:cNvPr>
          <p:cNvSpPr txBox="1"/>
          <p:nvPr/>
        </p:nvSpPr>
        <p:spPr>
          <a:xfrm>
            <a:off x="1729817" y="13012615"/>
            <a:ext cx="12815523" cy="10436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fr-FR" sz="4800" b="1" baseline="30000" dirty="0" err="1"/>
              <a:t>Research</a:t>
            </a:r>
            <a:r>
              <a:rPr lang="fr-FR" sz="4800" b="1" baseline="30000" dirty="0"/>
              <a:t> Question : </a:t>
            </a:r>
            <a:r>
              <a:rPr lang="fr-FR" sz="4800" baseline="30000" dirty="0" err="1"/>
              <a:t>Quantifying</a:t>
            </a:r>
            <a:r>
              <a:rPr lang="fr-FR" sz="4800" baseline="30000" dirty="0"/>
              <a:t> User </a:t>
            </a:r>
            <a:r>
              <a:rPr lang="fr-FR" sz="4800" baseline="30000" dirty="0" err="1"/>
              <a:t>Catchability</a:t>
            </a:r>
            <a:r>
              <a:rPr lang="fr-FR" sz="4800" baseline="30000" dirty="0"/>
              <a:t>: </a:t>
            </a:r>
            <a:r>
              <a:rPr lang="fr-FR" sz="4800" baseline="30000" dirty="0" err="1"/>
              <a:t>Predicting</a:t>
            </a:r>
            <a:r>
              <a:rPr lang="fr-FR" sz="4800" baseline="30000" dirty="0"/>
              <a:t> the </a:t>
            </a:r>
            <a:r>
              <a:rPr lang="fr-FR" sz="4800" baseline="30000" dirty="0" err="1"/>
              <a:t>Probability</a:t>
            </a:r>
            <a:r>
              <a:rPr lang="fr-FR" sz="4800" baseline="30000" dirty="0"/>
              <a:t> of User </a:t>
            </a:r>
            <a:r>
              <a:rPr lang="fr-FR" sz="4800" baseline="30000" dirty="0" err="1"/>
              <a:t>Retention</a:t>
            </a:r>
            <a:r>
              <a:rPr lang="fr-FR" sz="4800" baseline="30000" dirty="0"/>
              <a:t> in an Application </a:t>
            </a:r>
            <a:r>
              <a:rPr lang="fr-FR" sz="4800" baseline="30000" dirty="0" err="1"/>
              <a:t>after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their</a:t>
            </a:r>
            <a:r>
              <a:rPr lang="fr-FR" sz="4800" baseline="30000" dirty="0"/>
              <a:t> Initial 10 Sessions.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BDC146E-F123-CE6D-5779-268B12B52207}"/>
              </a:ext>
            </a:extLst>
          </p:cNvPr>
          <p:cNvSpPr txBox="1"/>
          <p:nvPr/>
        </p:nvSpPr>
        <p:spPr>
          <a:xfrm>
            <a:off x="1729818" y="14583661"/>
            <a:ext cx="6918860" cy="62843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fr-FR" sz="4800" b="1" baseline="30000" dirty="0"/>
              <a:t>Introduction : </a:t>
            </a:r>
            <a:r>
              <a:rPr lang="fr-FR" sz="4800" baseline="30000" dirty="0" err="1"/>
              <a:t>Lernavi</a:t>
            </a:r>
            <a:r>
              <a:rPr lang="fr-FR" sz="4800" baseline="30000" dirty="0"/>
              <a:t> stands as a platform </a:t>
            </a:r>
            <a:r>
              <a:rPr lang="fr-FR" sz="4800" baseline="30000" dirty="0" err="1"/>
              <a:t>where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students</a:t>
            </a:r>
            <a:r>
              <a:rPr lang="fr-FR" sz="4800" baseline="30000" dirty="0"/>
              <a:t> can engage </a:t>
            </a:r>
            <a:r>
              <a:rPr lang="fr-FR" sz="4800" baseline="30000" dirty="0" err="1"/>
              <a:t>with</a:t>
            </a:r>
            <a:r>
              <a:rPr lang="fr-FR" sz="4800" baseline="30000" dirty="0"/>
              <a:t> math and German questions, </a:t>
            </a:r>
            <a:r>
              <a:rPr lang="fr-FR" sz="4800" baseline="30000" dirty="0" err="1"/>
              <a:t>providing</a:t>
            </a:r>
            <a:r>
              <a:rPr lang="fr-FR" sz="4800" baseline="30000" dirty="0"/>
              <a:t> an interactive and immersive </a:t>
            </a:r>
            <a:r>
              <a:rPr lang="fr-FR" sz="4800" baseline="30000" dirty="0" err="1"/>
              <a:t>learning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environment</a:t>
            </a:r>
            <a:r>
              <a:rPr lang="fr-FR" sz="4800" baseline="30000" dirty="0"/>
              <a:t>. </a:t>
            </a:r>
            <a:r>
              <a:rPr lang="fr-FR" sz="4800" baseline="30000" dirty="0" err="1"/>
              <a:t>However</a:t>
            </a:r>
            <a:r>
              <a:rPr lang="fr-FR" sz="4800" baseline="30000" dirty="0"/>
              <a:t>, </a:t>
            </a:r>
            <a:r>
              <a:rPr lang="fr-FR" sz="4800" baseline="30000" dirty="0" err="1"/>
              <a:t>despite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its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promising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features</a:t>
            </a:r>
            <a:r>
              <a:rPr lang="fr-FR" sz="4800" baseline="30000" dirty="0"/>
              <a:t>, the application has </a:t>
            </a:r>
            <a:r>
              <a:rPr lang="fr-FR" sz="4800" baseline="30000" dirty="0" err="1"/>
              <a:t>experienced</a:t>
            </a:r>
            <a:r>
              <a:rPr lang="fr-FR" sz="4800" baseline="30000" dirty="0"/>
              <a:t> a notable trend of user attrition, </a:t>
            </a:r>
            <a:r>
              <a:rPr lang="fr-FR" sz="4800" baseline="30000" dirty="0" err="1"/>
              <a:t>with</a:t>
            </a:r>
            <a:r>
              <a:rPr lang="fr-FR" sz="4800" baseline="30000" dirty="0"/>
              <a:t> a </a:t>
            </a:r>
            <a:r>
              <a:rPr lang="fr-FR" sz="4800" baseline="30000" dirty="0" err="1"/>
              <a:t>significant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number</a:t>
            </a:r>
            <a:r>
              <a:rPr lang="fr-FR" sz="4800" baseline="30000" dirty="0"/>
              <a:t> of </a:t>
            </a:r>
            <a:r>
              <a:rPr lang="fr-FR" sz="4800" baseline="30000" dirty="0" err="1"/>
              <a:t>users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leaving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after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only</a:t>
            </a:r>
            <a:r>
              <a:rPr lang="fr-FR" sz="4800" baseline="30000" dirty="0"/>
              <a:t> a few sessions. </a:t>
            </a:r>
            <a:r>
              <a:rPr lang="fr-FR" sz="4800" baseline="30000" dirty="0" err="1"/>
              <a:t>Understanding</a:t>
            </a:r>
            <a:r>
              <a:rPr lang="fr-FR" sz="4800" baseline="30000" dirty="0"/>
              <a:t> the </a:t>
            </a:r>
            <a:r>
              <a:rPr lang="fr-FR" sz="4800" baseline="30000" dirty="0" err="1"/>
              <a:t>underlying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factors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contributing</a:t>
            </a:r>
            <a:r>
              <a:rPr lang="fr-FR" sz="4800" baseline="30000" dirty="0"/>
              <a:t> to </a:t>
            </a:r>
            <a:r>
              <a:rPr lang="fr-FR" sz="4800" baseline="30000" dirty="0" err="1"/>
              <a:t>this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phenomenon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will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be</a:t>
            </a:r>
            <a:r>
              <a:rPr lang="fr-FR" sz="4800" baseline="30000" dirty="0"/>
              <a:t> a part of </a:t>
            </a:r>
            <a:r>
              <a:rPr lang="fr-FR" sz="4800" baseline="30000" dirty="0" err="1"/>
              <a:t>our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work</a:t>
            </a:r>
            <a:endParaRPr lang="fr-FR" sz="4800" baseline="30000" dirty="0"/>
          </a:p>
          <a:p>
            <a:pPr algn="just"/>
            <a:endParaRPr lang="fr-FR" sz="4800" baseline="30000" dirty="0"/>
          </a:p>
        </p:txBody>
      </p:sp>
      <p:pic>
        <p:nvPicPr>
          <p:cNvPr id="8" name="Image 7" descr="Une image contenant capture d’écran, diagramme, Tracé, texte&#10;&#10;Description générée automatiquement">
            <a:extLst>
              <a:ext uri="{FF2B5EF4-FFF2-40B4-BE49-F238E27FC236}">
                <a16:creationId xmlns:a16="http://schemas.microsoft.com/office/drawing/2014/main" id="{4CBCA157-46B6-57B4-7F1B-39ABFA539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996" y="14431011"/>
            <a:ext cx="5492718" cy="543657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A0CA6A1-3C96-91AF-F59E-66DA6983DBEB}"/>
              </a:ext>
            </a:extLst>
          </p:cNvPr>
          <p:cNvSpPr txBox="1"/>
          <p:nvPr/>
        </p:nvSpPr>
        <p:spPr>
          <a:xfrm>
            <a:off x="9146791" y="20242354"/>
            <a:ext cx="5262696" cy="539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fr-FR" sz="4000" b="1" u="sng" baseline="30000" dirty="0" err="1"/>
              <a:t>Fig</a:t>
            </a:r>
            <a:r>
              <a:rPr lang="fr-FR" sz="4000" b="1" u="sng" baseline="30000" dirty="0"/>
              <a:t> 1. </a:t>
            </a:r>
            <a:r>
              <a:rPr lang="fr-FR" sz="4000" u="sng" baseline="30000" dirty="0" err="1"/>
              <a:t>Number</a:t>
            </a:r>
            <a:r>
              <a:rPr lang="fr-FR" sz="4000" u="sng" baseline="30000" dirty="0"/>
              <a:t> of session per user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08A533-E34A-6E3A-AB85-9348F2DB764D}"/>
              </a:ext>
            </a:extLst>
          </p:cNvPr>
          <p:cNvSpPr txBox="1"/>
          <p:nvPr/>
        </p:nvSpPr>
        <p:spPr>
          <a:xfrm>
            <a:off x="10972800" y="2815253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fr-FR" baseline="300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BC07FE6-1A6C-6CE1-5015-D12A30907D8D}"/>
              </a:ext>
            </a:extLst>
          </p:cNvPr>
          <p:cNvSpPr txBox="1"/>
          <p:nvPr/>
        </p:nvSpPr>
        <p:spPr>
          <a:xfrm>
            <a:off x="1729816" y="23868550"/>
            <a:ext cx="12636709" cy="5198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fr-FR" sz="4800" baseline="30000" dirty="0" err="1"/>
              <a:t>We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try</a:t>
            </a:r>
            <a:r>
              <a:rPr lang="fr-FR" sz="4800" baseline="30000" dirty="0"/>
              <a:t> to </a:t>
            </a:r>
            <a:r>
              <a:rPr lang="fr-FR" sz="4800" baseline="30000" dirty="0" err="1"/>
              <a:t>find</a:t>
            </a:r>
            <a:r>
              <a:rPr lang="fr-FR" sz="4800" baseline="30000" dirty="0"/>
              <a:t> the best model </a:t>
            </a:r>
            <a:r>
              <a:rPr lang="fr-FR" sz="4800" baseline="30000" dirty="0" err="1"/>
              <a:t>between</a:t>
            </a:r>
            <a:r>
              <a:rPr lang="fr-FR" sz="4800" baseline="30000" dirty="0"/>
              <a:t> a </a:t>
            </a:r>
            <a:r>
              <a:rPr lang="fr-FR" sz="4800" baseline="30000" dirty="0" err="1"/>
              <a:t>linear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regression</a:t>
            </a:r>
            <a:r>
              <a:rPr lang="fr-FR" sz="4800" baseline="30000" dirty="0"/>
              <a:t> and a CNN to </a:t>
            </a:r>
            <a:r>
              <a:rPr lang="fr-FR" sz="4800" baseline="30000" dirty="0" err="1"/>
              <a:t>predict</a:t>
            </a:r>
            <a:r>
              <a:rPr lang="fr-FR" sz="4800" baseline="30000" dirty="0"/>
              <a:t> the </a:t>
            </a:r>
            <a:r>
              <a:rPr lang="fr-FR" sz="4800" baseline="30000" dirty="0" err="1"/>
              <a:t>number</a:t>
            </a:r>
            <a:r>
              <a:rPr lang="fr-FR" sz="4800" baseline="30000" dirty="0"/>
              <a:t> of session a user </a:t>
            </a:r>
            <a:r>
              <a:rPr lang="fr-FR" sz="4800" baseline="30000" dirty="0" err="1"/>
              <a:t>will</a:t>
            </a:r>
            <a:r>
              <a:rPr lang="fr-FR" sz="4800" baseline="30000" dirty="0"/>
              <a:t> do </a:t>
            </a:r>
            <a:r>
              <a:rPr lang="fr-FR" sz="4800" baseline="30000" dirty="0" err="1"/>
              <a:t>after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his</a:t>
            </a:r>
            <a:r>
              <a:rPr lang="fr-FR" sz="4800" baseline="30000" dirty="0"/>
              <a:t> first 10 </a:t>
            </a:r>
            <a:r>
              <a:rPr lang="fr-FR" sz="4800" baseline="30000" dirty="0" err="1"/>
              <a:t>ones</a:t>
            </a:r>
            <a:r>
              <a:rPr lang="fr-FR" sz="4800" baseline="30000" dirty="0"/>
              <a:t>.</a:t>
            </a:r>
          </a:p>
          <a:p>
            <a:pPr algn="just"/>
            <a:r>
              <a:rPr lang="fr-FR" sz="4800" b="1" baseline="30000" dirty="0" err="1"/>
              <a:t>Linear</a:t>
            </a:r>
            <a:r>
              <a:rPr lang="fr-FR" sz="4800" b="1" baseline="30000" dirty="0"/>
              <a:t> </a:t>
            </a:r>
            <a:r>
              <a:rPr lang="fr-FR" sz="4800" b="1" baseline="30000" dirty="0" err="1"/>
              <a:t>regression</a:t>
            </a:r>
            <a:r>
              <a:rPr lang="fr-FR" sz="4800" b="1" baseline="30000" dirty="0"/>
              <a:t> </a:t>
            </a:r>
            <a:r>
              <a:rPr lang="fr-FR" sz="4800" baseline="30000" dirty="0"/>
              <a:t>:  This the simple </a:t>
            </a:r>
            <a:r>
              <a:rPr lang="fr-FR" sz="4800" baseline="30000" dirty="0" err="1"/>
              <a:t>yet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powerful</a:t>
            </a:r>
            <a:r>
              <a:rPr lang="fr-FR" sz="4800" baseline="30000" dirty="0"/>
              <a:t> model </a:t>
            </a:r>
            <a:r>
              <a:rPr lang="fr-FR" sz="4800" baseline="30000" dirty="0" err="1"/>
              <a:t>that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establishes</a:t>
            </a:r>
            <a:r>
              <a:rPr lang="fr-FR" sz="4800" baseline="30000" dirty="0"/>
              <a:t> a </a:t>
            </a:r>
            <a:r>
              <a:rPr lang="fr-FR" sz="4800" baseline="30000" dirty="0" err="1"/>
              <a:t>linear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relationship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between</a:t>
            </a:r>
            <a:r>
              <a:rPr lang="fr-FR" sz="4800" baseline="30000" dirty="0"/>
              <a:t> the </a:t>
            </a:r>
            <a:r>
              <a:rPr lang="fr-FR" sz="4800" baseline="30000" dirty="0" err="1"/>
              <a:t>dependent</a:t>
            </a:r>
            <a:r>
              <a:rPr lang="fr-FR" sz="4800" baseline="30000" dirty="0"/>
              <a:t> variable (user </a:t>
            </a:r>
            <a:r>
              <a:rPr lang="fr-FR" sz="4800" baseline="30000" dirty="0" err="1"/>
              <a:t>catchability</a:t>
            </a:r>
            <a:r>
              <a:rPr lang="fr-FR" sz="4800" baseline="30000" dirty="0"/>
              <a:t>) and </a:t>
            </a:r>
            <a:r>
              <a:rPr lang="fr-FR" sz="4800" baseline="30000" dirty="0" err="1"/>
              <a:t>independent</a:t>
            </a:r>
            <a:r>
              <a:rPr lang="fr-FR" sz="4800" baseline="30000" dirty="0"/>
              <a:t> variables (</a:t>
            </a:r>
            <a:r>
              <a:rPr lang="fr-FR" sz="4800" baseline="30000" dirty="0" err="1"/>
              <a:t>features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extracted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from</a:t>
            </a:r>
            <a:r>
              <a:rPr lang="fr-FR" sz="4800" baseline="30000" dirty="0"/>
              <a:t> user session data).</a:t>
            </a:r>
          </a:p>
          <a:p>
            <a:pPr algn="just"/>
            <a:r>
              <a:rPr lang="fr-FR" sz="4800" b="1" baseline="30000" dirty="0"/>
              <a:t>CNN : </a:t>
            </a:r>
            <a:r>
              <a:rPr lang="fr-FR" sz="4800" baseline="30000" dirty="0" err="1"/>
              <a:t>CNNs</a:t>
            </a:r>
            <a:r>
              <a:rPr lang="fr-FR" sz="4800" baseline="30000" dirty="0"/>
              <a:t> are </a:t>
            </a:r>
            <a:r>
              <a:rPr lang="fr-FR" sz="4800" baseline="30000" dirty="0" err="1"/>
              <a:t>deep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learning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models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widely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used</a:t>
            </a:r>
            <a:r>
              <a:rPr lang="fr-FR" sz="4800" baseline="30000" dirty="0"/>
              <a:t> for </a:t>
            </a:r>
            <a:r>
              <a:rPr lang="fr-FR" sz="4800" baseline="30000" dirty="0" err="1"/>
              <a:t>their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ability</a:t>
            </a:r>
            <a:r>
              <a:rPr lang="fr-FR" sz="4800" baseline="30000" dirty="0"/>
              <a:t> to capture spatial and temporal patterns in data. Leveraging </a:t>
            </a:r>
            <a:r>
              <a:rPr lang="fr-FR" sz="4800" baseline="30000" dirty="0" err="1"/>
              <a:t>this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strength</a:t>
            </a:r>
            <a:r>
              <a:rPr lang="fr-FR" sz="4800" baseline="30000" dirty="0"/>
              <a:t>, </a:t>
            </a:r>
            <a:r>
              <a:rPr lang="fr-FR" sz="4800" baseline="30000" dirty="0" err="1"/>
              <a:t>we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employed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CNNs</a:t>
            </a:r>
            <a:r>
              <a:rPr lang="fr-FR" sz="4800" baseline="30000" dirty="0"/>
              <a:t> to </a:t>
            </a:r>
            <a:r>
              <a:rPr lang="fr-FR" sz="4800" baseline="30000" dirty="0" err="1"/>
              <a:t>analyze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sequential</a:t>
            </a:r>
            <a:r>
              <a:rPr lang="fr-FR" sz="4800" baseline="30000" dirty="0"/>
              <a:t> user session data in </a:t>
            </a:r>
            <a:r>
              <a:rPr lang="fr-FR" sz="4800" baseline="30000" dirty="0" err="1"/>
              <a:t>order</a:t>
            </a:r>
            <a:r>
              <a:rPr lang="fr-FR" sz="4800" baseline="30000" dirty="0"/>
              <a:t> to </a:t>
            </a:r>
            <a:r>
              <a:rPr lang="fr-FR" sz="4800" baseline="30000" dirty="0" err="1"/>
              <a:t>uncover</a:t>
            </a:r>
            <a:r>
              <a:rPr lang="fr-FR" sz="4800" baseline="30000" dirty="0"/>
              <a:t> patterns and </a:t>
            </a:r>
            <a:r>
              <a:rPr lang="fr-FR" sz="4800" baseline="30000" dirty="0" err="1"/>
              <a:t>relationships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that</a:t>
            </a:r>
            <a:r>
              <a:rPr lang="fr-FR" sz="4800" baseline="30000" dirty="0"/>
              <a:t> impact user </a:t>
            </a:r>
            <a:r>
              <a:rPr lang="fr-FR" sz="4800" baseline="30000" dirty="0" err="1"/>
              <a:t>catchability</a:t>
            </a:r>
            <a:r>
              <a:rPr lang="fr-FR" sz="4800" baseline="30000" dirty="0"/>
              <a:t>. </a:t>
            </a:r>
          </a:p>
          <a:p>
            <a:pPr algn="just"/>
            <a:endParaRPr lang="fr-FR" sz="4800" b="1" baseline="30000" dirty="0"/>
          </a:p>
          <a:p>
            <a:pPr algn="just"/>
            <a:endParaRPr lang="fr-FR" sz="4800" b="1" baseline="30000" dirty="0"/>
          </a:p>
          <a:p>
            <a:pPr algn="just"/>
            <a:endParaRPr lang="fr-FR" sz="4800" b="1" baseline="30000" dirty="0"/>
          </a:p>
          <a:p>
            <a:pPr algn="just"/>
            <a:endParaRPr lang="fr-FR" sz="4800" b="1" baseline="30000" dirty="0"/>
          </a:p>
          <a:p>
            <a:pPr algn="just"/>
            <a:endParaRPr lang="fr-FR" sz="4800" b="1" baseline="30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5BDF60A-FBE8-E567-B17E-E0BBD10DB695}"/>
              </a:ext>
            </a:extLst>
          </p:cNvPr>
          <p:cNvSpPr txBox="1"/>
          <p:nvPr/>
        </p:nvSpPr>
        <p:spPr>
          <a:xfrm>
            <a:off x="1729817" y="22997385"/>
            <a:ext cx="7263179" cy="5120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fr-FR" sz="5400" b="1" baseline="30000" dirty="0"/>
              <a:t>MODEL ARCHITECTURE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0552468-54C7-B770-EC22-1E5F316DD443}"/>
              </a:ext>
            </a:extLst>
          </p:cNvPr>
          <p:cNvSpPr txBox="1"/>
          <p:nvPr/>
        </p:nvSpPr>
        <p:spPr>
          <a:xfrm>
            <a:off x="1704070" y="29539329"/>
            <a:ext cx="7263179" cy="5120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fr-FR" sz="5400" b="1" baseline="30000" dirty="0"/>
              <a:t>DATASET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AD1E4BC-554D-CD94-AFBE-7597DA8BC764}"/>
              </a:ext>
            </a:extLst>
          </p:cNvPr>
          <p:cNvSpPr txBox="1"/>
          <p:nvPr/>
        </p:nvSpPr>
        <p:spPr>
          <a:xfrm>
            <a:off x="1729816" y="30204889"/>
            <a:ext cx="12636709" cy="28394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fr-FR" sz="4800" baseline="30000" dirty="0" err="1"/>
              <a:t>We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only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take</a:t>
            </a:r>
            <a:r>
              <a:rPr lang="fr-FR" sz="4800" baseline="30000" dirty="0"/>
              <a:t> the user </a:t>
            </a:r>
            <a:r>
              <a:rPr lang="fr-FR" sz="4800" baseline="30000" dirty="0" err="1"/>
              <a:t>that</a:t>
            </a:r>
            <a:r>
              <a:rPr lang="fr-FR" sz="4800" baseline="30000" dirty="0"/>
              <a:t> have at least 10 sessions on the application, </a:t>
            </a:r>
            <a:r>
              <a:rPr lang="fr-FR" sz="4800" baseline="30000" dirty="0" err="1"/>
              <a:t>we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take</a:t>
            </a:r>
            <a:r>
              <a:rPr lang="fr-FR" sz="4800" baseline="30000" dirty="0"/>
              <a:t> a lot of </a:t>
            </a:r>
            <a:r>
              <a:rPr lang="fr-FR" sz="4800" baseline="30000" dirty="0" err="1"/>
              <a:t>features</a:t>
            </a:r>
            <a:r>
              <a:rPr lang="fr-FR" sz="4800" baseline="30000" dirty="0"/>
              <a:t> on </a:t>
            </a:r>
            <a:r>
              <a:rPr lang="fr-FR" sz="4800" baseline="30000" dirty="0" err="1"/>
              <a:t>each</a:t>
            </a:r>
            <a:r>
              <a:rPr lang="fr-FR" sz="4800" baseline="30000" dirty="0"/>
              <a:t> session and </a:t>
            </a:r>
            <a:r>
              <a:rPr lang="fr-FR" sz="4800" baseline="30000" dirty="0" err="1"/>
              <a:t>create</a:t>
            </a:r>
            <a:r>
              <a:rPr lang="fr-FR" sz="4800" baseline="30000" dirty="0"/>
              <a:t> time </a:t>
            </a:r>
            <a:r>
              <a:rPr lang="fr-FR" sz="4800" baseline="30000" dirty="0" err="1"/>
              <a:t>series</a:t>
            </a:r>
            <a:r>
              <a:rPr lang="fr-FR" sz="4800" baseline="30000" dirty="0"/>
              <a:t> of </a:t>
            </a:r>
            <a:r>
              <a:rPr lang="fr-FR" sz="4800" baseline="30000" dirty="0" err="1"/>
              <a:t>these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features</a:t>
            </a:r>
            <a:r>
              <a:rPr lang="fr-FR" sz="4800" baseline="30000" dirty="0"/>
              <a:t> per session.</a:t>
            </a:r>
          </a:p>
          <a:p>
            <a:pPr algn="just"/>
            <a:r>
              <a:rPr lang="fr-FR" sz="4800" baseline="30000" dirty="0"/>
              <a:t>In the </a:t>
            </a:r>
            <a:r>
              <a:rPr lang="fr-FR" sz="4800" baseline="30000" dirty="0" err="1"/>
              <a:t>feature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created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we</a:t>
            </a:r>
            <a:r>
              <a:rPr lang="fr-FR" sz="4800" baseline="30000" dirty="0"/>
              <a:t> can </a:t>
            </a:r>
            <a:r>
              <a:rPr lang="fr-FR" sz="4800" baseline="30000" dirty="0" err="1"/>
              <a:t>name</a:t>
            </a:r>
            <a:r>
              <a:rPr lang="fr-FR" sz="4800" baseline="30000" dirty="0"/>
              <a:t> : the </a:t>
            </a:r>
            <a:r>
              <a:rPr lang="fr-FR" sz="4800" baseline="30000" dirty="0" err="1"/>
              <a:t>mean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difficulty</a:t>
            </a:r>
            <a:r>
              <a:rPr lang="fr-FR" sz="4800" baseline="30000" dirty="0"/>
              <a:t> of the questions / the duration of the session / the </a:t>
            </a:r>
            <a:r>
              <a:rPr lang="fr-FR" sz="4800" baseline="30000" dirty="0" err="1"/>
              <a:t>number</a:t>
            </a:r>
            <a:r>
              <a:rPr lang="fr-FR" sz="4800" baseline="30000" dirty="0"/>
              <a:t> of correct questions or the </a:t>
            </a:r>
            <a:r>
              <a:rPr lang="fr-FR" sz="4800" baseline="30000" dirty="0" err="1"/>
              <a:t>number</a:t>
            </a:r>
            <a:r>
              <a:rPr lang="fr-FR" sz="4800" baseline="30000" dirty="0"/>
              <a:t> of SKIP question </a:t>
            </a:r>
            <a:r>
              <a:rPr lang="fr-FR" sz="4800" baseline="30000" dirty="0" err="1"/>
              <a:t>he</a:t>
            </a:r>
            <a:r>
              <a:rPr lang="fr-FR" sz="4800" baseline="30000" dirty="0"/>
              <a:t>/</a:t>
            </a:r>
            <a:r>
              <a:rPr lang="fr-FR" sz="4800" baseline="30000" dirty="0" err="1"/>
              <a:t>she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did</a:t>
            </a:r>
            <a:r>
              <a:rPr lang="fr-FR" sz="4800" baseline="30000" dirty="0"/>
              <a:t>. [1]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35F347C-B3B1-6FB2-6AE9-183BB38BBA86}"/>
              </a:ext>
            </a:extLst>
          </p:cNvPr>
          <p:cNvSpPr txBox="1"/>
          <p:nvPr/>
        </p:nvSpPr>
        <p:spPr>
          <a:xfrm>
            <a:off x="2065956" y="38652999"/>
            <a:ext cx="5871624" cy="4611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4000" b="1" u="sng" baseline="30000" dirty="0" err="1"/>
              <a:t>Fig</a:t>
            </a:r>
            <a:r>
              <a:rPr lang="fr-FR" sz="4000" b="1" u="sng" baseline="30000" dirty="0"/>
              <a:t> .2 </a:t>
            </a:r>
            <a:r>
              <a:rPr lang="fr-FR" sz="4000" u="sng" baseline="30000" dirty="0"/>
              <a:t>Percentage of correct questions per sessions </a:t>
            </a:r>
          </a:p>
        </p:txBody>
      </p:sp>
      <p:pic>
        <p:nvPicPr>
          <p:cNvPr id="41" name="Image 40" descr="Une image contenant diagramm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6BEC1779-0560-5A1E-4956-75FA97542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678" y="33197814"/>
            <a:ext cx="5156082" cy="5156082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10748AC3-BD0A-9620-2B2F-B8813F627739}"/>
              </a:ext>
            </a:extLst>
          </p:cNvPr>
          <p:cNvSpPr txBox="1"/>
          <p:nvPr/>
        </p:nvSpPr>
        <p:spPr>
          <a:xfrm>
            <a:off x="8290907" y="38689081"/>
            <a:ext cx="5871624" cy="4611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4000" b="1" u="sng" baseline="30000" dirty="0" err="1"/>
              <a:t>Fig</a:t>
            </a:r>
            <a:r>
              <a:rPr lang="fr-FR" sz="4000" b="1" u="sng" baseline="30000" dirty="0"/>
              <a:t> .3 </a:t>
            </a:r>
            <a:r>
              <a:rPr lang="fr-FR" sz="4000" u="sng" baseline="30000" dirty="0" err="1"/>
              <a:t>Mean</a:t>
            </a:r>
            <a:r>
              <a:rPr lang="fr-FR" sz="4000" u="sng" baseline="30000" dirty="0"/>
              <a:t> of the </a:t>
            </a:r>
            <a:r>
              <a:rPr lang="fr-FR" sz="4000" u="sng" baseline="30000" dirty="0" err="1"/>
              <a:t>difficulty</a:t>
            </a:r>
            <a:r>
              <a:rPr lang="fr-FR" sz="4000" u="sng" baseline="30000" dirty="0"/>
              <a:t> of the questions per sessions </a:t>
            </a:r>
          </a:p>
        </p:txBody>
      </p:sp>
      <p:pic>
        <p:nvPicPr>
          <p:cNvPr id="44" name="Image 43" descr="Une image contenant diagramme, capture d’écran, Tracé&#10;&#10;Description générée automatiquement">
            <a:extLst>
              <a:ext uri="{FF2B5EF4-FFF2-40B4-BE49-F238E27FC236}">
                <a16:creationId xmlns:a16="http://schemas.microsoft.com/office/drawing/2014/main" id="{7A3F2AC4-E5C9-91B7-D0EE-9EDA5CF6F7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321" y="33217943"/>
            <a:ext cx="5219282" cy="5219282"/>
          </a:xfrm>
          <a:prstGeom prst="rect">
            <a:avLst/>
          </a:prstGeom>
        </p:spPr>
      </p:pic>
      <p:pic>
        <p:nvPicPr>
          <p:cNvPr id="46" name="Image 45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ED6613B1-F8E3-9DA7-DCD3-ED7F9B4E32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74" y="33219313"/>
            <a:ext cx="5219282" cy="5219282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DF5DF447-1B50-3F2F-41BB-E6539E21C675}"/>
              </a:ext>
            </a:extLst>
          </p:cNvPr>
          <p:cNvSpPr txBox="1"/>
          <p:nvPr/>
        </p:nvSpPr>
        <p:spPr>
          <a:xfrm>
            <a:off x="15904029" y="13012615"/>
            <a:ext cx="12605657" cy="165267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fr-FR" baseline="30000" dirty="0" err="1"/>
              <a:t>We</a:t>
            </a:r>
            <a:r>
              <a:rPr lang="fr-FR" baseline="30000" dirty="0"/>
              <a:t> train the </a:t>
            </a:r>
            <a:r>
              <a:rPr lang="fr-FR" baseline="30000" dirty="0" err="1"/>
              <a:t>two</a:t>
            </a:r>
            <a:r>
              <a:rPr lang="fr-FR" baseline="30000" dirty="0"/>
              <a:t> </a:t>
            </a:r>
            <a:r>
              <a:rPr lang="fr-FR" baseline="30000" dirty="0" err="1"/>
              <a:t>models</a:t>
            </a:r>
            <a:r>
              <a:rPr lang="fr-FR" baseline="30000" dirty="0"/>
              <a:t> </a:t>
            </a:r>
            <a:r>
              <a:rPr lang="fr-FR" baseline="30000" dirty="0" err="1"/>
              <a:t>with</a:t>
            </a:r>
            <a:r>
              <a:rPr lang="fr-FR" baseline="30000" dirty="0"/>
              <a:t> </a:t>
            </a:r>
            <a:r>
              <a:rPr lang="fr-FR" baseline="30000" dirty="0" err="1"/>
              <a:t>different</a:t>
            </a:r>
            <a:r>
              <a:rPr lang="fr-FR" baseline="30000" dirty="0"/>
              <a:t> </a:t>
            </a:r>
            <a:r>
              <a:rPr lang="fr-FR" baseline="30000" dirty="0" err="1"/>
              <a:t>hyperparameters</a:t>
            </a:r>
            <a:r>
              <a:rPr lang="fr-FR" baseline="30000" dirty="0"/>
              <a:t> to </a:t>
            </a:r>
            <a:r>
              <a:rPr lang="fr-FR" baseline="30000" dirty="0" err="1"/>
              <a:t>try</a:t>
            </a:r>
            <a:r>
              <a:rPr lang="fr-FR" baseline="30000" dirty="0"/>
              <a:t> to </a:t>
            </a:r>
            <a:r>
              <a:rPr lang="fr-FR" baseline="30000" dirty="0" err="1"/>
              <a:t>predict</a:t>
            </a:r>
            <a:r>
              <a:rPr lang="fr-FR" baseline="30000" dirty="0"/>
              <a:t> the </a:t>
            </a:r>
            <a:r>
              <a:rPr lang="fr-FR" baseline="30000" dirty="0" err="1"/>
              <a:t>number</a:t>
            </a:r>
            <a:r>
              <a:rPr lang="fr-FR" baseline="30000" dirty="0"/>
              <a:t> of sessions the </a:t>
            </a:r>
            <a:r>
              <a:rPr lang="fr-FR" baseline="30000" dirty="0" err="1"/>
              <a:t>users</a:t>
            </a:r>
            <a:r>
              <a:rPr lang="fr-FR" baseline="30000" dirty="0"/>
              <a:t> </a:t>
            </a:r>
            <a:r>
              <a:rPr lang="fr-FR" baseline="30000" dirty="0" err="1"/>
              <a:t>will</a:t>
            </a:r>
            <a:r>
              <a:rPr lang="fr-FR" baseline="30000" dirty="0"/>
              <a:t> do and </a:t>
            </a:r>
            <a:r>
              <a:rPr lang="fr-FR" baseline="30000" dirty="0" err="1"/>
              <a:t>also</a:t>
            </a:r>
            <a:r>
              <a:rPr lang="fr-FR" baseline="30000" dirty="0"/>
              <a:t> </a:t>
            </a:r>
            <a:r>
              <a:rPr lang="fr-FR" baseline="30000" dirty="0" err="1"/>
              <a:t>see</a:t>
            </a:r>
            <a:r>
              <a:rPr lang="fr-FR" baseline="30000" dirty="0"/>
              <a:t> </a:t>
            </a:r>
            <a:r>
              <a:rPr lang="fr-FR" baseline="30000" dirty="0" err="1"/>
              <a:t>what</a:t>
            </a:r>
            <a:r>
              <a:rPr lang="fr-FR" baseline="30000" dirty="0"/>
              <a:t> are the important </a:t>
            </a:r>
            <a:r>
              <a:rPr lang="fr-FR" baseline="30000" dirty="0" err="1"/>
              <a:t>features</a:t>
            </a:r>
            <a:r>
              <a:rPr lang="fr-FR" baseline="30000" dirty="0"/>
              <a:t>.</a:t>
            </a:r>
          </a:p>
          <a:p>
            <a:pPr algn="just"/>
            <a:endParaRPr lang="fr-FR" baseline="30000" dirty="0"/>
          </a:p>
          <a:p>
            <a:pPr algn="just"/>
            <a:r>
              <a:rPr lang="fr-FR" baseline="30000" dirty="0" err="1"/>
              <a:t>We</a:t>
            </a:r>
            <a:r>
              <a:rPr lang="fr-FR" baseline="30000" dirty="0"/>
              <a:t> run a first </a:t>
            </a:r>
            <a:r>
              <a:rPr lang="fr-FR" baseline="30000" dirty="0" err="1"/>
              <a:t>linear</a:t>
            </a:r>
            <a:r>
              <a:rPr lang="fr-FR" baseline="30000" dirty="0"/>
              <a:t> </a:t>
            </a:r>
            <a:r>
              <a:rPr lang="fr-FR" baseline="30000" dirty="0" err="1"/>
              <a:t>regression</a:t>
            </a:r>
            <a:r>
              <a:rPr lang="fr-FR" baseline="30000" dirty="0"/>
              <a:t> </a:t>
            </a:r>
            <a:r>
              <a:rPr lang="fr-FR" baseline="30000" dirty="0" err="1"/>
              <a:t>that</a:t>
            </a:r>
            <a:r>
              <a:rPr lang="fr-FR" baseline="30000" dirty="0"/>
              <a:t> </a:t>
            </a:r>
            <a:r>
              <a:rPr lang="fr-FR" baseline="30000" dirty="0" err="1"/>
              <a:t>gives</a:t>
            </a:r>
            <a:r>
              <a:rPr lang="fr-FR" baseline="30000" dirty="0"/>
              <a:t> us the </a:t>
            </a:r>
            <a:r>
              <a:rPr lang="fr-FR" baseline="30000" dirty="0" err="1"/>
              <a:t>following</a:t>
            </a:r>
            <a:r>
              <a:rPr lang="fr-FR" baseline="30000" dirty="0"/>
              <a:t> important </a:t>
            </a:r>
            <a:r>
              <a:rPr lang="fr-FR" baseline="30000" dirty="0" err="1"/>
              <a:t>features</a:t>
            </a:r>
            <a:r>
              <a:rPr lang="fr-FR" baseline="30000" dirty="0"/>
              <a:t> (</a:t>
            </a:r>
            <a:r>
              <a:rPr lang="fr-FR" baseline="30000" dirty="0" err="1"/>
              <a:t>We</a:t>
            </a:r>
            <a:r>
              <a:rPr lang="fr-FR" baseline="30000" dirty="0"/>
              <a:t> look at the p-values of </a:t>
            </a:r>
            <a:r>
              <a:rPr lang="fr-FR" baseline="30000" dirty="0" err="1"/>
              <a:t>each</a:t>
            </a:r>
            <a:r>
              <a:rPr lang="fr-FR" baseline="30000" dirty="0"/>
              <a:t> </a:t>
            </a:r>
            <a:r>
              <a:rPr lang="fr-FR" baseline="30000" dirty="0" err="1"/>
              <a:t>features</a:t>
            </a:r>
            <a:r>
              <a:rPr lang="fr-FR" baseline="30000" dirty="0"/>
              <a:t>) :</a:t>
            </a:r>
          </a:p>
          <a:p>
            <a:pPr algn="just"/>
            <a:r>
              <a:rPr lang="fr-FR" baseline="30000" dirty="0"/>
              <a:t> </a:t>
            </a:r>
          </a:p>
          <a:p>
            <a:pPr algn="just"/>
            <a:r>
              <a:rPr lang="fr-FR" baseline="30000" dirty="0"/>
              <a:t>[‘CLOSE’, ‘GO_TO_BUG_REPORT’,‘ GO_TO_THEORY’, ‘NEXT’,‘VIEW_QUESTION’, ‘</a:t>
            </a:r>
            <a:r>
              <a:rPr lang="fr-FR" baseline="30000" dirty="0" err="1"/>
              <a:t>mean_of_difficulty_of_questions</a:t>
            </a:r>
            <a:r>
              <a:rPr lang="fr-FR" baseline="30000" dirty="0"/>
              <a:t>’, ‘session_closed’,‘duration_of_session’,‘</a:t>
            </a:r>
            <a:r>
              <a:rPr lang="fr-FR" baseline="30000" dirty="0" err="1"/>
              <a:t>math_session</a:t>
            </a:r>
            <a:r>
              <a:rPr lang="fr-FR" baseline="30000" dirty="0"/>
              <a:t>’]</a:t>
            </a:r>
          </a:p>
          <a:p>
            <a:pPr algn="just"/>
            <a:r>
              <a:rPr lang="fr-FR" baseline="30000" dirty="0"/>
              <a:t>The first 5 </a:t>
            </a:r>
            <a:r>
              <a:rPr lang="fr-FR" baseline="30000" dirty="0" err="1"/>
              <a:t>ones</a:t>
            </a:r>
            <a:r>
              <a:rPr lang="fr-FR" baseline="30000" dirty="0"/>
              <a:t> </a:t>
            </a:r>
            <a:r>
              <a:rPr lang="fr-FR" baseline="30000" dirty="0" err="1"/>
              <a:t>represent</a:t>
            </a:r>
            <a:r>
              <a:rPr lang="fr-FR" baseline="30000" dirty="0"/>
              <a:t> the </a:t>
            </a:r>
            <a:r>
              <a:rPr lang="fr-FR" baseline="30000" dirty="0" err="1"/>
              <a:t>number</a:t>
            </a:r>
            <a:r>
              <a:rPr lang="fr-FR" baseline="30000" dirty="0"/>
              <a:t> of </a:t>
            </a:r>
            <a:r>
              <a:rPr lang="fr-FR" baseline="30000" dirty="0" err="1"/>
              <a:t>each</a:t>
            </a:r>
            <a:r>
              <a:rPr lang="fr-FR" baseline="30000" dirty="0"/>
              <a:t> action per session.</a:t>
            </a:r>
          </a:p>
          <a:p>
            <a:pPr algn="just"/>
            <a:endParaRPr lang="fr-FR" baseline="30000" dirty="0"/>
          </a:p>
          <a:p>
            <a:pPr algn="just"/>
            <a:r>
              <a:rPr lang="fr-FR" baseline="30000" dirty="0" err="1"/>
              <a:t>Otherwise</a:t>
            </a:r>
            <a:r>
              <a:rPr lang="fr-FR" baseline="30000" dirty="0"/>
              <a:t>, </a:t>
            </a:r>
            <a:r>
              <a:rPr lang="fr-FR" baseline="30000" dirty="0" err="1"/>
              <a:t>we</a:t>
            </a:r>
            <a:r>
              <a:rPr lang="fr-FR" baseline="30000" dirty="0"/>
              <a:t> </a:t>
            </a:r>
            <a:r>
              <a:rPr lang="fr-FR" baseline="30000" dirty="0" err="1"/>
              <a:t>would</a:t>
            </a:r>
            <a:r>
              <a:rPr lang="fr-FR" baseline="30000" dirty="0"/>
              <a:t> like to know how </a:t>
            </a:r>
            <a:r>
              <a:rPr lang="fr-FR" baseline="30000" dirty="0" err="1"/>
              <a:t>many</a:t>
            </a:r>
            <a:r>
              <a:rPr lang="fr-FR" baseline="30000" dirty="0"/>
              <a:t> </a:t>
            </a:r>
            <a:r>
              <a:rPr lang="fr-FR" baseline="30000" dirty="0" err="1"/>
              <a:t>consecutive</a:t>
            </a:r>
            <a:r>
              <a:rPr lang="fr-FR" baseline="30000" dirty="0"/>
              <a:t> sessions </a:t>
            </a:r>
            <a:r>
              <a:rPr lang="fr-FR" baseline="30000" dirty="0" err="1"/>
              <a:t>would</a:t>
            </a:r>
            <a:r>
              <a:rPr lang="fr-FR" baseline="30000" dirty="0"/>
              <a:t> best help for </a:t>
            </a:r>
            <a:r>
              <a:rPr lang="fr-FR" baseline="30000" dirty="0" err="1"/>
              <a:t>predicting</a:t>
            </a:r>
            <a:r>
              <a:rPr lang="fr-FR" baseline="30000" dirty="0"/>
              <a:t> the </a:t>
            </a:r>
            <a:r>
              <a:rPr lang="fr-FR" baseline="30000" dirty="0" err="1"/>
              <a:t>next</a:t>
            </a:r>
            <a:r>
              <a:rPr lang="fr-FR" baseline="30000" dirty="0"/>
              <a:t> one, but </a:t>
            </a:r>
            <a:r>
              <a:rPr lang="fr-FR" baseline="30000" dirty="0" err="1"/>
              <a:t>noting</a:t>
            </a:r>
            <a:r>
              <a:rPr lang="fr-FR" baseline="30000" dirty="0"/>
              <a:t> </a:t>
            </a:r>
            <a:r>
              <a:rPr lang="fr-FR" baseline="30000" dirty="0" err="1"/>
              <a:t>very</a:t>
            </a:r>
            <a:r>
              <a:rPr lang="fr-FR" baseline="30000" dirty="0"/>
              <a:t> </a:t>
            </a:r>
            <a:r>
              <a:rPr lang="fr-FR" baseline="30000" dirty="0" err="1"/>
              <a:t>obvious</a:t>
            </a:r>
            <a:r>
              <a:rPr lang="fr-FR" baseline="30000" dirty="0"/>
              <a:t> </a:t>
            </a:r>
            <a:r>
              <a:rPr lang="fr-FR" baseline="30000" dirty="0" err="1"/>
              <a:t>appear</a:t>
            </a:r>
            <a:r>
              <a:rPr lang="fr-FR" baseline="30000" dirty="0"/>
              <a:t>.</a:t>
            </a:r>
          </a:p>
          <a:p>
            <a:pPr algn="just"/>
            <a:endParaRPr lang="fr-FR" baseline="30000" dirty="0"/>
          </a:p>
          <a:p>
            <a:pPr algn="just"/>
            <a:r>
              <a:rPr lang="fr-FR" baseline="30000" dirty="0" err="1"/>
              <a:t>Actually</a:t>
            </a:r>
            <a:r>
              <a:rPr lang="fr-FR" baseline="30000" dirty="0"/>
              <a:t>, </a:t>
            </a:r>
            <a:r>
              <a:rPr lang="fr-FR" baseline="30000" dirty="0" err="1"/>
              <a:t>we</a:t>
            </a:r>
            <a:r>
              <a:rPr lang="fr-FR" baseline="30000" dirty="0"/>
              <a:t> </a:t>
            </a:r>
            <a:r>
              <a:rPr lang="fr-FR" baseline="30000" dirty="0" err="1"/>
              <a:t>try</a:t>
            </a:r>
            <a:r>
              <a:rPr lang="fr-FR" baseline="30000" dirty="0"/>
              <a:t> to </a:t>
            </a:r>
            <a:r>
              <a:rPr lang="fr-FR" baseline="30000" dirty="0" err="1"/>
              <a:t>see</a:t>
            </a:r>
            <a:r>
              <a:rPr lang="fr-FR" baseline="30000" dirty="0"/>
              <a:t> </a:t>
            </a:r>
            <a:r>
              <a:rPr lang="fr-FR" baseline="30000" dirty="0" err="1"/>
              <a:t>which</a:t>
            </a:r>
            <a:r>
              <a:rPr lang="fr-FR" baseline="30000" dirty="0"/>
              <a:t> of the </a:t>
            </a:r>
            <a:r>
              <a:rPr lang="fr-FR" baseline="30000" dirty="0" err="1"/>
              <a:t>two</a:t>
            </a:r>
            <a:r>
              <a:rPr lang="fr-FR" baseline="30000" dirty="0"/>
              <a:t> </a:t>
            </a:r>
            <a:r>
              <a:rPr lang="fr-FR" baseline="30000" dirty="0" err="1"/>
              <a:t>models</a:t>
            </a:r>
            <a:r>
              <a:rPr lang="fr-FR" baseline="30000" dirty="0"/>
              <a:t> </a:t>
            </a:r>
            <a:r>
              <a:rPr lang="fr-FR" baseline="30000" dirty="0" err="1"/>
              <a:t>is</a:t>
            </a:r>
            <a:r>
              <a:rPr lang="fr-FR" baseline="30000" dirty="0"/>
              <a:t> the more performant but in </a:t>
            </a:r>
            <a:r>
              <a:rPr lang="fr-FR" baseline="30000" dirty="0" err="1"/>
              <a:t>both</a:t>
            </a:r>
            <a:r>
              <a:rPr lang="fr-FR" baseline="30000" dirty="0"/>
              <a:t> case </a:t>
            </a:r>
            <a:r>
              <a:rPr lang="fr-FR" baseline="30000" dirty="0" err="1"/>
              <a:t>we</a:t>
            </a:r>
            <a:r>
              <a:rPr lang="fr-FR" baseline="30000" dirty="0"/>
              <a:t> can </a:t>
            </a:r>
            <a:r>
              <a:rPr lang="fr-FR" baseline="30000" dirty="0" err="1"/>
              <a:t>obtain</a:t>
            </a:r>
            <a:r>
              <a:rPr lang="fr-FR" baseline="30000" dirty="0"/>
              <a:t> a </a:t>
            </a:r>
            <a:r>
              <a:rPr lang="fr-FR" baseline="30000" dirty="0" err="1"/>
              <a:t>mean</a:t>
            </a:r>
            <a:r>
              <a:rPr lang="fr-FR" baseline="30000" dirty="0"/>
              <a:t> square </a:t>
            </a:r>
            <a:r>
              <a:rPr lang="fr-FR" baseline="30000" dirty="0" err="1"/>
              <a:t>error</a:t>
            </a:r>
            <a:r>
              <a:rPr lang="fr-FR" baseline="30000" dirty="0"/>
              <a:t> of 0.85.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598259-54F6-540B-5983-0579C4725C92}"/>
              </a:ext>
            </a:extLst>
          </p:cNvPr>
          <p:cNvSpPr/>
          <p:nvPr/>
        </p:nvSpPr>
        <p:spPr>
          <a:xfrm>
            <a:off x="15908687" y="23117545"/>
            <a:ext cx="12636709" cy="6310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sz="14427" dirty="0"/>
          </a:p>
        </p:txBody>
      </p:sp>
      <p:pic>
        <p:nvPicPr>
          <p:cNvPr id="50" name="Image 49" descr="Une image contenant diagramme, ligne, Tracé, conception&#10;&#10;Description générée automatiquement">
            <a:extLst>
              <a:ext uri="{FF2B5EF4-FFF2-40B4-BE49-F238E27FC236}">
                <a16:creationId xmlns:a16="http://schemas.microsoft.com/office/drawing/2014/main" id="{9BDA1868-31DC-BC96-93F0-6BDB5DE8BA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766" y="23203658"/>
            <a:ext cx="5379823" cy="5324361"/>
          </a:xfrm>
          <a:prstGeom prst="rect">
            <a:avLst/>
          </a:prstGeom>
        </p:spPr>
      </p:pic>
      <p:pic>
        <p:nvPicPr>
          <p:cNvPr id="52" name="Image 5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8496A40A-C858-0438-1A55-7F4A281D23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637" y="23390867"/>
            <a:ext cx="6534482" cy="5067964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5641DD01-B43A-7446-D068-45053169D904}"/>
              </a:ext>
            </a:extLst>
          </p:cNvPr>
          <p:cNvSpPr txBox="1"/>
          <p:nvPr/>
        </p:nvSpPr>
        <p:spPr>
          <a:xfrm>
            <a:off x="16105013" y="28690003"/>
            <a:ext cx="5871624" cy="4611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4000" b="1" u="sng" baseline="30000" dirty="0" err="1"/>
              <a:t>Fig</a:t>
            </a:r>
            <a:r>
              <a:rPr lang="fr-FR" sz="4000" b="1" u="sng" baseline="30000" dirty="0"/>
              <a:t> .4 </a:t>
            </a:r>
            <a:r>
              <a:rPr lang="fr-FR" sz="4000" u="sng" baseline="30000" dirty="0" err="1"/>
              <a:t>Number</a:t>
            </a:r>
            <a:r>
              <a:rPr lang="fr-FR" sz="4000" u="sng" baseline="30000" dirty="0"/>
              <a:t> of MSE </a:t>
            </a:r>
            <a:r>
              <a:rPr lang="fr-FR" sz="4000" u="sng" baseline="30000" dirty="0" err="1"/>
              <a:t>we</a:t>
            </a:r>
            <a:r>
              <a:rPr lang="fr-FR" sz="4000" u="sng" baseline="30000" dirty="0"/>
              <a:t> </a:t>
            </a:r>
            <a:r>
              <a:rPr lang="fr-FR" sz="4000" u="sng" baseline="30000" dirty="0" err="1"/>
              <a:t>obtain</a:t>
            </a:r>
            <a:r>
              <a:rPr lang="fr-FR" sz="4000" u="sng" baseline="30000" dirty="0"/>
              <a:t> in running 100 </a:t>
            </a:r>
            <a:r>
              <a:rPr lang="fr-FR" sz="4000" u="sng" baseline="30000" dirty="0" err="1"/>
              <a:t>linear</a:t>
            </a:r>
            <a:r>
              <a:rPr lang="fr-FR" sz="4000" u="sng" baseline="30000" dirty="0"/>
              <a:t> </a:t>
            </a:r>
            <a:r>
              <a:rPr lang="fr-FR" sz="4000" u="sng" baseline="30000" dirty="0" err="1"/>
              <a:t>regression</a:t>
            </a:r>
            <a:endParaRPr lang="fr-FR" sz="4000" u="sng" baseline="30000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375DC84-59B2-30F1-8AE9-50C8210F5A97}"/>
              </a:ext>
            </a:extLst>
          </p:cNvPr>
          <p:cNvSpPr txBox="1"/>
          <p:nvPr/>
        </p:nvSpPr>
        <p:spPr>
          <a:xfrm>
            <a:off x="22034769" y="28674559"/>
            <a:ext cx="5871624" cy="4611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4000" b="1" u="sng" baseline="30000" dirty="0" err="1"/>
              <a:t>Fig</a:t>
            </a:r>
            <a:r>
              <a:rPr lang="fr-FR" sz="4000" b="1" u="sng" baseline="30000" dirty="0"/>
              <a:t> .5 </a:t>
            </a:r>
            <a:r>
              <a:rPr lang="fr-FR" sz="4000" u="sng" baseline="30000" dirty="0"/>
              <a:t>MSE of the CNN </a:t>
            </a:r>
            <a:r>
              <a:rPr lang="fr-FR" sz="4000" u="sng" baseline="30000" dirty="0" err="1"/>
              <a:t>depending</a:t>
            </a:r>
            <a:r>
              <a:rPr lang="fr-FR" sz="4000" u="sng" baseline="30000" dirty="0"/>
              <a:t> of the size of </a:t>
            </a:r>
            <a:r>
              <a:rPr lang="fr-FR" sz="4000" u="sng" baseline="30000" dirty="0" err="1"/>
              <a:t>his</a:t>
            </a:r>
            <a:r>
              <a:rPr lang="fr-FR" sz="4000" u="sng" baseline="30000" dirty="0"/>
              <a:t> </a:t>
            </a:r>
            <a:r>
              <a:rPr lang="fr-FR" sz="4000" u="sng" baseline="30000" dirty="0" err="1"/>
              <a:t>layers</a:t>
            </a:r>
            <a:endParaRPr lang="fr-FR" sz="4000" u="sng" baseline="30000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B3DF5E4-B98A-4EB7-ABB9-E80C8373A47D}"/>
              </a:ext>
            </a:extLst>
          </p:cNvPr>
          <p:cNvSpPr txBox="1"/>
          <p:nvPr/>
        </p:nvSpPr>
        <p:spPr>
          <a:xfrm>
            <a:off x="15904029" y="32280610"/>
            <a:ext cx="12641367" cy="344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fr-FR" sz="4800" baseline="30000" dirty="0"/>
              <a:t>It </a:t>
            </a:r>
            <a:r>
              <a:rPr lang="fr-FR" sz="4800" baseline="30000" dirty="0" err="1"/>
              <a:t>is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very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difficult</a:t>
            </a:r>
            <a:r>
              <a:rPr lang="fr-FR" sz="4800" baseline="30000" dirty="0"/>
              <a:t> to </a:t>
            </a:r>
            <a:r>
              <a:rPr lang="fr-FR" sz="4800" baseline="30000" dirty="0" err="1"/>
              <a:t>predict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exactly</a:t>
            </a:r>
            <a:r>
              <a:rPr lang="fr-FR" sz="4800" baseline="30000" dirty="0"/>
              <a:t> the future of a user but </a:t>
            </a:r>
            <a:r>
              <a:rPr lang="fr-FR" sz="4800" baseline="30000" dirty="0" err="1"/>
              <a:t>we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get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some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features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that</a:t>
            </a:r>
            <a:r>
              <a:rPr lang="fr-FR" sz="4800" baseline="30000" dirty="0"/>
              <a:t> have </a:t>
            </a:r>
            <a:r>
              <a:rPr lang="fr-FR" sz="4800" baseline="30000" dirty="0" err="1"/>
              <a:t>some</a:t>
            </a:r>
            <a:r>
              <a:rPr lang="fr-FR" sz="4800" baseline="30000" dirty="0"/>
              <a:t> good impact for the </a:t>
            </a:r>
            <a:r>
              <a:rPr lang="fr-FR" sz="4800" baseline="30000" dirty="0" err="1"/>
              <a:t>number</a:t>
            </a:r>
            <a:r>
              <a:rPr lang="fr-FR" sz="4800" baseline="30000" dirty="0"/>
              <a:t> of future sessions of a user. </a:t>
            </a:r>
            <a:r>
              <a:rPr lang="fr-FR" sz="4800" baseline="30000" dirty="0" err="1"/>
              <a:t>We</a:t>
            </a:r>
            <a:r>
              <a:rPr lang="fr-FR" sz="4800" baseline="30000" dirty="0"/>
              <a:t> can </a:t>
            </a:r>
            <a:r>
              <a:rPr lang="fr-FR" sz="4800" baseline="30000" dirty="0" err="1"/>
              <a:t>name</a:t>
            </a:r>
            <a:r>
              <a:rPr lang="fr-FR" sz="4800" baseline="30000" dirty="0"/>
              <a:t>, the </a:t>
            </a:r>
            <a:r>
              <a:rPr lang="fr-FR" sz="4800" baseline="30000" dirty="0" err="1"/>
              <a:t>number</a:t>
            </a:r>
            <a:r>
              <a:rPr lang="fr-FR" sz="4800" baseline="30000" dirty="0"/>
              <a:t> of session </a:t>
            </a:r>
            <a:r>
              <a:rPr lang="fr-FR" sz="4800" baseline="30000" dirty="0" err="1"/>
              <a:t>finished</a:t>
            </a:r>
            <a:r>
              <a:rPr lang="fr-FR" sz="4800" baseline="30000" dirty="0"/>
              <a:t>, the </a:t>
            </a:r>
            <a:r>
              <a:rPr lang="fr-FR" sz="4800" baseline="30000" dirty="0" err="1"/>
              <a:t>number</a:t>
            </a:r>
            <a:r>
              <a:rPr lang="fr-FR" sz="4800" baseline="30000" dirty="0"/>
              <a:t> of NEXT action and a </a:t>
            </a:r>
            <a:r>
              <a:rPr lang="fr-FR" sz="4800" baseline="30000" dirty="0" err="1"/>
              <a:t>mean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difficulty</a:t>
            </a:r>
            <a:r>
              <a:rPr lang="fr-FR" sz="4800" baseline="30000" dirty="0"/>
              <a:t> of questions high </a:t>
            </a:r>
            <a:r>
              <a:rPr lang="fr-FR" sz="4800" baseline="30000" dirty="0" err="1"/>
              <a:t>implies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that</a:t>
            </a:r>
            <a:r>
              <a:rPr lang="fr-FR" sz="4800" baseline="30000" dirty="0"/>
              <a:t> the user </a:t>
            </a:r>
            <a:r>
              <a:rPr lang="fr-FR" sz="4800" baseline="30000" dirty="0" err="1"/>
              <a:t>will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stay</a:t>
            </a:r>
            <a:r>
              <a:rPr lang="fr-FR" sz="4800" baseline="30000" dirty="0"/>
              <a:t> longer.</a:t>
            </a:r>
          </a:p>
          <a:p>
            <a:pPr algn="l"/>
            <a:r>
              <a:rPr lang="fr-FR" sz="4800" baseline="30000" dirty="0" err="1"/>
              <a:t>Otherwise</a:t>
            </a:r>
            <a:r>
              <a:rPr lang="fr-FR" sz="4800" baseline="30000" dirty="0"/>
              <a:t> for the model </a:t>
            </a:r>
            <a:r>
              <a:rPr lang="fr-FR" sz="4800" baseline="30000" dirty="0" err="1"/>
              <a:t>we</a:t>
            </a:r>
            <a:r>
              <a:rPr lang="fr-FR" sz="4800" baseline="30000" dirty="0"/>
              <a:t> have the </a:t>
            </a:r>
            <a:r>
              <a:rPr lang="fr-FR" sz="4800" baseline="30000" dirty="0" err="1"/>
              <a:t>same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efficiency</a:t>
            </a:r>
            <a:r>
              <a:rPr lang="fr-FR" sz="4800" baseline="30000" dirty="0"/>
              <a:t> for the </a:t>
            </a:r>
            <a:r>
              <a:rPr lang="fr-FR" sz="4800" baseline="30000" dirty="0" err="1"/>
              <a:t>linear</a:t>
            </a:r>
            <a:r>
              <a:rPr lang="fr-FR" sz="4800" baseline="30000" dirty="0"/>
              <a:t> </a:t>
            </a:r>
            <a:r>
              <a:rPr lang="fr-FR" sz="4800" baseline="30000" dirty="0" err="1"/>
              <a:t>regression</a:t>
            </a:r>
            <a:r>
              <a:rPr lang="fr-FR" sz="4800" baseline="30000" dirty="0"/>
              <a:t> and the CNN.</a:t>
            </a:r>
          </a:p>
        </p:txBody>
      </p:sp>
    </p:spTree>
    <p:extLst>
      <p:ext uri="{BB962C8B-B14F-4D97-AF65-F5344CB8AC3E}">
        <p14:creationId xmlns:p14="http://schemas.microsoft.com/office/powerpoint/2010/main" val="64562148"/>
      </p:ext>
    </p:extLst>
  </p:cSld>
  <p:clrMapOvr>
    <a:masterClrMapping/>
  </p:clrMapOvr>
</p:sld>
</file>

<file path=ppt/theme/theme1.xml><?xml version="1.0" encoding="utf-8"?>
<a:theme xmlns:a="http://schemas.openxmlformats.org/drawingml/2006/main" name="ETH Blau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EF71843B-413B-4636-AB44-13799B812ED4}"/>
    </a:ext>
  </a:extLst>
</a:theme>
</file>

<file path=ppt/theme/theme2.xml><?xml version="1.0" encoding="utf-8"?>
<a:theme xmlns:a="http://schemas.openxmlformats.org/drawingml/2006/main" name="ETH Petrol">
  <a:themeElements>
    <a:clrScheme name="ETH Petrol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894"/>
      </a:accent1>
      <a:accent2>
        <a:srgbClr val="3393A9"/>
      </a:accent2>
      <a:accent3>
        <a:srgbClr val="66AEBF"/>
      </a:accent3>
      <a:accent4>
        <a:srgbClr val="99C9D4"/>
      </a:accent4>
      <a:accent5>
        <a:srgbClr val="CCE4EA"/>
      </a:accent5>
      <a:accent6>
        <a:srgbClr val="E5F1F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0473AE0E-68D5-4A9D-99C2-4908E96CDDAB}"/>
    </a:ext>
  </a:extLst>
</a:theme>
</file>

<file path=ppt/theme/theme3.xml><?xml version="1.0" encoding="utf-8"?>
<a:theme xmlns:a="http://schemas.openxmlformats.org/drawingml/2006/main" name="ETH Grün">
  <a:themeElements>
    <a:clrScheme name="ETH Grü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27313"/>
      </a:accent1>
      <a:accent2>
        <a:srgbClr val="818F42"/>
      </a:accent2>
      <a:accent3>
        <a:srgbClr val="A1AB71"/>
      </a:accent3>
      <a:accent4>
        <a:srgbClr val="C0C7A1"/>
      </a:accent4>
      <a:accent5>
        <a:srgbClr val="E0E3D0"/>
      </a:accent5>
      <a:accent6>
        <a:srgbClr val="EFF1E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DF440DC3-3F2E-4807-8C20-EB98FA7966EC}"/>
    </a:ext>
  </a:extLst>
</a:theme>
</file>

<file path=ppt/theme/theme4.xml><?xml version="1.0" encoding="utf-8"?>
<a:theme xmlns:a="http://schemas.openxmlformats.org/drawingml/2006/main" name="ETH Bronze">
  <a:themeElements>
    <a:clrScheme name="ETH Bronz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E6713"/>
      </a:accent1>
      <a:accent2>
        <a:srgbClr val="A58542"/>
      </a:accent2>
      <a:accent3>
        <a:srgbClr val="BBA471"/>
      </a:accent3>
      <a:accent4>
        <a:srgbClr val="D2C2A1"/>
      </a:accent4>
      <a:accent5>
        <a:srgbClr val="E8E1D0"/>
      </a:accent5>
      <a:accent6>
        <a:srgbClr val="F3F0E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11E06D20-E7DF-4D4B-B2A2-B7B46D67DC87}"/>
    </a:ext>
  </a:extLst>
</a:theme>
</file>

<file path=ppt/theme/theme5.xml><?xml version="1.0" encoding="utf-8"?>
<a:theme xmlns:a="http://schemas.openxmlformats.org/drawingml/2006/main" name="ETH Rot">
  <a:themeElements>
    <a:clrScheme name="ETH Rot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7352D"/>
      </a:accent1>
      <a:accent2>
        <a:srgbClr val="C55D57"/>
      </a:accent2>
      <a:accent3>
        <a:srgbClr val="D48681"/>
      </a:accent3>
      <a:accent4>
        <a:srgbClr val="E2AEAB"/>
      </a:accent4>
      <a:accent5>
        <a:srgbClr val="F1D7D5"/>
      </a:accent5>
      <a:accent6>
        <a:srgbClr val="F8EAEA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16CB80E2-4D81-420F-8475-97747EDD43D9}"/>
    </a:ext>
  </a:extLst>
</a:theme>
</file>

<file path=ppt/theme/theme6.xml><?xml version="1.0" encoding="utf-8"?>
<a:theme xmlns:a="http://schemas.openxmlformats.org/drawingml/2006/main" name="ETH Purpur">
  <a:themeElements>
    <a:clrScheme name="ETH Purpur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30774"/>
      </a:accent1>
      <a:accent2>
        <a:srgbClr val="B53990"/>
      </a:accent2>
      <a:accent3>
        <a:srgbClr val="C86AAC"/>
      </a:accent3>
      <a:accent4>
        <a:srgbClr val="DA9CC7"/>
      </a:accent4>
      <a:accent5>
        <a:srgbClr val="EDCDE3"/>
      </a:accent5>
      <a:accent6>
        <a:srgbClr val="F6E6F1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995FD330-628F-4BC0-B5BD-6162A29925A6}"/>
    </a:ext>
  </a:extLst>
</a:theme>
</file>

<file path=ppt/theme/theme7.xml><?xml version="1.0" encoding="utf-8"?>
<a:theme xmlns:a="http://schemas.openxmlformats.org/drawingml/2006/main" name="ETH Grau">
  <a:themeElements>
    <a:clrScheme name="ETH Gr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F"/>
      </a:accent1>
      <a:accent2>
        <a:srgbClr val="8C8C8C"/>
      </a:accent2>
      <a:accent3>
        <a:srgbClr val="A9A9A9"/>
      </a:accent3>
      <a:accent4>
        <a:srgbClr val="C5C5C5"/>
      </a:accent4>
      <a:accent5>
        <a:srgbClr val="E2E2E2"/>
      </a:accent5>
      <a:accent6>
        <a:srgbClr val="F0F0F0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D02D928F-8248-4557-A534-5AC5954D5BF1}"/>
    </a:ext>
  </a:extLst>
</a:theme>
</file>

<file path=ppt/theme/theme8.xml><?xml version="1.0" encoding="utf-8"?>
<a:theme xmlns:a="http://schemas.openxmlformats.org/drawingml/2006/main" name="Office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ETH-PP-Scientific-Poster-Portrait-A3-Template</Template>
  <TotalTime>445</TotalTime>
  <Words>657</Words>
  <Application>Microsoft Macintosh PowerPoint</Application>
  <PresentationFormat>Personnalisé</PresentationFormat>
  <Paragraphs>43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1</vt:i4>
      </vt:variant>
    </vt:vector>
  </HeadingPairs>
  <TitlesOfParts>
    <vt:vector size="10" baseType="lpstr">
      <vt:lpstr>Arial</vt:lpstr>
      <vt:lpstr>Symbol</vt:lpstr>
      <vt:lpstr>ETH Blau</vt:lpstr>
      <vt:lpstr>ETH Petrol</vt:lpstr>
      <vt:lpstr>ETH Grün</vt:lpstr>
      <vt:lpstr>ETH Bronze</vt:lpstr>
      <vt:lpstr>ETH Rot</vt:lpstr>
      <vt:lpstr>ETH Purpur</vt:lpstr>
      <vt:lpstr>ETH Grau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Giang Christian</dc:creator>
  <cp:lastModifiedBy>Munier Antoine Claude Michel</cp:lastModifiedBy>
  <cp:revision>70</cp:revision>
  <dcterms:created xsi:type="dcterms:W3CDTF">2021-10-06T10:51:46Z</dcterms:created>
  <dcterms:modified xsi:type="dcterms:W3CDTF">2023-06-08T14:37:05Z</dcterms:modified>
</cp:coreProperties>
</file>