
<file path=[Content_Types].xml><?xml version="1.0" encoding="utf-8"?>
<Types xmlns="http://schemas.openxmlformats.org/package/2006/content-types">
  <Default Extension="fntdata" ContentType="application/x-fontdata"/>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0"/>
  </p:notesMasterIdLst>
  <p:sldIdLst>
    <p:sldId id="256" r:id="rId2"/>
    <p:sldId id="258" r:id="rId3"/>
    <p:sldId id="296" r:id="rId4"/>
    <p:sldId id="295" r:id="rId5"/>
    <p:sldId id="330" r:id="rId6"/>
    <p:sldId id="341" r:id="rId7"/>
    <p:sldId id="300" r:id="rId8"/>
    <p:sldId id="342" r:id="rId9"/>
    <p:sldId id="344" r:id="rId10"/>
    <p:sldId id="345" r:id="rId11"/>
    <p:sldId id="346" r:id="rId12"/>
    <p:sldId id="347" r:id="rId13"/>
    <p:sldId id="348" r:id="rId14"/>
    <p:sldId id="349" r:id="rId15"/>
    <p:sldId id="350" r:id="rId16"/>
    <p:sldId id="351" r:id="rId17"/>
    <p:sldId id="334" r:id="rId18"/>
    <p:sldId id="310" r:id="rId19"/>
    <p:sldId id="336" r:id="rId20"/>
    <p:sldId id="352" r:id="rId21"/>
    <p:sldId id="353" r:id="rId22"/>
    <p:sldId id="354" r:id="rId23"/>
    <p:sldId id="339" r:id="rId24"/>
    <p:sldId id="355" r:id="rId25"/>
    <p:sldId id="312" r:id="rId26"/>
    <p:sldId id="313" r:id="rId27"/>
    <p:sldId id="356" r:id="rId28"/>
    <p:sldId id="357" r:id="rId29"/>
    <p:sldId id="358" r:id="rId30"/>
    <p:sldId id="311" r:id="rId31"/>
    <p:sldId id="359" r:id="rId32"/>
    <p:sldId id="360" r:id="rId33"/>
    <p:sldId id="287" r:id="rId34"/>
    <p:sldId id="317" r:id="rId35"/>
    <p:sldId id="319" r:id="rId36"/>
    <p:sldId id="318" r:id="rId37"/>
    <p:sldId id="261" r:id="rId38"/>
    <p:sldId id="284" r:id="rId39"/>
    <p:sldId id="361" r:id="rId40"/>
    <p:sldId id="362" r:id="rId41"/>
    <p:sldId id="363" r:id="rId42"/>
    <p:sldId id="323" r:id="rId43"/>
    <p:sldId id="324" r:id="rId44"/>
    <p:sldId id="325" r:id="rId45"/>
    <p:sldId id="326" r:id="rId46"/>
    <p:sldId id="262" r:id="rId47"/>
    <p:sldId id="327" r:id="rId48"/>
    <p:sldId id="289" r:id="rId49"/>
  </p:sldIdLst>
  <p:sldSz cx="12192000" cy="6858000"/>
  <p:notesSz cx="6858000" cy="9144000"/>
  <p:embeddedFontLst>
    <p:embeddedFont>
      <p:font typeface="Calibri" panose="020F0502020204030204" pitchFamily="34" charset="0"/>
      <p:regular r:id="rId51"/>
      <p:bold r:id="rId52"/>
      <p:italic r:id="rId53"/>
      <p:boldItalic r:id="rId54"/>
    </p:embeddedFont>
    <p:embeddedFont>
      <p:font typeface="Corbel" panose="020B0503020204020204"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543" autoAdjust="0"/>
  </p:normalViewPr>
  <p:slideViewPr>
    <p:cSldViewPr snapToGrid="0">
      <p:cViewPr varScale="1">
        <p:scale>
          <a:sx n="52" d="100"/>
          <a:sy n="52" d="100"/>
        </p:scale>
        <p:origin x="12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investopedia.com/terms/v/volatility.asp"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towardsdatascience.com/how-to-handle-missing-data-8646b18db0d4" TargetMode="External"/><Relationship Id="rId2" Type="http://schemas.openxmlformats.org/officeDocument/2006/relationships/slide" Target="../slides/slide48.xml"/><Relationship Id="rId1" Type="http://schemas.openxmlformats.org/officeDocument/2006/relationships/notesMaster" Target="../notesMasters/notesMaster1.xml"/><Relationship Id="rId5" Type="http://schemas.openxmlformats.org/officeDocument/2006/relationships/hyperlink" Target="https://www.usablestats.com/lessons/noir" TargetMode="External"/><Relationship Id="rId4" Type="http://schemas.openxmlformats.org/officeDocument/2006/relationships/hyperlink" Target="https://www.theanalysisfactor.com/missing-data-mechanis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Arm </a:t>
            </a:r>
            <a:r>
              <a:rPr lang="fr-FR" dirty="0" err="1"/>
              <a:t>span</a:t>
            </a:r>
            <a:r>
              <a:rPr lang="fr-FR" dirty="0"/>
              <a:t> : bras</a:t>
            </a:r>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17</a:t>
            </a:fld>
            <a:endParaRPr lang="fr-FR"/>
          </a:p>
        </p:txBody>
      </p:sp>
    </p:spTree>
    <p:extLst>
      <p:ext uri="{BB962C8B-B14F-4D97-AF65-F5344CB8AC3E}">
        <p14:creationId xmlns:p14="http://schemas.microsoft.com/office/powerpoint/2010/main" val="2719931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http://www.stat.yale.edu/Courses/1997-98/101/catdat.htm</a:t>
            </a:r>
          </a:p>
        </p:txBody>
      </p:sp>
      <p:sp>
        <p:nvSpPr>
          <p:cNvPr id="4" name="Espace réservé du numéro de diapositive 3"/>
          <p:cNvSpPr>
            <a:spLocks noGrp="1"/>
          </p:cNvSpPr>
          <p:nvPr>
            <p:ph type="sldNum" sz="quarter" idx="5"/>
          </p:nvPr>
        </p:nvSpPr>
        <p:spPr/>
        <p:txBody>
          <a:bodyPr/>
          <a:lstStyle/>
          <a:p>
            <a:fld id="{13969CAF-DFBD-4A5B-9CFF-40129F776FBA}" type="slidenum">
              <a:rPr lang="fr-FR" smtClean="0"/>
              <a:t>20</a:t>
            </a:fld>
            <a:endParaRPr lang="fr-FR"/>
          </a:p>
        </p:txBody>
      </p:sp>
    </p:spTree>
    <p:extLst>
      <p:ext uri="{BB962C8B-B14F-4D97-AF65-F5344CB8AC3E}">
        <p14:creationId xmlns:p14="http://schemas.microsoft.com/office/powerpoint/2010/main" val="1010917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http://www.stat.yale.edu/Courses/1997-98/101/catdat.htm</a:t>
            </a:r>
          </a:p>
        </p:txBody>
      </p:sp>
      <p:sp>
        <p:nvSpPr>
          <p:cNvPr id="4" name="Espace réservé du numéro de diapositive 3"/>
          <p:cNvSpPr>
            <a:spLocks noGrp="1"/>
          </p:cNvSpPr>
          <p:nvPr>
            <p:ph type="sldNum" sz="quarter" idx="5"/>
          </p:nvPr>
        </p:nvSpPr>
        <p:spPr/>
        <p:txBody>
          <a:bodyPr/>
          <a:lstStyle/>
          <a:p>
            <a:fld id="{13969CAF-DFBD-4A5B-9CFF-40129F776FBA}" type="slidenum">
              <a:rPr lang="fr-FR" smtClean="0"/>
              <a:t>21</a:t>
            </a:fld>
            <a:endParaRPr lang="fr-FR"/>
          </a:p>
        </p:txBody>
      </p:sp>
    </p:spTree>
    <p:extLst>
      <p:ext uri="{BB962C8B-B14F-4D97-AF65-F5344CB8AC3E}">
        <p14:creationId xmlns:p14="http://schemas.microsoft.com/office/powerpoint/2010/main" val="4115081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http://www.stat.yale.edu/Courses/1997-98/101/catdat.htm</a:t>
            </a:r>
          </a:p>
        </p:txBody>
      </p:sp>
      <p:sp>
        <p:nvSpPr>
          <p:cNvPr id="4" name="Espace réservé du numéro de diapositive 3"/>
          <p:cNvSpPr>
            <a:spLocks noGrp="1"/>
          </p:cNvSpPr>
          <p:nvPr>
            <p:ph type="sldNum" sz="quarter" idx="5"/>
          </p:nvPr>
        </p:nvSpPr>
        <p:spPr/>
        <p:txBody>
          <a:bodyPr/>
          <a:lstStyle/>
          <a:p>
            <a:fld id="{13969CAF-DFBD-4A5B-9CFF-40129F776FBA}" type="slidenum">
              <a:rPr lang="fr-FR" smtClean="0"/>
              <a:t>22</a:t>
            </a:fld>
            <a:endParaRPr lang="fr-FR"/>
          </a:p>
        </p:txBody>
      </p:sp>
    </p:spTree>
    <p:extLst>
      <p:ext uri="{BB962C8B-B14F-4D97-AF65-F5344CB8AC3E}">
        <p14:creationId xmlns:p14="http://schemas.microsoft.com/office/powerpoint/2010/main" val="1688283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 faut parler aussi de l’ajout des colonnes dans la </a:t>
            </a:r>
            <a:r>
              <a:rPr lang="fr-FR" dirty="0" err="1"/>
              <a:t>dataset</a:t>
            </a:r>
            <a:r>
              <a:rPr lang="fr-FR" dirty="0"/>
              <a:t> pour faire apparaître des notions caché.</a:t>
            </a:r>
          </a:p>
        </p:txBody>
      </p:sp>
      <p:sp>
        <p:nvSpPr>
          <p:cNvPr id="4" name="Espace réservé du numéro de diapositive 3"/>
          <p:cNvSpPr>
            <a:spLocks noGrp="1"/>
          </p:cNvSpPr>
          <p:nvPr>
            <p:ph type="sldNum" sz="quarter" idx="5"/>
          </p:nvPr>
        </p:nvSpPr>
        <p:spPr/>
        <p:txBody>
          <a:bodyPr/>
          <a:lstStyle/>
          <a:p>
            <a:fld id="{13969CAF-DFBD-4A5B-9CFF-40129F776FBA}" type="slidenum">
              <a:rPr lang="fr-FR" smtClean="0"/>
              <a:t>23</a:t>
            </a:fld>
            <a:endParaRPr lang="fr-FR"/>
          </a:p>
        </p:txBody>
      </p:sp>
    </p:spTree>
    <p:extLst>
      <p:ext uri="{BB962C8B-B14F-4D97-AF65-F5344CB8AC3E}">
        <p14:creationId xmlns:p14="http://schemas.microsoft.com/office/powerpoint/2010/main" val="825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https://towardsdatascience.com/understanding-descriptive-statistics-c9c2b0641291</a:t>
            </a:r>
          </a:p>
          <a:p>
            <a:r>
              <a:rPr lang="fr-FR" dirty="0"/>
              <a:t>Most of ML </a:t>
            </a:r>
            <a:r>
              <a:rPr lang="fr-FR" dirty="0" err="1"/>
              <a:t>models</a:t>
            </a:r>
            <a:r>
              <a:rPr lang="fr-FR" dirty="0"/>
              <a:t> assume data </a:t>
            </a:r>
            <a:r>
              <a:rPr lang="fr-FR" dirty="0" err="1"/>
              <a:t>that</a:t>
            </a:r>
            <a:r>
              <a:rPr lang="fr-FR" dirty="0"/>
              <a:t> </a:t>
            </a:r>
            <a:r>
              <a:rPr lang="fr-FR" dirty="0" err="1"/>
              <a:t>is</a:t>
            </a:r>
            <a:r>
              <a:rPr lang="fr-FR" dirty="0"/>
              <a:t> </a:t>
            </a:r>
            <a:r>
              <a:rPr lang="fr-FR" dirty="0" err="1"/>
              <a:t>symmetric</a:t>
            </a:r>
            <a:r>
              <a:rPr lang="fr-FR" dirty="0"/>
              <a:t> </a:t>
            </a:r>
            <a:r>
              <a:rPr lang="fr-FR" dirty="0" err="1"/>
              <a:t>so</a:t>
            </a:r>
            <a:r>
              <a:rPr lang="fr-FR" dirty="0"/>
              <a:t> data transformation </a:t>
            </a:r>
            <a:r>
              <a:rPr lang="fr-FR" dirty="0" err="1"/>
              <a:t>is</a:t>
            </a:r>
            <a:r>
              <a:rPr lang="fr-FR" dirty="0"/>
              <a:t> </a:t>
            </a:r>
            <a:r>
              <a:rPr lang="fr-FR" dirty="0" err="1"/>
              <a:t>needed</a:t>
            </a:r>
            <a:endParaRPr lang="fr-FR" dirty="0"/>
          </a:p>
        </p:txBody>
      </p:sp>
      <p:sp>
        <p:nvSpPr>
          <p:cNvPr id="4" name="Espace réservé du numéro de diapositive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fr-FR" sz="1200" b="0" i="0" u="none" strike="noStrike" cap="none" smtClean="0">
                <a:solidFill>
                  <a:schemeClr val="dk1"/>
                </a:solidFill>
                <a:latin typeface="Calibri"/>
                <a:ea typeface="Calibri"/>
                <a:cs typeface="Calibri"/>
                <a:sym typeface="Calibri"/>
              </a:rPr>
              <a:t>29</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13639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b="1" dirty="0"/>
              <a:t>Standard Deviation vs. Average Deviation Differences </a:t>
            </a:r>
          </a:p>
          <a:p>
            <a:r>
              <a:rPr lang="en-US" dirty="0"/>
              <a:t>Standard deviation is often used in creating strategies for investing and trading because it can help measure market </a:t>
            </a:r>
            <a:r>
              <a:rPr lang="en-US" dirty="0">
                <a:hlinkClick r:id="rId3"/>
              </a:rPr>
              <a:t>volatility</a:t>
            </a:r>
            <a:r>
              <a:rPr lang="en-US" dirty="0"/>
              <a:t> and predict performance trends. For example, an index fund should have a low average deviation when compared to its benchmark fund. That means it's closely tracking the benchmark, as it's supposed to do. More aggressive funds have a high standard deviation and greater volatility. These funds are high risk and potentially more profitable.</a:t>
            </a:r>
          </a:p>
          <a:p>
            <a:r>
              <a:rPr lang="en-US" dirty="0"/>
              <a:t>The mean average, or absolute deviation, is used less frequently because the use of absolute values makes further calculations more complicated and unwieldy than using the standard deviation.</a:t>
            </a:r>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32</a:t>
            </a:fld>
            <a:endParaRPr lang="fr-FR"/>
          </a:p>
        </p:txBody>
      </p:sp>
    </p:spTree>
    <p:extLst>
      <p:ext uri="{BB962C8B-B14F-4D97-AF65-F5344CB8AC3E}">
        <p14:creationId xmlns:p14="http://schemas.microsoft.com/office/powerpoint/2010/main" val="1898191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https://towardsdatascience.com/interesting-properties-and-use-cases-of-the-covariance-matrix-80d72939c7ab</a:t>
            </a:r>
          </a:p>
          <a:p>
            <a:r>
              <a:rPr lang="fr-FR" dirty="0"/>
              <a:t>https://www.datasciencecentral.com/profiles/blogs/preprocessing-for-deep-learning-from-covariance-matrix-to-image</a:t>
            </a:r>
          </a:p>
          <a:p>
            <a:r>
              <a:rPr lang="fr-FR" dirty="0"/>
              <a:t>- Relationship</a:t>
            </a:r>
            <a:r>
              <a:rPr lang="fr-FR" baseline="0" dirty="0"/>
              <a:t> </a:t>
            </a:r>
            <a:r>
              <a:rPr lang="fr-FR" baseline="0" dirty="0" err="1"/>
              <a:t>between</a:t>
            </a:r>
            <a:r>
              <a:rPr lang="fr-FR" baseline="0" dirty="0"/>
              <a:t> the </a:t>
            </a:r>
            <a:r>
              <a:rPr lang="fr-FR" baseline="0" dirty="0" err="1"/>
              <a:t>movement</a:t>
            </a:r>
            <a:r>
              <a:rPr lang="fr-FR" baseline="0" dirty="0"/>
              <a:t> of variable, dot </a:t>
            </a:r>
            <a:r>
              <a:rPr lang="fr-FR" baseline="0" dirty="0" err="1"/>
              <a:t>product</a:t>
            </a:r>
            <a:r>
              <a:rPr lang="fr-FR" baseline="0" dirty="0"/>
              <a:t> = </a:t>
            </a:r>
            <a:r>
              <a:rPr lang="fr-FR" baseline="0" dirty="0" err="1"/>
              <a:t>cov</a:t>
            </a:r>
            <a:r>
              <a:rPr lang="fr-FR" baseline="0" dirty="0"/>
              <a:t>()</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34</a:t>
            </a:fld>
            <a:endParaRPr lang="fr-FR"/>
          </a:p>
        </p:txBody>
      </p:sp>
    </p:spTree>
    <p:extLst>
      <p:ext uri="{BB962C8B-B14F-4D97-AF65-F5344CB8AC3E}">
        <p14:creationId xmlns:p14="http://schemas.microsoft.com/office/powerpoint/2010/main" val="2738680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https://towardsdatascience.com/interesting-properties-and-use-cases-of-the-covariance-matrix-80d72939c7ab</a:t>
            </a:r>
          </a:p>
          <a:p>
            <a:r>
              <a:rPr lang="fr-FR" dirty="0"/>
              <a:t>https://www.datasciencecentral.com/profiles/blogs/preprocessing-for-deep-learning-from-covariance-matrix-to-image</a:t>
            </a:r>
          </a:p>
          <a:p>
            <a:r>
              <a:rPr lang="fr-FR" dirty="0"/>
              <a:t>- Relationship</a:t>
            </a:r>
            <a:r>
              <a:rPr lang="fr-FR" baseline="0" dirty="0"/>
              <a:t> </a:t>
            </a:r>
            <a:r>
              <a:rPr lang="fr-FR" baseline="0" dirty="0" err="1"/>
              <a:t>between</a:t>
            </a:r>
            <a:r>
              <a:rPr lang="fr-FR" baseline="0" dirty="0"/>
              <a:t> the </a:t>
            </a:r>
            <a:r>
              <a:rPr lang="fr-FR" baseline="0" dirty="0" err="1"/>
              <a:t>movement</a:t>
            </a:r>
            <a:r>
              <a:rPr lang="fr-FR" baseline="0" dirty="0"/>
              <a:t> of variable, dot </a:t>
            </a:r>
            <a:r>
              <a:rPr lang="fr-FR" baseline="0" dirty="0" err="1"/>
              <a:t>product</a:t>
            </a:r>
            <a:r>
              <a:rPr lang="fr-FR" baseline="0" dirty="0"/>
              <a:t> = </a:t>
            </a:r>
            <a:r>
              <a:rPr lang="fr-FR" baseline="0" dirty="0" err="1"/>
              <a:t>cov</a:t>
            </a:r>
            <a:r>
              <a:rPr lang="fr-FR" baseline="0" dirty="0"/>
              <a:t>()</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35</a:t>
            </a:fld>
            <a:endParaRPr lang="fr-FR"/>
          </a:p>
        </p:txBody>
      </p:sp>
    </p:spTree>
    <p:extLst>
      <p:ext uri="{BB962C8B-B14F-4D97-AF65-F5344CB8AC3E}">
        <p14:creationId xmlns:p14="http://schemas.microsoft.com/office/powerpoint/2010/main" val="2738680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a:t>Correlation</a:t>
            </a:r>
            <a:r>
              <a:rPr lang="fr-FR" dirty="0"/>
              <a:t> : angle </a:t>
            </a:r>
            <a:r>
              <a:rPr lang="fr-FR" dirty="0" err="1"/>
              <a:t>between</a:t>
            </a:r>
            <a:r>
              <a:rPr lang="fr-FR" dirty="0"/>
              <a:t> the </a:t>
            </a:r>
            <a:r>
              <a:rPr lang="fr-FR" dirty="0" err="1"/>
              <a:t>two</a:t>
            </a:r>
            <a:r>
              <a:rPr lang="fr-FR" dirty="0"/>
              <a:t> </a:t>
            </a:r>
            <a:r>
              <a:rPr lang="fr-FR" dirty="0" err="1"/>
              <a:t>vectors</a:t>
            </a:r>
            <a:r>
              <a:rPr lang="fr-FR" dirty="0"/>
              <a:t>.</a:t>
            </a:r>
            <a:r>
              <a:rPr lang="fr-FR" baseline="0" dirty="0"/>
              <a:t> </a:t>
            </a:r>
            <a:endParaRPr lang="fr-FR" dirty="0"/>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36</a:t>
            </a:fld>
            <a:endParaRPr lang="fr-FR"/>
          </a:p>
        </p:txBody>
      </p:sp>
    </p:spTree>
    <p:extLst>
      <p:ext uri="{BB962C8B-B14F-4D97-AF65-F5344CB8AC3E}">
        <p14:creationId xmlns:p14="http://schemas.microsoft.com/office/powerpoint/2010/main" val="2738680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https://towardsdatascience.com/how-to-handle-missing-data-8646b18db0d4</a:t>
            </a:r>
            <a:endParaRPr lang="en-US" dirty="0"/>
          </a:p>
          <a:p>
            <a:r>
              <a:rPr lang="en-US" dirty="0">
                <a:hlinkClick r:id="rId4"/>
              </a:rPr>
              <a:t>https://www.theanalysisfactor.com/missing-data-mechanism/</a:t>
            </a:r>
          </a:p>
          <a:p>
            <a:r>
              <a:rPr lang="en-US" dirty="0">
                <a:hlinkClick r:id="rId5"/>
              </a:rPr>
              <a:t>https://www.usablestats.com/lessons/noir</a:t>
            </a:r>
            <a:endParaRPr lang="en-US" dirty="0">
              <a:cs typeface="Calibri"/>
              <a:hlinkClick r:id="rId5"/>
            </a:endParaRPr>
          </a:p>
          <a:p>
            <a:endParaRPr lang="en-US" dirty="0">
              <a:cs typeface="Calibri"/>
            </a:endParaRPr>
          </a:p>
        </p:txBody>
      </p:sp>
      <p:sp>
        <p:nvSpPr>
          <p:cNvPr id="4" name="Slide Number Placeholder 3"/>
          <p:cNvSpPr>
            <a:spLocks noGrp="1"/>
          </p:cNvSpPr>
          <p:nvPr>
            <p:ph type="sldNum" sz="quarter" idx="5"/>
          </p:nvPr>
        </p:nvSpPr>
        <p:spPr/>
        <p:txBody>
          <a:bodyPr/>
          <a:lstStyle/>
          <a:p>
            <a:fld id="{13969CAF-DFBD-4A5B-9CFF-40129F776FBA}" type="slidenum">
              <a:rPr lang="fr-FR" smtClean="0"/>
              <a:t>48</a:t>
            </a:fld>
            <a:endParaRPr lang="fr-FR"/>
          </a:p>
        </p:txBody>
      </p:sp>
    </p:spTree>
    <p:extLst>
      <p:ext uri="{BB962C8B-B14F-4D97-AF65-F5344CB8AC3E}">
        <p14:creationId xmlns:p14="http://schemas.microsoft.com/office/powerpoint/2010/main" val="3555074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926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4775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In </a:t>
            </a:r>
            <a:r>
              <a:rPr lang="en-US" b="1" dirty="0"/>
              <a:t>statistics</a:t>
            </a:r>
            <a:r>
              <a:rPr lang="en-US" dirty="0"/>
              <a:t>, </a:t>
            </a:r>
            <a:r>
              <a:rPr lang="en-US" b="1" dirty="0"/>
              <a:t>exploratory data analysis</a:t>
            </a:r>
            <a:r>
              <a:rPr lang="en-US" dirty="0"/>
              <a:t> (EDA) is an approach to analyzing </a:t>
            </a:r>
            <a:r>
              <a:rPr lang="en-US" b="1" dirty="0"/>
              <a:t>data</a:t>
            </a:r>
            <a:r>
              <a:rPr lang="en-US" dirty="0"/>
              <a:t> sets to summarize their main characteristics, often with visual methods. A </a:t>
            </a:r>
            <a:r>
              <a:rPr lang="en-US" b="1" dirty="0"/>
              <a:t>statistical</a:t>
            </a:r>
            <a:r>
              <a:rPr lang="en-US" dirty="0"/>
              <a:t> model can be used or not, but primarily EDA is for seeing what the </a:t>
            </a:r>
            <a:r>
              <a:rPr lang="en-US" b="1" dirty="0"/>
              <a:t>data</a:t>
            </a:r>
            <a:r>
              <a:rPr lang="en-US" dirty="0"/>
              <a:t> can tell us beyond the formal modeling or hypothesis testing task</a:t>
            </a:r>
            <a:endParaRPr lang="fr-FR" dirty="0"/>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5</a:t>
            </a:fld>
            <a:endParaRPr lang="fr-FR"/>
          </a:p>
        </p:txBody>
      </p:sp>
    </p:spTree>
    <p:extLst>
      <p:ext uri="{BB962C8B-B14F-4D97-AF65-F5344CB8AC3E}">
        <p14:creationId xmlns:p14="http://schemas.microsoft.com/office/powerpoint/2010/main" val="2594773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https://towardsdatascience.com/data-types-in-statistics-347e152e8bee</a:t>
            </a:r>
          </a:p>
          <a:p>
            <a:endParaRPr lang="fr-FR" dirty="0"/>
          </a:p>
        </p:txBody>
      </p:sp>
      <p:sp>
        <p:nvSpPr>
          <p:cNvPr id="4" name="Espace réservé du numéro de diapositive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fr-FR" sz="1200" b="0" i="0" u="none" strike="noStrike" cap="none" smtClean="0">
                <a:solidFill>
                  <a:schemeClr val="dk1"/>
                </a:solidFill>
                <a:latin typeface="Calibri"/>
                <a:ea typeface="Calibri"/>
                <a:cs typeface="Calibri"/>
                <a:sym typeface="Calibri"/>
              </a:rPr>
              <a:t>6</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1747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https://towardsdatascience.com/data-types-in-statistics-347e152e8bee</a:t>
            </a:r>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14</a:t>
            </a:fld>
            <a:endParaRPr lang="fr-FR"/>
          </a:p>
        </p:txBody>
      </p:sp>
    </p:spTree>
    <p:extLst>
      <p:ext uri="{BB962C8B-B14F-4D97-AF65-F5344CB8AC3E}">
        <p14:creationId xmlns:p14="http://schemas.microsoft.com/office/powerpoint/2010/main" val="1969437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https://towardsdatascience.com/data-types-in-statistics-347e152e8bee</a:t>
            </a:r>
          </a:p>
          <a:p>
            <a:r>
              <a:rPr lang="fr-FR" dirty="0"/>
              <a:t>https://statisticsbyjim.com/basics/data-types/</a:t>
            </a:r>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15</a:t>
            </a:fld>
            <a:endParaRPr lang="fr-FR"/>
          </a:p>
        </p:txBody>
      </p:sp>
    </p:spTree>
    <p:extLst>
      <p:ext uri="{BB962C8B-B14F-4D97-AF65-F5344CB8AC3E}">
        <p14:creationId xmlns:p14="http://schemas.microsoft.com/office/powerpoint/2010/main" val="2728708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https://towardsdatascience.com/data-types-in-statistics-347e152e8bee</a:t>
            </a:r>
          </a:p>
          <a:p>
            <a:r>
              <a:rPr lang="fr-FR" dirty="0"/>
              <a:t>https://statisticsbyjim.com/basics/data-types/</a:t>
            </a:r>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16</a:t>
            </a:fld>
            <a:endParaRPr lang="fr-FR"/>
          </a:p>
        </p:txBody>
      </p:sp>
    </p:spTree>
    <p:extLst>
      <p:ext uri="{BB962C8B-B14F-4D97-AF65-F5344CB8AC3E}">
        <p14:creationId xmlns:p14="http://schemas.microsoft.com/office/powerpoint/2010/main" val="3613796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6"/>
        <p:cNvGrpSpPr/>
        <p:nvPr/>
      </p:nvGrpSpPr>
      <p:grpSpPr>
        <a:xfrm>
          <a:off x="0" y="0"/>
          <a:ext cx="0" cy="0"/>
          <a:chOff x="0" y="0"/>
          <a:chExt cx="0" cy="0"/>
        </a:xfrm>
      </p:grpSpPr>
      <p:sp>
        <p:nvSpPr>
          <p:cNvPr id="17" name="Google Shape;17;p2"/>
          <p:cNvSpPr/>
          <p:nvPr/>
        </p:nvSpPr>
        <p:spPr>
          <a:xfrm>
            <a:off x="231140" y="243841"/>
            <a:ext cx="11724640" cy="6377939"/>
          </a:xfrm>
          <a:prstGeom prst="rect">
            <a:avLst/>
          </a:prstGeom>
          <a:solidFill>
            <a:schemeClr val="lt1"/>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ctrTitle"/>
          </p:nvPr>
        </p:nvSpPr>
        <p:spPr>
          <a:xfrm>
            <a:off x="1109980" y="882376"/>
            <a:ext cx="9966960" cy="2926080"/>
          </a:xfrm>
          <a:prstGeom prst="rect">
            <a:avLst/>
          </a:prstGeom>
          <a:noFill/>
          <a:ln>
            <a:noFill/>
          </a:ln>
        </p:spPr>
        <p:txBody>
          <a:bodyPr spcFirstLastPara="1" wrap="square" lIns="91425" tIns="45700" rIns="91425" bIns="45700" anchor="b" anchorCtr="0">
            <a:noAutofit/>
          </a:bodyPr>
          <a:lstStyle>
            <a:lvl1pPr lvl="0" algn="ctr">
              <a:lnSpc>
                <a:spcPct val="85000"/>
              </a:lnSpc>
              <a:spcBef>
                <a:spcPts val="0"/>
              </a:spcBef>
              <a:spcAft>
                <a:spcPts val="0"/>
              </a:spcAft>
              <a:buClr>
                <a:schemeClr val="dk1"/>
              </a:buClr>
              <a:buSzPts val="7200"/>
              <a:buFont typeface="Corbel"/>
              <a:buNone/>
              <a:defRPr sz="7200" b="1"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709531" y="3869636"/>
            <a:ext cx="8767860" cy="1388165"/>
          </a:xfrm>
          <a:prstGeom prst="rect">
            <a:avLst/>
          </a:prstGeom>
          <a:noFill/>
          <a:ln>
            <a:noFill/>
          </a:ln>
        </p:spPr>
        <p:txBody>
          <a:bodyPr spcFirstLastPara="1" wrap="square" lIns="91425" tIns="45700" rIns="91425" bIns="45700" anchor="t" anchorCtr="0">
            <a:noAutofit/>
          </a:bodyPr>
          <a:lstStyle>
            <a:lvl1pPr lvl="0" algn="ctr">
              <a:lnSpc>
                <a:spcPct val="90000"/>
              </a:lnSpc>
              <a:spcBef>
                <a:spcPts val="1400"/>
              </a:spcBef>
              <a:spcAft>
                <a:spcPts val="0"/>
              </a:spcAft>
              <a:buSzPts val="1760"/>
              <a:buNone/>
              <a:defRPr sz="2200">
                <a:solidFill>
                  <a:schemeClr val="dk1"/>
                </a:solidFill>
              </a:defRPr>
            </a:lvl1pPr>
            <a:lvl2pPr lvl="1" algn="ctr">
              <a:lnSpc>
                <a:spcPct val="90000"/>
              </a:lnSpc>
              <a:spcBef>
                <a:spcPts val="200"/>
              </a:spcBef>
              <a:spcAft>
                <a:spcPts val="0"/>
              </a:spcAft>
              <a:buSzPts val="1760"/>
              <a:buNone/>
              <a:defRPr sz="2200"/>
            </a:lvl2pPr>
            <a:lvl3pPr lvl="2" algn="ctr">
              <a:lnSpc>
                <a:spcPct val="90000"/>
              </a:lnSpc>
              <a:spcBef>
                <a:spcPts val="400"/>
              </a:spcBef>
              <a:spcAft>
                <a:spcPts val="0"/>
              </a:spcAft>
              <a:buSzPts val="1760"/>
              <a:buNone/>
              <a:defRPr sz="2200"/>
            </a:lvl3pPr>
            <a:lvl4pPr lvl="3" algn="ctr">
              <a:lnSpc>
                <a:spcPct val="90000"/>
              </a:lnSpc>
              <a:spcBef>
                <a:spcPts val="400"/>
              </a:spcBef>
              <a:spcAft>
                <a:spcPts val="0"/>
              </a:spcAft>
              <a:buSzPts val="1600"/>
              <a:buNone/>
              <a:defRPr sz="2000"/>
            </a:lvl4pPr>
            <a:lvl5pPr lvl="4" algn="ctr">
              <a:lnSpc>
                <a:spcPct val="90000"/>
              </a:lnSpc>
              <a:spcBef>
                <a:spcPts val="400"/>
              </a:spcBef>
              <a:spcAft>
                <a:spcPts val="0"/>
              </a:spcAft>
              <a:buSzPts val="1600"/>
              <a:buNone/>
              <a:defRPr sz="2000"/>
            </a:lvl5pPr>
            <a:lvl6pPr lvl="5" algn="ctr">
              <a:lnSpc>
                <a:spcPct val="90000"/>
              </a:lnSpc>
              <a:spcBef>
                <a:spcPts val="400"/>
              </a:spcBef>
              <a:spcAft>
                <a:spcPts val="0"/>
              </a:spcAft>
              <a:buSzPts val="1600"/>
              <a:buNone/>
              <a:defRPr sz="2000"/>
            </a:lvl6pPr>
            <a:lvl7pPr lvl="6" algn="ctr">
              <a:lnSpc>
                <a:spcPct val="90000"/>
              </a:lnSpc>
              <a:spcBef>
                <a:spcPts val="400"/>
              </a:spcBef>
              <a:spcAft>
                <a:spcPts val="0"/>
              </a:spcAft>
              <a:buSzPts val="1600"/>
              <a:buNone/>
              <a:defRPr sz="2000"/>
            </a:lvl7pPr>
            <a:lvl8pPr lvl="7" algn="ctr">
              <a:lnSpc>
                <a:spcPct val="90000"/>
              </a:lnSpc>
              <a:spcBef>
                <a:spcPts val="400"/>
              </a:spcBef>
              <a:spcAft>
                <a:spcPts val="0"/>
              </a:spcAft>
              <a:buSzPts val="1600"/>
              <a:buNone/>
              <a:defRPr sz="2000"/>
            </a:lvl8pPr>
            <a:lvl9pPr lvl="8" algn="ctr">
              <a:lnSpc>
                <a:spcPct val="90000"/>
              </a:lnSpc>
              <a:spcBef>
                <a:spcPts val="400"/>
              </a:spcBef>
              <a:spcAft>
                <a:spcPts val="400"/>
              </a:spcAft>
              <a:buSzPts val="1600"/>
              <a:buNone/>
              <a:defRPr sz="2000"/>
            </a:lvl9pPr>
          </a:lstStyle>
          <a:p>
            <a:endParaRPr/>
          </a:p>
        </p:txBody>
      </p:sp>
      <p:sp>
        <p:nvSpPr>
          <p:cNvPr id="20" name="Google Shape;20;p2"/>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orbel"/>
                <a:ea typeface="Corbel"/>
                <a:cs typeface="Corbel"/>
                <a:sym typeface="Corbel"/>
              </a:defRPr>
            </a:lvl1pPr>
            <a:lvl2pPr marL="0" lvl="1" indent="0" algn="r">
              <a:spcBef>
                <a:spcPts val="0"/>
              </a:spcBef>
              <a:buNone/>
              <a:defRPr sz="1200" b="0" i="0" u="none" strike="noStrike" cap="none">
                <a:solidFill>
                  <a:schemeClr val="dk1"/>
                </a:solidFill>
                <a:latin typeface="Corbel"/>
                <a:ea typeface="Corbel"/>
                <a:cs typeface="Corbel"/>
                <a:sym typeface="Corbel"/>
              </a:defRPr>
            </a:lvl2pPr>
            <a:lvl3pPr marL="0" lvl="2" indent="0" algn="r">
              <a:spcBef>
                <a:spcPts val="0"/>
              </a:spcBef>
              <a:buNone/>
              <a:defRPr sz="1200" b="0" i="0" u="none" strike="noStrike" cap="none">
                <a:solidFill>
                  <a:schemeClr val="dk1"/>
                </a:solidFill>
                <a:latin typeface="Corbel"/>
                <a:ea typeface="Corbel"/>
                <a:cs typeface="Corbel"/>
                <a:sym typeface="Corbel"/>
              </a:defRPr>
            </a:lvl3pPr>
            <a:lvl4pPr marL="0" lvl="3" indent="0" algn="r">
              <a:spcBef>
                <a:spcPts val="0"/>
              </a:spcBef>
              <a:buNone/>
              <a:defRPr sz="1200" b="0" i="0" u="none" strike="noStrike" cap="none">
                <a:solidFill>
                  <a:schemeClr val="dk1"/>
                </a:solidFill>
                <a:latin typeface="Corbel"/>
                <a:ea typeface="Corbel"/>
                <a:cs typeface="Corbel"/>
                <a:sym typeface="Corbel"/>
              </a:defRPr>
            </a:lvl4pPr>
            <a:lvl5pPr marL="0" lvl="4" indent="0" algn="r">
              <a:spcBef>
                <a:spcPts val="0"/>
              </a:spcBef>
              <a:buNone/>
              <a:defRPr sz="1200" b="0" i="0" u="none" strike="noStrike" cap="none">
                <a:solidFill>
                  <a:schemeClr val="dk1"/>
                </a:solidFill>
                <a:latin typeface="Corbel"/>
                <a:ea typeface="Corbel"/>
                <a:cs typeface="Corbel"/>
                <a:sym typeface="Corbel"/>
              </a:defRPr>
            </a:lvl5pPr>
            <a:lvl6pPr marL="0" lvl="5" indent="0" algn="r">
              <a:spcBef>
                <a:spcPts val="0"/>
              </a:spcBef>
              <a:buNone/>
              <a:defRPr sz="1200" b="0" i="0" u="none" strike="noStrike" cap="none">
                <a:solidFill>
                  <a:schemeClr val="dk1"/>
                </a:solidFill>
                <a:latin typeface="Corbel"/>
                <a:ea typeface="Corbel"/>
                <a:cs typeface="Corbel"/>
                <a:sym typeface="Corbel"/>
              </a:defRPr>
            </a:lvl6pPr>
            <a:lvl7pPr marL="0" lvl="6" indent="0" algn="r">
              <a:spcBef>
                <a:spcPts val="0"/>
              </a:spcBef>
              <a:buNone/>
              <a:defRPr sz="1200" b="0" i="0" u="none" strike="noStrike" cap="none">
                <a:solidFill>
                  <a:schemeClr val="dk1"/>
                </a:solidFill>
                <a:latin typeface="Corbel"/>
                <a:ea typeface="Corbel"/>
                <a:cs typeface="Corbel"/>
                <a:sym typeface="Corbel"/>
              </a:defRPr>
            </a:lvl7pPr>
            <a:lvl8pPr marL="0" lvl="7" indent="0" algn="r">
              <a:spcBef>
                <a:spcPts val="0"/>
              </a:spcBef>
              <a:buNone/>
              <a:defRPr sz="1200" b="0" i="0" u="none" strike="noStrike" cap="none">
                <a:solidFill>
                  <a:schemeClr val="dk1"/>
                </a:solidFill>
                <a:latin typeface="Corbel"/>
                <a:ea typeface="Corbel"/>
                <a:cs typeface="Corbel"/>
                <a:sym typeface="Corbel"/>
              </a:defRPr>
            </a:lvl8pPr>
            <a:lvl9pPr marL="0" lvl="8" indent="0" algn="r">
              <a:spcBef>
                <a:spcPts val="0"/>
              </a:spcBef>
              <a:buNone/>
              <a:defRPr sz="12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fr-FR"/>
              <a:t>‹N°›</a:t>
            </a:fld>
            <a:endParaRPr/>
          </a:p>
        </p:txBody>
      </p:sp>
      <p:cxnSp>
        <p:nvCxnSpPr>
          <p:cNvPr id="23" name="Google Shape;23;p2"/>
          <p:cNvCxnSpPr/>
          <p:nvPr/>
        </p:nvCxnSpPr>
        <p:spPr>
          <a:xfrm>
            <a:off x="1978661" y="3733800"/>
            <a:ext cx="8229601" cy="0"/>
          </a:xfrm>
          <a:prstGeom prst="straightConnector1">
            <a:avLst/>
          </a:prstGeom>
          <a:noFill/>
          <a:ln w="10000" cap="flat" cmpd="sng">
            <a:solidFill>
              <a:schemeClr val="dk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82"/>
        <p:cNvGrpSpPr/>
        <p:nvPr/>
      </p:nvGrpSpPr>
      <p:grpSpPr>
        <a:xfrm>
          <a:off x="0" y="0"/>
          <a:ext cx="0" cy="0"/>
          <a:chOff x="0" y="0"/>
          <a:chExt cx="0" cy="0"/>
        </a:xfrm>
      </p:grpSpPr>
      <p:sp>
        <p:nvSpPr>
          <p:cNvPr id="83" name="Google Shape;83;p12"/>
          <p:cNvSpPr txBox="1">
            <a:spLocks noGrp="1"/>
          </p:cNvSpPr>
          <p:nvPr>
            <p:ph type="title"/>
          </p:nvPr>
        </p:nvSpPr>
        <p:spPr>
          <a:xfrm rot="5400000">
            <a:off x="7181851" y="2305050"/>
            <a:ext cx="5410200" cy="23241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2"/>
          <p:cNvSpPr txBox="1">
            <a:spLocks noGrp="1"/>
          </p:cNvSpPr>
          <p:nvPr>
            <p:ph type="body" idx="1"/>
          </p:nvPr>
        </p:nvSpPr>
        <p:spPr>
          <a:xfrm rot="5400000">
            <a:off x="2152651" y="-247650"/>
            <a:ext cx="5410200" cy="7429500"/>
          </a:xfrm>
          <a:prstGeom prst="rect">
            <a:avLst/>
          </a:prstGeom>
          <a:noFill/>
          <a:ln>
            <a:noFill/>
          </a:ln>
        </p:spPr>
        <p:txBody>
          <a:bodyPr spcFirstLastPara="1" wrap="square" lIns="91425" tIns="45700" rIns="91425" bIns="45700" anchor="t" anchorCtr="0">
            <a:no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85" name="Google Shape;85;p12"/>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559402" y="295696"/>
            <a:ext cx="11166865" cy="135636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4"/>
          <p:cNvSpPr txBox="1">
            <a:spLocks noGrp="1"/>
          </p:cNvSpPr>
          <p:nvPr>
            <p:ph type="body" idx="1"/>
          </p:nvPr>
        </p:nvSpPr>
        <p:spPr>
          <a:xfrm>
            <a:off x="559559" y="1743496"/>
            <a:ext cx="11163869" cy="4329758"/>
          </a:xfrm>
          <a:prstGeom prst="rect">
            <a:avLst/>
          </a:prstGeom>
          <a:noFill/>
          <a:ln>
            <a:noFill/>
          </a:ln>
        </p:spPr>
        <p:txBody>
          <a:bodyPr spcFirstLastPara="1" wrap="square" lIns="91425" tIns="45700" rIns="91425" bIns="45700" anchor="t" anchorCtr="0">
            <a:noAutofit/>
          </a:bodyPr>
          <a:lstStyle>
            <a:lvl1pPr marL="457200" lvl="0" indent="-340360" algn="l">
              <a:lnSpc>
                <a:spcPct val="90000"/>
              </a:lnSpc>
              <a:spcBef>
                <a:spcPts val="1400"/>
              </a:spcBef>
              <a:spcAft>
                <a:spcPts val="0"/>
              </a:spcAft>
              <a:buSzPts val="1760"/>
              <a:buChar char="•"/>
              <a:defRPr/>
            </a:lvl1pPr>
            <a:lvl2pPr marL="914400" lvl="1" indent="-330200" algn="l">
              <a:lnSpc>
                <a:spcPct val="100000"/>
              </a:lnSpc>
              <a:spcBef>
                <a:spcPts val="600"/>
              </a:spcBef>
              <a:spcAft>
                <a:spcPts val="0"/>
              </a:spcAft>
              <a:buSzPts val="1600"/>
              <a:buChar char="•"/>
              <a:defRPr/>
            </a:lvl2pPr>
            <a:lvl3pPr marL="1371600" lvl="2" indent="-320039" algn="l">
              <a:lnSpc>
                <a:spcPct val="100000"/>
              </a:lnSpc>
              <a:spcBef>
                <a:spcPts val="600"/>
              </a:spcBef>
              <a:spcAft>
                <a:spcPts val="0"/>
              </a:spcAft>
              <a:buSzPts val="1440"/>
              <a:buChar char="•"/>
              <a:defRPr/>
            </a:lvl3pPr>
            <a:lvl4pPr marL="1828800" lvl="3" indent="-309880" algn="l">
              <a:lnSpc>
                <a:spcPct val="100000"/>
              </a:lnSpc>
              <a:spcBef>
                <a:spcPts val="600"/>
              </a:spcBef>
              <a:spcAft>
                <a:spcPts val="0"/>
              </a:spcAft>
              <a:buSzPts val="1280"/>
              <a:buChar char="•"/>
              <a:defRPr/>
            </a:lvl4pPr>
            <a:lvl5pPr marL="2286000" lvl="4" indent="-309879" algn="l">
              <a:lnSpc>
                <a:spcPct val="100000"/>
              </a:lnSpc>
              <a:spcBef>
                <a:spcPts val="600"/>
              </a:spcBef>
              <a:spcAft>
                <a:spcPts val="0"/>
              </a:spcAft>
              <a:buSzPts val="1280"/>
              <a:buChar char="•"/>
              <a:defRPr/>
            </a:lvl5pPr>
            <a:lvl6pPr marL="2743200" lvl="5" indent="-320039" algn="l">
              <a:lnSpc>
                <a:spcPct val="90000"/>
              </a:lnSpc>
              <a:spcBef>
                <a:spcPts val="6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34" name="Google Shape;34;p4"/>
          <p:cNvSpPr txBox="1">
            <a:spLocks noGrp="1"/>
          </p:cNvSpPr>
          <p:nvPr>
            <p:ph type="dt" idx="10"/>
          </p:nvPr>
        </p:nvSpPr>
        <p:spPr>
          <a:xfrm>
            <a:off x="559401" y="6224477"/>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sldNum" idx="12"/>
          </p:nvPr>
        </p:nvSpPr>
        <p:spPr>
          <a:xfrm>
            <a:off x="1001721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328071" y="282048"/>
            <a:ext cx="11477243" cy="135636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750629" y="1729847"/>
            <a:ext cx="5526079" cy="4023360"/>
          </a:xfrm>
          <a:prstGeom prst="rect">
            <a:avLst/>
          </a:prstGeom>
          <a:noFill/>
          <a:ln>
            <a:noFill/>
          </a:ln>
        </p:spPr>
        <p:txBody>
          <a:bodyPr spcFirstLastPara="1" wrap="square" lIns="91425" tIns="45700" rIns="91425" bIns="45700" anchor="t" anchorCtr="0">
            <a:no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0" name="Google Shape;40;p5"/>
          <p:cNvSpPr txBox="1">
            <a:spLocks noGrp="1"/>
          </p:cNvSpPr>
          <p:nvPr>
            <p:ph type="body" idx="2"/>
          </p:nvPr>
        </p:nvSpPr>
        <p:spPr>
          <a:xfrm>
            <a:off x="5875241" y="1729848"/>
            <a:ext cx="5526079" cy="4023360"/>
          </a:xfrm>
          <a:prstGeom prst="rect">
            <a:avLst/>
          </a:prstGeom>
          <a:noFill/>
          <a:ln>
            <a:noFill/>
          </a:ln>
        </p:spPr>
        <p:txBody>
          <a:bodyPr spcFirstLastPara="1" wrap="square" lIns="91425" tIns="45700" rIns="91425" bIns="45700" anchor="t" anchorCtr="0">
            <a:no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1" name="Google Shape;41;p5"/>
          <p:cNvSpPr txBox="1">
            <a:spLocks noGrp="1"/>
          </p:cNvSpPr>
          <p:nvPr>
            <p:ph type="dt" idx="10"/>
          </p:nvPr>
        </p:nvSpPr>
        <p:spPr>
          <a:xfrm>
            <a:off x="328071" y="6224477"/>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sldNum" idx="12"/>
          </p:nvPr>
        </p:nvSpPr>
        <p:spPr>
          <a:xfrm>
            <a:off x="10099097"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6"/>
          <p:cNvSpPr txBox="1">
            <a:spLocks noGrp="1"/>
          </p:cNvSpPr>
          <p:nvPr>
            <p:ph type="body" idx="1"/>
          </p:nvPr>
        </p:nvSpPr>
        <p:spPr>
          <a:xfrm>
            <a:off x="1143000" y="2001511"/>
            <a:ext cx="4754880" cy="77724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47" name="Google Shape;47;p6"/>
          <p:cNvSpPr txBox="1">
            <a:spLocks noGrp="1"/>
          </p:cNvSpPr>
          <p:nvPr>
            <p:ph type="body" idx="2"/>
          </p:nvPr>
        </p:nvSpPr>
        <p:spPr>
          <a:xfrm>
            <a:off x="1143000" y="2721483"/>
            <a:ext cx="4754880" cy="3383280"/>
          </a:xfrm>
          <a:prstGeom prst="rect">
            <a:avLst/>
          </a:prstGeom>
          <a:noFill/>
          <a:ln>
            <a:noFill/>
          </a:ln>
        </p:spPr>
        <p:txBody>
          <a:bodyPr spcFirstLastPara="1" wrap="square" lIns="91425" tIns="45700" rIns="91425" bIns="45700" anchor="t" anchorCtr="0">
            <a:no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8" name="Google Shape;48;p6"/>
          <p:cNvSpPr txBox="1">
            <a:spLocks noGrp="1"/>
          </p:cNvSpPr>
          <p:nvPr>
            <p:ph type="body" idx="3"/>
          </p:nvPr>
        </p:nvSpPr>
        <p:spPr>
          <a:xfrm>
            <a:off x="6269173" y="1999032"/>
            <a:ext cx="4754880" cy="77724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49" name="Google Shape;49;p6"/>
          <p:cNvSpPr txBox="1">
            <a:spLocks noGrp="1"/>
          </p:cNvSpPr>
          <p:nvPr>
            <p:ph type="body" idx="4"/>
          </p:nvPr>
        </p:nvSpPr>
        <p:spPr>
          <a:xfrm>
            <a:off x="6269173" y="2719322"/>
            <a:ext cx="4754880" cy="3383280"/>
          </a:xfrm>
          <a:prstGeom prst="rect">
            <a:avLst/>
          </a:prstGeom>
          <a:noFill/>
          <a:ln>
            <a:noFill/>
          </a:ln>
        </p:spPr>
        <p:txBody>
          <a:bodyPr spcFirstLastPara="1" wrap="square" lIns="91425" tIns="45700" rIns="91425" bIns="45700" anchor="t" anchorCtr="0">
            <a:no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50" name="Google Shape;50;p6"/>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7"/>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8"/>
        <p:cNvGrpSpPr/>
        <p:nvPr/>
      </p:nvGrpSpPr>
      <p:grpSpPr>
        <a:xfrm>
          <a:off x="0" y="0"/>
          <a:ext cx="0" cy="0"/>
          <a:chOff x="0" y="0"/>
          <a:chExt cx="0" cy="0"/>
        </a:xfrm>
      </p:grpSpPr>
      <p:sp>
        <p:nvSpPr>
          <p:cNvPr id="59" name="Google Shape;59;p8"/>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8"/>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5852159" y="1097280"/>
            <a:ext cx="5212080" cy="4663440"/>
          </a:xfrm>
          <a:prstGeom prst="rect">
            <a:avLst/>
          </a:prstGeom>
          <a:noFill/>
          <a:ln>
            <a:noFill/>
          </a:ln>
        </p:spPr>
        <p:txBody>
          <a:bodyPr spcFirstLastPara="1" wrap="square" lIns="91425" tIns="45700" rIns="91425" bIns="45700" anchor="t" anchorCtr="0">
            <a:noAutofit/>
          </a:bodyPr>
          <a:lstStyle>
            <a:lvl1pPr marL="457200" lvl="0" indent="-391160" algn="l">
              <a:lnSpc>
                <a:spcPct val="90000"/>
              </a:lnSpc>
              <a:spcBef>
                <a:spcPts val="1400"/>
              </a:spcBef>
              <a:spcAft>
                <a:spcPts val="0"/>
              </a:spcAft>
              <a:buSzPts val="2560"/>
              <a:buChar char="•"/>
              <a:defRPr sz="3200"/>
            </a:lvl1pPr>
            <a:lvl2pPr marL="914400" lvl="1" indent="-370840" algn="l">
              <a:lnSpc>
                <a:spcPct val="90000"/>
              </a:lnSpc>
              <a:spcBef>
                <a:spcPts val="200"/>
              </a:spcBef>
              <a:spcAft>
                <a:spcPts val="0"/>
              </a:spcAft>
              <a:buSzPts val="2240"/>
              <a:buChar char="•"/>
              <a:defRPr sz="2800"/>
            </a:lvl2pPr>
            <a:lvl3pPr marL="1371600" lvl="2" indent="-350519" algn="l">
              <a:lnSpc>
                <a:spcPct val="90000"/>
              </a:lnSpc>
              <a:spcBef>
                <a:spcPts val="400"/>
              </a:spcBef>
              <a:spcAft>
                <a:spcPts val="0"/>
              </a:spcAft>
              <a:buSzPts val="1920"/>
              <a:buChar char="•"/>
              <a:defRPr sz="2400"/>
            </a:lvl3pPr>
            <a:lvl4pPr marL="1828800" lvl="3" indent="-330200" algn="l">
              <a:lnSpc>
                <a:spcPct val="90000"/>
              </a:lnSpc>
              <a:spcBef>
                <a:spcPts val="400"/>
              </a:spcBef>
              <a:spcAft>
                <a:spcPts val="0"/>
              </a:spcAft>
              <a:buSzPts val="1600"/>
              <a:buChar char="•"/>
              <a:defRPr sz="2000"/>
            </a:lvl4pPr>
            <a:lvl5pPr marL="2286000" lvl="4" indent="-330200" algn="l">
              <a:lnSpc>
                <a:spcPct val="90000"/>
              </a:lnSpc>
              <a:spcBef>
                <a:spcPts val="400"/>
              </a:spcBef>
              <a:spcAft>
                <a:spcPts val="0"/>
              </a:spcAft>
              <a:buSzPts val="1600"/>
              <a:buChar char="•"/>
              <a:defRPr sz="2000"/>
            </a:lvl5pPr>
            <a:lvl6pPr marL="2743200" lvl="5" indent="-330200" algn="l">
              <a:lnSpc>
                <a:spcPct val="90000"/>
              </a:lnSpc>
              <a:spcBef>
                <a:spcPts val="400"/>
              </a:spcBef>
              <a:spcAft>
                <a:spcPts val="0"/>
              </a:spcAft>
              <a:buSzPts val="1600"/>
              <a:buChar char="•"/>
              <a:defRPr sz="2000"/>
            </a:lvl6pPr>
            <a:lvl7pPr marL="3200400" lvl="6" indent="-330200" algn="l">
              <a:lnSpc>
                <a:spcPct val="90000"/>
              </a:lnSpc>
              <a:spcBef>
                <a:spcPts val="400"/>
              </a:spcBef>
              <a:spcAft>
                <a:spcPts val="0"/>
              </a:spcAft>
              <a:buSzPts val="1600"/>
              <a:buChar char="•"/>
              <a:defRPr sz="2000"/>
            </a:lvl7pPr>
            <a:lvl8pPr marL="3657600" lvl="7" indent="-330200" algn="l">
              <a:lnSpc>
                <a:spcPct val="90000"/>
              </a:lnSpc>
              <a:spcBef>
                <a:spcPts val="400"/>
              </a:spcBef>
              <a:spcAft>
                <a:spcPts val="0"/>
              </a:spcAft>
              <a:buSzPts val="1600"/>
              <a:buChar char="•"/>
              <a:defRPr sz="2000"/>
            </a:lvl8pPr>
            <a:lvl9pPr marL="4114800" lvl="8" indent="-330200" algn="l">
              <a:lnSpc>
                <a:spcPct val="90000"/>
              </a:lnSpc>
              <a:spcBef>
                <a:spcPts val="400"/>
              </a:spcBef>
              <a:spcAft>
                <a:spcPts val="400"/>
              </a:spcAft>
              <a:buSzPts val="1600"/>
              <a:buChar char="•"/>
              <a:defRPr sz="2000"/>
            </a:lvl9pPr>
          </a:lstStyle>
          <a:p>
            <a:endParaRPr/>
          </a:p>
        </p:txBody>
      </p:sp>
      <p:sp>
        <p:nvSpPr>
          <p:cNvPr id="65" name="Google Shape;65;p9"/>
          <p:cNvSpPr txBox="1">
            <a:spLocks noGrp="1"/>
          </p:cNvSpPr>
          <p:nvPr>
            <p:ph type="body" idx="2"/>
          </p:nvPr>
        </p:nvSpPr>
        <p:spPr>
          <a:xfrm>
            <a:off x="1143000" y="2834640"/>
            <a:ext cx="3931920" cy="301752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66" name="Google Shape;66;p9"/>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9"/>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0"/>
          <p:cNvSpPr>
            <a:spLocks noGrp="1"/>
          </p:cNvSpPr>
          <p:nvPr>
            <p:ph type="pic" idx="2"/>
          </p:nvPr>
        </p:nvSpPr>
        <p:spPr>
          <a:xfrm>
            <a:off x="5413248" y="1069847"/>
            <a:ext cx="6099048" cy="4800600"/>
          </a:xfrm>
          <a:prstGeom prst="rect">
            <a:avLst/>
          </a:prstGeom>
          <a:noFill/>
          <a:ln>
            <a:noFill/>
          </a:ln>
        </p:spPr>
        <p:txBody>
          <a:bodyPr spcFirstLastPara="1" wrap="square" lIns="274300" tIns="182875" rIns="91425" bIns="45700" anchor="t" anchorCtr="0">
            <a:noAutofit/>
          </a:bodyPr>
          <a:lstStyle>
            <a:lvl1pPr marR="0" lvl="0" algn="l" rtl="0">
              <a:lnSpc>
                <a:spcPct val="90000"/>
              </a:lnSpc>
              <a:spcBef>
                <a:spcPts val="1400"/>
              </a:spcBef>
              <a:spcAft>
                <a:spcPts val="0"/>
              </a:spcAft>
              <a:buClr>
                <a:schemeClr val="dk1"/>
              </a:buClr>
              <a:buSzPts val="2240"/>
              <a:buFont typeface="Corbel"/>
              <a:buNone/>
              <a:defRPr sz="28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dk1"/>
              </a:buClr>
              <a:buSzPts val="2240"/>
              <a:buFont typeface="Corbel"/>
              <a:buNone/>
              <a:defRPr sz="2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dk1"/>
              </a:buClr>
              <a:buSzPts val="1920"/>
              <a:buFont typeface="Corbel"/>
              <a:buNone/>
              <a:defRPr sz="24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dk1"/>
              </a:buClr>
              <a:buSzPts val="1600"/>
              <a:buFont typeface="Corbel"/>
              <a:buNone/>
              <a:defRPr sz="20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dk1"/>
              </a:buClr>
              <a:buSzPts val="1600"/>
              <a:buFont typeface="Corbel"/>
              <a:buNone/>
              <a:defRPr sz="20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dk1"/>
              </a:buClr>
              <a:buSzPts val="1600"/>
              <a:buFont typeface="Corbel"/>
              <a:buNone/>
              <a:defRPr sz="20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dk1"/>
              </a:buClr>
              <a:buSzPts val="1600"/>
              <a:buFont typeface="Corbel"/>
              <a:buNone/>
              <a:defRPr sz="20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dk1"/>
              </a:buClr>
              <a:buSzPts val="1600"/>
              <a:buFont typeface="Corbel"/>
              <a:buNone/>
              <a:defRPr sz="20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dk1"/>
              </a:buClr>
              <a:buSzPts val="1600"/>
              <a:buFont typeface="Corbel"/>
              <a:buNone/>
              <a:defRPr sz="2000" b="0" i="0" u="none" strike="noStrike" cap="none">
                <a:solidFill>
                  <a:schemeClr val="dk1"/>
                </a:solidFill>
                <a:latin typeface="Corbel"/>
                <a:ea typeface="Corbel"/>
                <a:cs typeface="Corbel"/>
                <a:sym typeface="Corbel"/>
              </a:defRPr>
            </a:lvl9pPr>
          </a:lstStyle>
          <a:p>
            <a:endParaRPr/>
          </a:p>
        </p:txBody>
      </p:sp>
      <p:sp>
        <p:nvSpPr>
          <p:cNvPr id="72" name="Google Shape;72;p10"/>
          <p:cNvSpPr txBox="1">
            <a:spLocks noGrp="1"/>
          </p:cNvSpPr>
          <p:nvPr>
            <p:ph type="body" idx="1"/>
          </p:nvPr>
        </p:nvSpPr>
        <p:spPr>
          <a:xfrm>
            <a:off x="1143000" y="2834640"/>
            <a:ext cx="3931920" cy="288036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73" name="Google Shape;73;p10"/>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4060137" y="-859735"/>
            <a:ext cx="4038600" cy="9872871"/>
          </a:xfrm>
          <a:prstGeom prst="rect">
            <a:avLst/>
          </a:prstGeom>
          <a:noFill/>
          <a:ln>
            <a:noFill/>
          </a:ln>
        </p:spPr>
        <p:txBody>
          <a:bodyPr spcFirstLastPara="1" wrap="square" lIns="91425" tIns="45700" rIns="91425" bIns="45700" anchor="t" anchorCtr="0">
            <a:no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79" name="Google Shape;79;p11"/>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231140" y="243841"/>
            <a:ext cx="11724640" cy="6377939"/>
          </a:xfrm>
          <a:prstGeom prst="rect">
            <a:avLst/>
          </a:prstGeom>
          <a:solidFill>
            <a:schemeClr val="lt1"/>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orbel"/>
              <a:buNone/>
              <a:defRPr sz="4400" b="0" i="0" u="none" strike="noStrike" cap="non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1143002" y="2057400"/>
            <a:ext cx="9872871" cy="4038600"/>
          </a:xfrm>
          <a:prstGeom prst="rect">
            <a:avLst/>
          </a:prstGeom>
          <a:noFill/>
          <a:ln>
            <a:noFill/>
          </a:ln>
        </p:spPr>
        <p:txBody>
          <a:bodyPr spcFirstLastPara="1" wrap="square" lIns="91425" tIns="45700" rIns="91425" bIns="45700" anchor="t" anchorCtr="0">
            <a:noAutofit/>
          </a:bodyPr>
          <a:lstStyle>
            <a:lvl1pPr marL="457200" marR="0" lvl="0" indent="-340360" algn="l" rtl="0">
              <a:lnSpc>
                <a:spcPct val="90000"/>
              </a:lnSpc>
              <a:spcBef>
                <a:spcPts val="1400"/>
              </a:spcBef>
              <a:spcAft>
                <a:spcPts val="0"/>
              </a:spcAft>
              <a:buClr>
                <a:schemeClr val="dk1"/>
              </a:buClr>
              <a:buSzPts val="1760"/>
              <a:buFont typeface="Corbel"/>
              <a:buChar char="•"/>
              <a:defRPr sz="2200" b="0" i="0" u="none" strike="noStrike" cap="none">
                <a:solidFill>
                  <a:schemeClr val="dk1"/>
                </a:solidFill>
                <a:latin typeface="Corbel"/>
                <a:ea typeface="Corbel"/>
                <a:cs typeface="Corbel"/>
                <a:sym typeface="Corbel"/>
              </a:defRPr>
            </a:lvl1pPr>
            <a:lvl2pPr marL="914400" marR="0" lvl="1" indent="-330200" algn="l" rtl="0">
              <a:lnSpc>
                <a:spcPct val="90000"/>
              </a:lnSpc>
              <a:spcBef>
                <a:spcPts val="200"/>
              </a:spcBef>
              <a:spcAft>
                <a:spcPts val="0"/>
              </a:spcAft>
              <a:buClr>
                <a:schemeClr val="dk1"/>
              </a:buClr>
              <a:buSzPts val="1600"/>
              <a:buFont typeface="Corbel"/>
              <a:buChar char="•"/>
              <a:defRPr sz="2000" b="0" i="0" u="none" strike="noStrike" cap="none">
                <a:solidFill>
                  <a:schemeClr val="dk1"/>
                </a:solidFill>
                <a:latin typeface="Corbel"/>
                <a:ea typeface="Corbel"/>
                <a:cs typeface="Corbel"/>
                <a:sym typeface="Corbel"/>
              </a:defRPr>
            </a:lvl2pPr>
            <a:lvl3pPr marL="1371600" marR="0" lvl="2" indent="-320039" algn="l" rtl="0">
              <a:lnSpc>
                <a:spcPct val="90000"/>
              </a:lnSpc>
              <a:spcBef>
                <a:spcPts val="400"/>
              </a:spcBef>
              <a:spcAft>
                <a:spcPts val="0"/>
              </a:spcAft>
              <a:buClr>
                <a:schemeClr val="dk1"/>
              </a:buClr>
              <a:buSzPts val="1440"/>
              <a:buFont typeface="Corbel"/>
              <a:buChar char="•"/>
              <a:defRPr sz="1800" b="0" i="0" u="none" strike="noStrike" cap="none">
                <a:solidFill>
                  <a:schemeClr val="dk1"/>
                </a:solidFill>
                <a:latin typeface="Corbel"/>
                <a:ea typeface="Corbel"/>
                <a:cs typeface="Corbel"/>
                <a:sym typeface="Corbel"/>
              </a:defRPr>
            </a:lvl3pPr>
            <a:lvl4pPr marL="1828800" marR="0" lvl="3" indent="-309880" algn="l" rtl="0">
              <a:lnSpc>
                <a:spcPct val="90000"/>
              </a:lnSpc>
              <a:spcBef>
                <a:spcPts val="400"/>
              </a:spcBef>
              <a:spcAft>
                <a:spcPts val="0"/>
              </a:spcAft>
              <a:buClr>
                <a:schemeClr val="dk1"/>
              </a:buClr>
              <a:buSzPts val="1280"/>
              <a:buFont typeface="Corbel"/>
              <a:buChar char="•"/>
              <a:defRPr sz="1600" b="0" i="0" u="none" strike="noStrike" cap="none">
                <a:solidFill>
                  <a:schemeClr val="dk1"/>
                </a:solidFill>
                <a:latin typeface="Corbel"/>
                <a:ea typeface="Corbel"/>
                <a:cs typeface="Corbel"/>
                <a:sym typeface="Corbel"/>
              </a:defRPr>
            </a:lvl4pPr>
            <a:lvl5pPr marL="2286000" marR="0" lvl="4" indent="-309879" algn="l" rtl="0">
              <a:lnSpc>
                <a:spcPct val="90000"/>
              </a:lnSpc>
              <a:spcBef>
                <a:spcPts val="400"/>
              </a:spcBef>
              <a:spcAft>
                <a:spcPts val="0"/>
              </a:spcAft>
              <a:buClr>
                <a:schemeClr val="dk1"/>
              </a:buClr>
              <a:buSzPts val="1280"/>
              <a:buFont typeface="Corbel"/>
              <a:buChar char="•"/>
              <a:defRPr sz="1600" b="0" i="0" u="none" strike="noStrike" cap="none">
                <a:solidFill>
                  <a:schemeClr val="dk1"/>
                </a:solidFill>
                <a:latin typeface="Corbel"/>
                <a:ea typeface="Corbel"/>
                <a:cs typeface="Corbel"/>
                <a:sym typeface="Corbel"/>
              </a:defRPr>
            </a:lvl5pPr>
            <a:lvl6pPr marL="2743200" marR="0" lvl="5" indent="-309879" algn="l" rtl="0">
              <a:lnSpc>
                <a:spcPct val="90000"/>
              </a:lnSpc>
              <a:spcBef>
                <a:spcPts val="400"/>
              </a:spcBef>
              <a:spcAft>
                <a:spcPts val="0"/>
              </a:spcAft>
              <a:buClr>
                <a:schemeClr val="dk1"/>
              </a:buClr>
              <a:buSzPts val="1280"/>
              <a:buFont typeface="Corbel"/>
              <a:buChar char="•"/>
              <a:defRPr sz="1600" b="0" i="0" u="none" strike="noStrike" cap="none">
                <a:solidFill>
                  <a:schemeClr val="dk1"/>
                </a:solidFill>
                <a:latin typeface="Corbel"/>
                <a:ea typeface="Corbel"/>
                <a:cs typeface="Corbel"/>
                <a:sym typeface="Corbel"/>
              </a:defRPr>
            </a:lvl6pPr>
            <a:lvl7pPr marL="3200400" marR="0" lvl="6" indent="-309879" algn="l" rtl="0">
              <a:lnSpc>
                <a:spcPct val="90000"/>
              </a:lnSpc>
              <a:spcBef>
                <a:spcPts val="400"/>
              </a:spcBef>
              <a:spcAft>
                <a:spcPts val="0"/>
              </a:spcAft>
              <a:buClr>
                <a:schemeClr val="dk1"/>
              </a:buClr>
              <a:buSzPts val="1280"/>
              <a:buFont typeface="Corbel"/>
              <a:buChar char="•"/>
              <a:defRPr sz="1600" b="0" i="0" u="none" strike="noStrike" cap="none">
                <a:solidFill>
                  <a:schemeClr val="dk1"/>
                </a:solidFill>
                <a:latin typeface="Corbel"/>
                <a:ea typeface="Corbel"/>
                <a:cs typeface="Corbel"/>
                <a:sym typeface="Corbel"/>
              </a:defRPr>
            </a:lvl7pPr>
            <a:lvl8pPr marL="3657600" marR="0" lvl="7" indent="-309879" algn="l" rtl="0">
              <a:lnSpc>
                <a:spcPct val="90000"/>
              </a:lnSpc>
              <a:spcBef>
                <a:spcPts val="400"/>
              </a:spcBef>
              <a:spcAft>
                <a:spcPts val="0"/>
              </a:spcAft>
              <a:buClr>
                <a:schemeClr val="dk1"/>
              </a:buClr>
              <a:buSzPts val="1280"/>
              <a:buFont typeface="Corbel"/>
              <a:buChar char="•"/>
              <a:defRPr sz="1600" b="0" i="0" u="none" strike="noStrike" cap="none">
                <a:solidFill>
                  <a:schemeClr val="dk1"/>
                </a:solidFill>
                <a:latin typeface="Corbel"/>
                <a:ea typeface="Corbel"/>
                <a:cs typeface="Corbel"/>
                <a:sym typeface="Corbel"/>
              </a:defRPr>
            </a:lvl8pPr>
            <a:lvl9pPr marL="4114800" marR="0" lvl="8" indent="-309879" algn="l" rtl="0">
              <a:lnSpc>
                <a:spcPct val="90000"/>
              </a:lnSpc>
              <a:spcBef>
                <a:spcPts val="400"/>
              </a:spcBef>
              <a:spcAft>
                <a:spcPts val="400"/>
              </a:spcAft>
              <a:buClr>
                <a:schemeClr val="dk1"/>
              </a:buClr>
              <a:buSzPts val="1280"/>
              <a:buFont typeface="Corbel"/>
              <a:buChar char="•"/>
              <a:defRPr sz="1600" b="0" i="0" u="none" strike="noStrike" cap="none">
                <a:solidFill>
                  <a:schemeClr val="dk1"/>
                </a:solidFill>
                <a:latin typeface="Corbel"/>
                <a:ea typeface="Corbel"/>
                <a:cs typeface="Corbel"/>
                <a:sym typeface="Corbel"/>
              </a:defRPr>
            </a:lvl9pPr>
          </a:lstStyle>
          <a:p>
            <a:endParaRPr/>
          </a:p>
        </p:txBody>
      </p:sp>
      <p:sp>
        <p:nvSpPr>
          <p:cNvPr id="13" name="Google Shape;13;p1"/>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4" name="Google Shape;14;p1"/>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5" name="Google Shape;15;p1"/>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1"/>
                </a:solidFill>
                <a:latin typeface="Corbel"/>
                <a:ea typeface="Corbel"/>
                <a:cs typeface="Corbel"/>
                <a:sym typeface="Corbel"/>
              </a:defRPr>
            </a:lvl1pPr>
            <a:lvl2pPr marL="0" marR="0" lvl="1" indent="0" algn="r" rtl="0">
              <a:spcBef>
                <a:spcPts val="0"/>
              </a:spcBef>
              <a:buNone/>
              <a:defRPr sz="1200" b="0" i="0" u="none" strike="noStrike" cap="none">
                <a:solidFill>
                  <a:schemeClr val="dk1"/>
                </a:solidFill>
                <a:latin typeface="Corbel"/>
                <a:ea typeface="Corbel"/>
                <a:cs typeface="Corbel"/>
                <a:sym typeface="Corbel"/>
              </a:defRPr>
            </a:lvl2pPr>
            <a:lvl3pPr marL="0" marR="0" lvl="2" indent="0" algn="r" rtl="0">
              <a:spcBef>
                <a:spcPts val="0"/>
              </a:spcBef>
              <a:buNone/>
              <a:defRPr sz="1200" b="0" i="0" u="none" strike="noStrike" cap="none">
                <a:solidFill>
                  <a:schemeClr val="dk1"/>
                </a:solidFill>
                <a:latin typeface="Corbel"/>
                <a:ea typeface="Corbel"/>
                <a:cs typeface="Corbel"/>
                <a:sym typeface="Corbel"/>
              </a:defRPr>
            </a:lvl3pPr>
            <a:lvl4pPr marL="0" marR="0" lvl="3" indent="0" algn="r" rtl="0">
              <a:spcBef>
                <a:spcPts val="0"/>
              </a:spcBef>
              <a:buNone/>
              <a:defRPr sz="1200" b="0" i="0" u="none" strike="noStrike" cap="none">
                <a:solidFill>
                  <a:schemeClr val="dk1"/>
                </a:solidFill>
                <a:latin typeface="Corbel"/>
                <a:ea typeface="Corbel"/>
                <a:cs typeface="Corbel"/>
                <a:sym typeface="Corbel"/>
              </a:defRPr>
            </a:lvl4pPr>
            <a:lvl5pPr marL="0" marR="0" lvl="4" indent="0" algn="r" rtl="0">
              <a:spcBef>
                <a:spcPts val="0"/>
              </a:spcBef>
              <a:buNone/>
              <a:defRPr sz="1200" b="0" i="0" u="none" strike="noStrike" cap="none">
                <a:solidFill>
                  <a:schemeClr val="dk1"/>
                </a:solidFill>
                <a:latin typeface="Corbel"/>
                <a:ea typeface="Corbel"/>
                <a:cs typeface="Corbel"/>
                <a:sym typeface="Corbel"/>
              </a:defRPr>
            </a:lvl5pPr>
            <a:lvl6pPr marL="0" marR="0" lvl="5" indent="0" algn="r" rtl="0">
              <a:spcBef>
                <a:spcPts val="0"/>
              </a:spcBef>
              <a:buNone/>
              <a:defRPr sz="1200" b="0" i="0" u="none" strike="noStrike" cap="none">
                <a:solidFill>
                  <a:schemeClr val="dk1"/>
                </a:solidFill>
                <a:latin typeface="Corbel"/>
                <a:ea typeface="Corbel"/>
                <a:cs typeface="Corbel"/>
                <a:sym typeface="Corbel"/>
              </a:defRPr>
            </a:lvl6pPr>
            <a:lvl7pPr marL="0" marR="0" lvl="6" indent="0" algn="r" rtl="0">
              <a:spcBef>
                <a:spcPts val="0"/>
              </a:spcBef>
              <a:buNone/>
              <a:defRPr sz="1200" b="0" i="0" u="none" strike="noStrike" cap="none">
                <a:solidFill>
                  <a:schemeClr val="dk1"/>
                </a:solidFill>
                <a:latin typeface="Corbel"/>
                <a:ea typeface="Corbel"/>
                <a:cs typeface="Corbel"/>
                <a:sym typeface="Corbel"/>
              </a:defRPr>
            </a:lvl7pPr>
            <a:lvl8pPr marL="0" marR="0" lvl="7" indent="0" algn="r" rtl="0">
              <a:spcBef>
                <a:spcPts val="0"/>
              </a:spcBef>
              <a:buNone/>
              <a:defRPr sz="1200" b="0" i="0" u="none" strike="noStrike" cap="none">
                <a:solidFill>
                  <a:schemeClr val="dk1"/>
                </a:solidFill>
                <a:latin typeface="Corbel"/>
                <a:ea typeface="Corbel"/>
                <a:cs typeface="Corbel"/>
                <a:sym typeface="Corbel"/>
              </a:defRPr>
            </a:lvl8pPr>
            <a:lvl9pPr marL="0" marR="0" lvl="8" indent="0" algn="r" rtl="0">
              <a:spcBef>
                <a:spcPts val="0"/>
              </a:spcBef>
              <a:buNone/>
              <a:defRPr sz="12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Quartile" TargetMode="External"/><Relationship Id="rId2" Type="http://schemas.openxmlformats.org/officeDocument/2006/relationships/hyperlink" Target="https://en.wikipedia.org/wiki/Median" TargetMode="External"/><Relationship Id="rId1" Type="http://schemas.openxmlformats.org/officeDocument/2006/relationships/slideLayout" Target="../slideLayouts/slideLayout2.xml"/><Relationship Id="rId5" Type="http://schemas.openxmlformats.org/officeDocument/2006/relationships/hyperlink" Target="https://en.wikipedia.org/wiki/Percentile" TargetMode="External"/><Relationship Id="rId4" Type="http://schemas.openxmlformats.org/officeDocument/2006/relationships/hyperlink" Target="https://en.wikipedia.org/wiki/Interquartile_range"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Line_(geometry)"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google.com/url?sa=i&amp;url=http%3A%2F%2Fcatan.vtngcf.org%2Fc-stacked-bar-chart%2F&amp;psig=AOvVaw0WF9-tSxV75yFJrPomZ2q5&amp;ust=1584052756229000&amp;source=images&amp;cd=vfe&amp;ved=0CAIQjRxqFwoTCOjStMC-k-gCFQAAAAAdAAAAABAh"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google.com/url?sa=i&amp;url=https%3A%2F%2Fwww.mathworks.com%2Fmatlabcentral%2Ffileexchange%2F48005-bubbleplot-multidimensional-scatter-plots&amp;psig=AOvVaw0yRjXByDvVL8pnrmpSpcpD&amp;ust=1584053683124000&amp;source=images&amp;cd=vfe&amp;ved=0CAIQjRxqFwoTCPiig__Bk-gCFQAAAAAdAAAAABAV"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Data_analysi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en.wikipedia.org/wiki/Data_analys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1109980" y="882376"/>
            <a:ext cx="9966960" cy="2926080"/>
          </a:xfrm>
          <a:prstGeom prst="rect">
            <a:avLst/>
          </a:prstGeom>
          <a:noFill/>
          <a:ln>
            <a:noFill/>
          </a:ln>
        </p:spPr>
        <p:txBody>
          <a:bodyPr spcFirstLastPara="1" wrap="square" lIns="91425" tIns="45700" rIns="91425" bIns="45700" anchor="b" anchorCtr="0">
            <a:noAutofit/>
          </a:bodyPr>
          <a:lstStyle/>
          <a:p>
            <a:pPr lvl="0"/>
            <a:r>
              <a:rPr lang="en-US" dirty="0"/>
              <a:t>Exploratory DATA Analysis</a:t>
            </a:r>
          </a:p>
        </p:txBody>
      </p:sp>
      <p:sp>
        <p:nvSpPr>
          <p:cNvPr id="93" name="Google Shape;93;p13"/>
          <p:cNvSpPr txBox="1">
            <a:spLocks noGrp="1"/>
          </p:cNvSpPr>
          <p:nvPr>
            <p:ph type="subTitle" idx="1"/>
          </p:nvPr>
        </p:nvSpPr>
        <p:spPr>
          <a:xfrm>
            <a:off x="1709531" y="3869636"/>
            <a:ext cx="8767860" cy="138816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1760"/>
              <a:buNone/>
            </a:pPr>
            <a:r>
              <a:rPr lang="fr-FR" dirty="0"/>
              <a:t>EDA</a:t>
            </a:r>
            <a:endParaRPr dirty="0"/>
          </a:p>
        </p:txBody>
      </p:sp>
      <p:sp>
        <p:nvSpPr>
          <p:cNvPr id="94" name="Google Shape;94;p13"/>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Categorical Data</a:t>
            </a:r>
          </a:p>
        </p:txBody>
      </p:sp>
      <p:pic>
        <p:nvPicPr>
          <p:cNvPr id="7" name="Picture 2">
            <a:extLst>
              <a:ext uri="{FF2B5EF4-FFF2-40B4-BE49-F238E27FC236}">
                <a16:creationId xmlns:a16="http://schemas.microsoft.com/office/drawing/2014/main" id="{C99D917E-D33C-4ECE-988C-66D53EE52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136" y="1652547"/>
            <a:ext cx="623887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a:extLst>
              <a:ext uri="{FF2B5EF4-FFF2-40B4-BE49-F238E27FC236}">
                <a16:creationId xmlns:a16="http://schemas.microsoft.com/office/drawing/2014/main" id="{0C22B1D4-3D7D-40F5-8EE5-8E492C087E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0446" y="3592367"/>
            <a:ext cx="6200775"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a:extLst>
              <a:ext uri="{FF2B5EF4-FFF2-40B4-BE49-F238E27FC236}">
                <a16:creationId xmlns:a16="http://schemas.microsoft.com/office/drawing/2014/main" id="{1A60A563-760D-45EF-8D13-54A7F3384D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2391" y="5149243"/>
            <a:ext cx="621030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8151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Numerical Data</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1098" y="3223456"/>
            <a:ext cx="450532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Espace réservé du texte 4">
            <a:extLst>
              <a:ext uri="{FF2B5EF4-FFF2-40B4-BE49-F238E27FC236}">
                <a16:creationId xmlns:a16="http://schemas.microsoft.com/office/drawing/2014/main" id="{D9BE3AA7-166B-4FC2-8428-298A8DBFFEC6}"/>
              </a:ext>
            </a:extLst>
          </p:cNvPr>
          <p:cNvSpPr>
            <a:spLocks noGrp="1"/>
          </p:cNvSpPr>
          <p:nvPr>
            <p:ph type="body" idx="1"/>
          </p:nvPr>
        </p:nvSpPr>
        <p:spPr/>
        <p:txBody>
          <a:bodyPr/>
          <a:lstStyle/>
          <a:p>
            <a:r>
              <a:rPr lang="en-US" dirty="0"/>
              <a:t>Numerical data,</a:t>
            </a:r>
            <a:r>
              <a:rPr lang="en-US" sz="2400" dirty="0"/>
              <a:t> represents numbers. It is further divided into two subsets: </a:t>
            </a:r>
          </a:p>
          <a:p>
            <a:pPr lvl="1"/>
            <a:r>
              <a:rPr lang="en-US" sz="2400" dirty="0"/>
              <a:t>discrete </a:t>
            </a:r>
          </a:p>
          <a:p>
            <a:pPr lvl="1"/>
            <a:r>
              <a:rPr lang="en-US" sz="2400" dirty="0"/>
              <a:t>continuous.</a:t>
            </a:r>
          </a:p>
          <a:p>
            <a:endParaRPr lang="en-US" dirty="0"/>
          </a:p>
          <a:p>
            <a:endParaRPr lang="fr-FR" dirty="0"/>
          </a:p>
        </p:txBody>
      </p:sp>
    </p:spTree>
    <p:extLst>
      <p:ext uri="{BB962C8B-B14F-4D97-AF65-F5344CB8AC3E}">
        <p14:creationId xmlns:p14="http://schemas.microsoft.com/office/powerpoint/2010/main" val="2220590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Numerical Data</a:t>
            </a:r>
          </a:p>
        </p:txBody>
      </p:sp>
      <p:sp>
        <p:nvSpPr>
          <p:cNvPr id="5" name="Espace réservé du texte 4">
            <a:extLst>
              <a:ext uri="{FF2B5EF4-FFF2-40B4-BE49-F238E27FC236}">
                <a16:creationId xmlns:a16="http://schemas.microsoft.com/office/drawing/2014/main" id="{D9BE3AA7-166B-4FC2-8428-298A8DBFFEC6}"/>
              </a:ext>
            </a:extLst>
          </p:cNvPr>
          <p:cNvSpPr>
            <a:spLocks noGrp="1"/>
          </p:cNvSpPr>
          <p:nvPr>
            <p:ph type="body" idx="1"/>
          </p:nvPr>
        </p:nvSpPr>
        <p:spPr>
          <a:xfrm>
            <a:off x="559559" y="1743496"/>
            <a:ext cx="11163869" cy="4962104"/>
          </a:xfrm>
        </p:spPr>
        <p:txBody>
          <a:bodyPr/>
          <a:lstStyle/>
          <a:p>
            <a:r>
              <a:rPr lang="en-US" dirty="0"/>
              <a:t>Discrete data: values are distinct and separate. </a:t>
            </a:r>
          </a:p>
          <a:p>
            <a:pPr lvl="1"/>
            <a:r>
              <a:rPr lang="en-US" dirty="0"/>
              <a:t>Data can only take on certain values. </a:t>
            </a:r>
          </a:p>
          <a:p>
            <a:pPr lvl="1"/>
            <a:r>
              <a:rPr lang="en-US" b="1" dirty="0"/>
              <a:t>Data can’t be measured but it can be counted</a:t>
            </a:r>
            <a:r>
              <a:rPr lang="en-US" dirty="0"/>
              <a:t>. </a:t>
            </a:r>
          </a:p>
          <a:p>
            <a:pPr lvl="1"/>
            <a:r>
              <a:rPr lang="en-US" dirty="0"/>
              <a:t>It basically represents information that can be categorized into a classification. </a:t>
            </a:r>
          </a:p>
          <a:p>
            <a:pPr lvl="1"/>
            <a:r>
              <a:rPr lang="en-US" dirty="0"/>
              <a:t> “Can you count it and can it be divided up into smaller and smaller parts?”</a:t>
            </a:r>
          </a:p>
          <a:p>
            <a:r>
              <a:rPr lang="en-US" dirty="0"/>
              <a:t>Examples</a:t>
            </a:r>
          </a:p>
          <a:p>
            <a:pPr lvl="1"/>
            <a:r>
              <a:rPr lang="en-US" dirty="0"/>
              <a:t>The number of heads in 100 coin flips.</a:t>
            </a:r>
          </a:p>
          <a:p>
            <a:pPr lvl="1"/>
            <a:r>
              <a:rPr lang="en-US" dirty="0"/>
              <a:t>Grades at university are discrete – A, B, C, D, E, F, or 0 to 100 percent.</a:t>
            </a:r>
          </a:p>
          <a:p>
            <a:pPr lvl="1"/>
            <a:r>
              <a:rPr lang="en-US" dirty="0"/>
              <a:t>The number of objects in general. No matter if bottles, glasses, tables, or cars. They can only take integer values</a:t>
            </a:r>
          </a:p>
          <a:p>
            <a:pPr lvl="1"/>
            <a:r>
              <a:rPr lang="en-US" dirty="0"/>
              <a:t>Money can be considered both, but physical money like banknotes and coins are definitely discrete. You can’t pay $1.243. You can only pay $1.24. That’s because the difference between two sums of money can be 1 cent at most.</a:t>
            </a:r>
          </a:p>
          <a:p>
            <a:endParaRPr lang="en-US" dirty="0"/>
          </a:p>
        </p:txBody>
      </p:sp>
    </p:spTree>
    <p:extLst>
      <p:ext uri="{BB962C8B-B14F-4D97-AF65-F5344CB8AC3E}">
        <p14:creationId xmlns:p14="http://schemas.microsoft.com/office/powerpoint/2010/main" val="470744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Numerical Data</a:t>
            </a:r>
          </a:p>
        </p:txBody>
      </p:sp>
      <p:sp>
        <p:nvSpPr>
          <p:cNvPr id="5" name="Espace réservé du texte 4">
            <a:extLst>
              <a:ext uri="{FF2B5EF4-FFF2-40B4-BE49-F238E27FC236}">
                <a16:creationId xmlns:a16="http://schemas.microsoft.com/office/drawing/2014/main" id="{2FCD24BA-5AC0-4D20-968F-87D47D8D7964}"/>
              </a:ext>
            </a:extLst>
          </p:cNvPr>
          <p:cNvSpPr>
            <a:spLocks noGrp="1"/>
          </p:cNvSpPr>
          <p:nvPr>
            <p:ph type="body" idx="1"/>
          </p:nvPr>
        </p:nvSpPr>
        <p:spPr/>
        <p:txBody>
          <a:bodyPr/>
          <a:lstStyle/>
          <a:p>
            <a:r>
              <a:rPr lang="en-US" dirty="0"/>
              <a:t>Continuous data:  represents measurements.</a:t>
            </a:r>
          </a:p>
          <a:p>
            <a:pPr lvl="1"/>
            <a:r>
              <a:rPr lang="en-US" dirty="0"/>
              <a:t>their values </a:t>
            </a:r>
            <a:r>
              <a:rPr lang="en-US" b="1" dirty="0"/>
              <a:t>can’t be counted but they can be measured</a:t>
            </a:r>
            <a:r>
              <a:rPr lang="en-US" dirty="0"/>
              <a:t>. </a:t>
            </a:r>
          </a:p>
          <a:p>
            <a:pPr lvl="1"/>
            <a:r>
              <a:rPr lang="en-US" dirty="0"/>
              <a:t>An example would be the height of a person, which you can describe by using intervals on the real number line.</a:t>
            </a:r>
          </a:p>
          <a:p>
            <a:r>
              <a:rPr lang="en-US" dirty="0"/>
              <a:t>Continuous data technically have an infinite number of steps (in a float type there are many number between 0 and 1)</a:t>
            </a:r>
          </a:p>
          <a:p>
            <a:r>
              <a:rPr lang="en-US" dirty="0"/>
              <a:t>Examples:  Apart from weight, other measurements that are also continuous are:</a:t>
            </a:r>
          </a:p>
          <a:p>
            <a:pPr lvl="1"/>
            <a:r>
              <a:rPr lang="en-US" dirty="0"/>
              <a:t>Height</a:t>
            </a:r>
          </a:p>
          <a:p>
            <a:pPr lvl="1"/>
            <a:r>
              <a:rPr lang="en-US" dirty="0"/>
              <a:t>Area</a:t>
            </a:r>
          </a:p>
          <a:p>
            <a:pPr lvl="1"/>
            <a:r>
              <a:rPr lang="en-US" dirty="0"/>
              <a:t>Distance</a:t>
            </a:r>
          </a:p>
          <a:p>
            <a:pPr lvl="1"/>
            <a:r>
              <a:rPr lang="en-US" dirty="0"/>
              <a:t>Time </a:t>
            </a:r>
          </a:p>
          <a:p>
            <a:pPr marL="116840" indent="0">
              <a:buNone/>
            </a:pPr>
            <a:endParaRPr lang="fr-FR" dirty="0"/>
          </a:p>
        </p:txBody>
      </p:sp>
    </p:spTree>
    <p:extLst>
      <p:ext uri="{BB962C8B-B14F-4D97-AF65-F5344CB8AC3E}">
        <p14:creationId xmlns:p14="http://schemas.microsoft.com/office/powerpoint/2010/main" val="3545888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Numerical Data</a:t>
            </a:r>
          </a:p>
        </p:txBody>
      </p:sp>
      <p:pic>
        <p:nvPicPr>
          <p:cNvPr id="4098" name="Picture 2" descr="https://miro.medium.com/max/2164/0*HfJxbqNmzoe2L05_.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5821" y="2761407"/>
            <a:ext cx="5712087" cy="265450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miro.medium.com/max/1988/0*148a5xL5-Hr-g4i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1751" y="2865121"/>
            <a:ext cx="5311229" cy="195308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75303" y="5781829"/>
            <a:ext cx="8212953" cy="523220"/>
          </a:xfrm>
          <a:prstGeom prst="rect">
            <a:avLst/>
          </a:prstGeom>
        </p:spPr>
        <p:txBody>
          <a:bodyPr wrap="square">
            <a:spAutoFit/>
          </a:bodyPr>
          <a:lstStyle/>
          <a:p>
            <a:r>
              <a:rPr lang="en-US" dirty="0"/>
              <a:t>Scaled values represent </a:t>
            </a:r>
            <a:r>
              <a:rPr lang="en-US" b="1" dirty="0"/>
              <a:t>ordered units that have the same difference</a:t>
            </a:r>
            <a:r>
              <a:rPr lang="en-US" dirty="0"/>
              <a:t> : Interval (non absolute zero) and radio (absolute zero)</a:t>
            </a:r>
            <a:endParaRPr lang="fr-FR" dirty="0"/>
          </a:p>
        </p:txBody>
      </p:sp>
      <p:sp>
        <p:nvSpPr>
          <p:cNvPr id="6" name="Espace réservé du texte 5">
            <a:extLst>
              <a:ext uri="{FF2B5EF4-FFF2-40B4-BE49-F238E27FC236}">
                <a16:creationId xmlns:a16="http://schemas.microsoft.com/office/drawing/2014/main" id="{C590333E-76B8-4D50-8EF2-8F63E28C9BD4}"/>
              </a:ext>
            </a:extLst>
          </p:cNvPr>
          <p:cNvSpPr>
            <a:spLocks noGrp="1"/>
          </p:cNvSpPr>
          <p:nvPr>
            <p:ph type="body" idx="1"/>
          </p:nvPr>
        </p:nvSpPr>
        <p:spPr/>
        <p:txBody>
          <a:bodyPr/>
          <a:lstStyle/>
          <a:p>
            <a:r>
              <a:rPr lang="en-US" dirty="0"/>
              <a:t>Some type of continuous data:</a:t>
            </a:r>
          </a:p>
          <a:p>
            <a:pPr lvl="1"/>
            <a:r>
              <a:rPr lang="en-US" dirty="0"/>
              <a:t>Interval-Scaled </a:t>
            </a:r>
          </a:p>
          <a:p>
            <a:pPr lvl="1"/>
            <a:r>
              <a:rPr lang="en-US" dirty="0"/>
              <a:t>Ratio-scaled</a:t>
            </a:r>
          </a:p>
          <a:p>
            <a:endParaRPr lang="fr-FR" dirty="0"/>
          </a:p>
        </p:txBody>
      </p:sp>
    </p:spTree>
    <p:extLst>
      <p:ext uri="{BB962C8B-B14F-4D97-AF65-F5344CB8AC3E}">
        <p14:creationId xmlns:p14="http://schemas.microsoft.com/office/powerpoint/2010/main" val="3820503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type</a:t>
            </a:r>
          </a:p>
        </p:txBody>
      </p:sp>
      <p:sp>
        <p:nvSpPr>
          <p:cNvPr id="5" name="Espace réservé du texte 4">
            <a:extLst>
              <a:ext uri="{FF2B5EF4-FFF2-40B4-BE49-F238E27FC236}">
                <a16:creationId xmlns:a16="http://schemas.microsoft.com/office/drawing/2014/main" id="{3EE5C067-C402-427B-B33A-FD8E254F67BE}"/>
              </a:ext>
            </a:extLst>
          </p:cNvPr>
          <p:cNvSpPr>
            <a:spLocks noGrp="1"/>
          </p:cNvSpPr>
          <p:nvPr>
            <p:ph type="body" idx="1"/>
          </p:nvPr>
        </p:nvSpPr>
        <p:spPr/>
        <p:txBody>
          <a:bodyPr/>
          <a:lstStyle/>
          <a:p>
            <a:r>
              <a:rPr lang="en-US"/>
              <a:t>Sometimes we said that: </a:t>
            </a:r>
          </a:p>
          <a:p>
            <a:pPr lvl="1"/>
            <a:r>
              <a:rPr lang="en-US"/>
              <a:t>Categorical data are qualitative</a:t>
            </a:r>
          </a:p>
          <a:p>
            <a:pPr lvl="1"/>
            <a:r>
              <a:rPr lang="en-US"/>
              <a:t>Numerical data are quantitative </a:t>
            </a:r>
          </a:p>
          <a:p>
            <a:r>
              <a:rPr lang="en-US" b="1"/>
              <a:t>Quantitative</a:t>
            </a:r>
            <a:r>
              <a:rPr lang="en-US"/>
              <a:t>: The information is recorded as numbers and represents an objective measurement or a count. Temperature, weight, and a count of transactions are all quantitative data. Analysts also refer to this type as numerical data. </a:t>
            </a:r>
          </a:p>
          <a:p>
            <a:pPr lvl="1"/>
            <a:r>
              <a:rPr lang="en-US"/>
              <a:t>When you have a number, doesn't necessarily make it quantitative. </a:t>
            </a:r>
          </a:p>
          <a:p>
            <a:pPr lvl="1"/>
            <a:r>
              <a:rPr lang="en-US"/>
              <a:t>zip codes, phone numbers and bank-accounts are numeric, but it doesn't make much sense to find the average phone number or median zip-code. </a:t>
            </a:r>
          </a:p>
          <a:p>
            <a:r>
              <a:rPr lang="en-US" b="1"/>
              <a:t>Qualitative</a:t>
            </a:r>
            <a:r>
              <a:rPr lang="en-US"/>
              <a:t>: The information represents characteristics that you do not measure with numbers. Instead, the observations fall within a countable number of groups. In fact, this type of variable can capture information that isn’t easily measured and can be subjective. Taste, eye color, architectural style, and marital status are all types of qualitative variables.</a:t>
            </a:r>
          </a:p>
          <a:p>
            <a:pPr marL="0" indent="0">
              <a:buNone/>
            </a:pPr>
            <a:endParaRPr lang="en-US"/>
          </a:p>
          <a:p>
            <a:endParaRPr lang="fr-FR"/>
          </a:p>
        </p:txBody>
      </p:sp>
    </p:spTree>
    <p:extLst>
      <p:ext uri="{BB962C8B-B14F-4D97-AF65-F5344CB8AC3E}">
        <p14:creationId xmlns:p14="http://schemas.microsoft.com/office/powerpoint/2010/main" val="786567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type</a:t>
            </a:r>
          </a:p>
        </p:txBody>
      </p:sp>
      <p:pic>
        <p:nvPicPr>
          <p:cNvPr id="6" name="Image 5">
            <a:extLst>
              <a:ext uri="{FF2B5EF4-FFF2-40B4-BE49-F238E27FC236}">
                <a16:creationId xmlns:a16="http://schemas.microsoft.com/office/drawing/2014/main" id="{388AD0F2-65BD-4832-A880-6821B1332CA7}"/>
              </a:ext>
            </a:extLst>
          </p:cNvPr>
          <p:cNvPicPr>
            <a:picLocks noChangeAspect="1"/>
          </p:cNvPicPr>
          <p:nvPr/>
        </p:nvPicPr>
        <p:blipFill>
          <a:blip r:embed="rId3"/>
          <a:stretch>
            <a:fillRect/>
          </a:stretch>
        </p:blipFill>
        <p:spPr>
          <a:xfrm>
            <a:off x="2286033" y="1826591"/>
            <a:ext cx="8220043" cy="4430064"/>
          </a:xfrm>
          <a:prstGeom prst="rect">
            <a:avLst/>
          </a:prstGeom>
        </p:spPr>
      </p:pic>
      <p:sp>
        <p:nvSpPr>
          <p:cNvPr id="7" name="Rectangle 6">
            <a:extLst>
              <a:ext uri="{FF2B5EF4-FFF2-40B4-BE49-F238E27FC236}">
                <a16:creationId xmlns:a16="http://schemas.microsoft.com/office/drawing/2014/main" id="{3894210A-D24B-44E0-9B5C-60ECDC934FFB}"/>
              </a:ext>
            </a:extLst>
          </p:cNvPr>
          <p:cNvSpPr/>
          <p:nvPr/>
        </p:nvSpPr>
        <p:spPr>
          <a:xfrm>
            <a:off x="1828801" y="4227831"/>
            <a:ext cx="8913813" cy="2028825"/>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38158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type</a:t>
            </a:r>
          </a:p>
        </p:txBody>
      </p:sp>
      <p:pic>
        <p:nvPicPr>
          <p:cNvPr id="6" name="Image 5">
            <a:extLst>
              <a:ext uri="{FF2B5EF4-FFF2-40B4-BE49-F238E27FC236}">
                <a16:creationId xmlns:a16="http://schemas.microsoft.com/office/drawing/2014/main" id="{388AD0F2-65BD-4832-A880-6821B1332CA7}"/>
              </a:ext>
            </a:extLst>
          </p:cNvPr>
          <p:cNvPicPr>
            <a:picLocks noChangeAspect="1"/>
          </p:cNvPicPr>
          <p:nvPr/>
        </p:nvPicPr>
        <p:blipFill>
          <a:blip r:embed="rId3"/>
          <a:stretch>
            <a:fillRect/>
          </a:stretch>
        </p:blipFill>
        <p:spPr>
          <a:xfrm>
            <a:off x="2286033" y="1765631"/>
            <a:ext cx="8220043" cy="4430064"/>
          </a:xfrm>
          <a:prstGeom prst="rect">
            <a:avLst/>
          </a:prstGeom>
        </p:spPr>
      </p:pic>
    </p:spTree>
    <p:extLst>
      <p:ext uri="{BB962C8B-B14F-4D97-AF65-F5344CB8AC3E}">
        <p14:creationId xmlns:p14="http://schemas.microsoft.com/office/powerpoint/2010/main" val="2859549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describe and display data? </a:t>
            </a:r>
          </a:p>
        </p:txBody>
      </p:sp>
      <p:sp>
        <p:nvSpPr>
          <p:cNvPr id="3" name="Content Placeholder 2"/>
          <p:cNvSpPr>
            <a:spLocks noGrp="1"/>
          </p:cNvSpPr>
          <p:nvPr>
            <p:ph idx="1"/>
          </p:nvPr>
        </p:nvSpPr>
        <p:spPr>
          <a:xfrm>
            <a:off x="2638424" y="2648349"/>
            <a:ext cx="7610476" cy="3499160"/>
          </a:xfrm>
        </p:spPr>
        <p:txBody>
          <a:bodyPr>
            <a:normAutofit/>
          </a:bodyPr>
          <a:lstStyle/>
          <a:p>
            <a:r>
              <a:rPr lang="en-US" b="1" dirty="0"/>
              <a:t>Categorical data: tables </a:t>
            </a:r>
          </a:p>
          <a:p>
            <a:endParaRPr lang="en-US" b="1" dirty="0"/>
          </a:p>
          <a:p>
            <a:r>
              <a:rPr lang="en-US" b="1" dirty="0"/>
              <a:t>Numerical data: descriptive statistics</a:t>
            </a:r>
          </a:p>
        </p:txBody>
      </p:sp>
    </p:spTree>
    <p:extLst>
      <p:ext uri="{BB962C8B-B14F-4D97-AF65-F5344CB8AC3E}">
        <p14:creationId xmlns:p14="http://schemas.microsoft.com/office/powerpoint/2010/main" val="1180673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Tables</a:t>
            </a:r>
          </a:p>
        </p:txBody>
      </p:sp>
      <p:sp>
        <p:nvSpPr>
          <p:cNvPr id="3" name="Content Placeholder 2"/>
          <p:cNvSpPr>
            <a:spLocks noGrp="1"/>
          </p:cNvSpPr>
          <p:nvPr>
            <p:ph idx="1"/>
          </p:nvPr>
        </p:nvSpPr>
        <p:spPr>
          <a:xfrm>
            <a:off x="2638424" y="2648349"/>
            <a:ext cx="7610476" cy="3499160"/>
          </a:xfrm>
        </p:spPr>
        <p:txBody>
          <a:bodyPr>
            <a:normAutofit/>
          </a:bodyPr>
          <a:lstStyle/>
          <a:p>
            <a:r>
              <a:rPr lang="en-US" b="1" dirty="0"/>
              <a:t>Frequency Tables : </a:t>
            </a:r>
            <a:r>
              <a:rPr lang="en-US" dirty="0"/>
              <a:t>records the counts of totals and category names</a:t>
            </a:r>
          </a:p>
          <a:p>
            <a:r>
              <a:rPr lang="en-US" b="1" dirty="0"/>
              <a:t>Relative frequency tables: </a:t>
            </a:r>
            <a:r>
              <a:rPr lang="en-US" dirty="0"/>
              <a:t>displays the percentages, the counts, of the variables in each category</a:t>
            </a:r>
          </a:p>
          <a:p>
            <a:r>
              <a:rPr lang="en-US" b="1" dirty="0"/>
              <a:t>Distribution-tables or graphical displays</a:t>
            </a:r>
            <a:r>
              <a:rPr lang="en-US" dirty="0"/>
              <a:t>: show how variables are distributed across categories.</a:t>
            </a:r>
          </a:p>
          <a:p>
            <a:endParaRPr lang="en-US" dirty="0"/>
          </a:p>
        </p:txBody>
      </p:sp>
    </p:spTree>
    <p:extLst>
      <p:ext uri="{BB962C8B-B14F-4D97-AF65-F5344CB8AC3E}">
        <p14:creationId xmlns:p14="http://schemas.microsoft.com/office/powerpoint/2010/main" val="1065660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559402" y="295696"/>
            <a:ext cx="11166865" cy="1356360"/>
          </a:xfrm>
          <a:prstGeom prst="rect">
            <a:avLst/>
          </a:prstGeom>
          <a:noFill/>
          <a:ln>
            <a:noFill/>
          </a:ln>
        </p:spPr>
        <p:txBody>
          <a:bodyPr spcFirstLastPara="1" wrap="square" lIns="91425" tIns="45700" rIns="91425" bIns="45700" anchor="ctr" anchorCtr="0">
            <a:noAutofit/>
          </a:bodyPr>
          <a:lstStyle/>
          <a:p>
            <a:pPr lvl="0">
              <a:buSzPts val="4400"/>
            </a:pPr>
            <a:r>
              <a:rPr lang="fr-FR" spc="-5" dirty="0"/>
              <a:t>CRISP-DM</a:t>
            </a:r>
            <a:r>
              <a:rPr lang="fr-FR" spc="-44" dirty="0"/>
              <a:t> </a:t>
            </a:r>
            <a:r>
              <a:rPr lang="fr-FR" spc="-5" dirty="0"/>
              <a:t>process</a:t>
            </a:r>
            <a:endParaRPr dirty="0"/>
          </a:p>
        </p:txBody>
      </p:sp>
      <p:sp>
        <p:nvSpPr>
          <p:cNvPr id="107" name="Google Shape;107;p15"/>
          <p:cNvSpPr txBox="1">
            <a:spLocks noGrp="1"/>
          </p:cNvSpPr>
          <p:nvPr>
            <p:ph type="body" idx="1"/>
          </p:nvPr>
        </p:nvSpPr>
        <p:spPr>
          <a:xfrm>
            <a:off x="559559" y="1743496"/>
            <a:ext cx="6623561" cy="4329758"/>
          </a:xfrm>
          <a:prstGeom prst="rect">
            <a:avLst/>
          </a:prstGeom>
          <a:noFill/>
          <a:ln>
            <a:noFill/>
          </a:ln>
        </p:spPr>
        <p:txBody>
          <a:bodyPr spcFirstLastPara="1" wrap="square" lIns="91425" tIns="45700" rIns="91425" bIns="45700" anchor="t" anchorCtr="0">
            <a:noAutofit/>
          </a:bodyPr>
          <a:lstStyle/>
          <a:p>
            <a:pPr marL="228600" lvl="0" indent="-182880">
              <a:lnSpc>
                <a:spcPct val="100000"/>
              </a:lnSpc>
              <a:spcBef>
                <a:spcPts val="0"/>
              </a:spcBef>
              <a:buSzPts val="1920"/>
            </a:pPr>
            <a:r>
              <a:rPr lang="en-US" sz="2400" dirty="0"/>
              <a:t>Cross-industry standard process for data mining, known as CRISP-DM, is an open standard process model that describes common approaches used by data mining experts. It is the most widely-used analytics model</a:t>
            </a:r>
          </a:p>
          <a:p>
            <a:pPr marL="228600" lvl="0" indent="-182880">
              <a:lnSpc>
                <a:spcPct val="100000"/>
              </a:lnSpc>
              <a:spcBef>
                <a:spcPts val="0"/>
              </a:spcBef>
              <a:buSzPts val="1920"/>
            </a:pPr>
            <a:endParaRPr lang="en-US" sz="2400" dirty="0"/>
          </a:p>
          <a:p>
            <a:pPr marL="228600" lvl="0" indent="-182880">
              <a:lnSpc>
                <a:spcPct val="100000"/>
              </a:lnSpc>
              <a:spcBef>
                <a:spcPts val="0"/>
              </a:spcBef>
              <a:buSzPts val="1920"/>
            </a:pPr>
            <a:endParaRPr lang="en-US" sz="2400" dirty="0"/>
          </a:p>
        </p:txBody>
      </p:sp>
      <p:sp>
        <p:nvSpPr>
          <p:cNvPr id="108" name="Google Shape;108;p15"/>
          <p:cNvSpPr txBox="1">
            <a:spLocks noGrp="1"/>
          </p:cNvSpPr>
          <p:nvPr>
            <p:ph type="sldNum" idx="12"/>
          </p:nvPr>
        </p:nvSpPr>
        <p:spPr>
          <a:xfrm>
            <a:off x="10017212" y="6223830"/>
            <a:ext cx="170621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2</a:t>
            </a:fld>
            <a:endParaRPr/>
          </a:p>
        </p:txBody>
      </p:sp>
      <p:sp>
        <p:nvSpPr>
          <p:cNvPr id="8" name="object 3">
            <a:extLst>
              <a:ext uri="{FF2B5EF4-FFF2-40B4-BE49-F238E27FC236}">
                <a16:creationId xmlns:a16="http://schemas.microsoft.com/office/drawing/2014/main" id="{44257160-B3C9-49E6-8616-ED9C55576988}"/>
              </a:ext>
            </a:extLst>
          </p:cNvPr>
          <p:cNvSpPr/>
          <p:nvPr/>
        </p:nvSpPr>
        <p:spPr>
          <a:xfrm>
            <a:off x="7541894" y="1743496"/>
            <a:ext cx="4318320" cy="403556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Contingency Tables</a:t>
            </a:r>
          </a:p>
        </p:txBody>
      </p:sp>
      <p:graphicFrame>
        <p:nvGraphicFramePr>
          <p:cNvPr id="4" name="Content Placeholder 3">
            <a:extLst>
              <a:ext uri="{FF2B5EF4-FFF2-40B4-BE49-F238E27FC236}">
                <a16:creationId xmlns:a16="http://schemas.microsoft.com/office/drawing/2014/main" id="{17EE3516-B71F-42AC-8439-AA1F8DEBFC2D}"/>
              </a:ext>
            </a:extLst>
          </p:cNvPr>
          <p:cNvGraphicFramePr>
            <a:graphicFrameLocks/>
          </p:cNvGraphicFramePr>
          <p:nvPr>
            <p:extLst>
              <p:ext uri="{D42A27DB-BD31-4B8C-83A1-F6EECF244321}">
                <p14:modId xmlns:p14="http://schemas.microsoft.com/office/powerpoint/2010/main" val="3096532090"/>
              </p:ext>
            </p:extLst>
          </p:nvPr>
        </p:nvGraphicFramePr>
        <p:xfrm>
          <a:off x="2274933" y="3512406"/>
          <a:ext cx="7543800" cy="1584960"/>
        </p:xfrm>
        <a:graphic>
          <a:graphicData uri="http://schemas.openxmlformats.org/drawingml/2006/table">
            <a:tbl>
              <a:tblPr firstRow="1" bandRow="1">
                <a:tableStyleId>{F5AB1C69-6EDB-4FF4-983F-18BD219EF322}</a:tableStyleId>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257300">
                  <a:extLst>
                    <a:ext uri="{9D8B030D-6E8A-4147-A177-3AD203B41FA5}">
                      <a16:colId xmlns:a16="http://schemas.microsoft.com/office/drawing/2014/main" val="20004"/>
                    </a:ext>
                  </a:extLst>
                </a:gridCol>
                <a:gridCol w="1257300">
                  <a:extLst>
                    <a:ext uri="{9D8B030D-6E8A-4147-A177-3AD203B41FA5}">
                      <a16:colId xmlns:a16="http://schemas.microsoft.com/office/drawing/2014/main" val="20005"/>
                    </a:ext>
                  </a:extLst>
                </a:gridCol>
              </a:tblGrid>
              <a:tr h="364937">
                <a:tc>
                  <a:txBody>
                    <a:bodyPr/>
                    <a:lstStyle/>
                    <a:p>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1</a:t>
                      </a:r>
                      <a:r>
                        <a:rPr lang="en-US" sz="2000" baseline="30000" dirty="0">
                          <a:latin typeface="Corbel" panose="020B0503020204020204" pitchFamily="34" charset="0"/>
                        </a:rPr>
                        <a:t>st</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2</a:t>
                      </a:r>
                      <a:r>
                        <a:rPr lang="en-US" sz="2000" baseline="30000" dirty="0">
                          <a:latin typeface="Corbel" panose="020B0503020204020204" pitchFamily="34" charset="0"/>
                        </a:rPr>
                        <a:t>nd</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3</a:t>
                      </a:r>
                      <a:r>
                        <a:rPr lang="en-US" sz="2000" baseline="30000" dirty="0">
                          <a:latin typeface="Corbel" panose="020B0503020204020204" pitchFamily="34" charset="0"/>
                        </a:rPr>
                        <a:t>rd</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Crew</a:t>
                      </a:r>
                    </a:p>
                  </a:txBody>
                  <a:tcPr/>
                </a:tc>
                <a:tc>
                  <a:txBody>
                    <a:bodyPr/>
                    <a:lstStyle/>
                    <a:p>
                      <a:r>
                        <a:rPr lang="en-US" sz="2000" dirty="0">
                          <a:latin typeface="Corbel" panose="020B0503020204020204" pitchFamily="34" charset="0"/>
                        </a:rPr>
                        <a:t>total</a:t>
                      </a:r>
                    </a:p>
                  </a:txBody>
                  <a:tcPr/>
                </a:tc>
                <a:extLst>
                  <a:ext uri="{0D108BD9-81ED-4DB2-BD59-A6C34878D82A}">
                    <a16:rowId xmlns:a16="http://schemas.microsoft.com/office/drawing/2014/main" val="10000"/>
                  </a:ext>
                </a:extLst>
              </a:tr>
              <a:tr h="364937">
                <a:tc>
                  <a:txBody>
                    <a:bodyPr/>
                    <a:lstStyle/>
                    <a:p>
                      <a:r>
                        <a:rPr lang="en-US" sz="2000" dirty="0">
                          <a:latin typeface="Corbel" panose="020B0503020204020204" pitchFamily="34" charset="0"/>
                        </a:rPr>
                        <a:t>Alive</a:t>
                      </a:r>
                    </a:p>
                  </a:txBody>
                  <a:tcPr/>
                </a:tc>
                <a:tc>
                  <a:txBody>
                    <a:bodyPr/>
                    <a:lstStyle/>
                    <a:p>
                      <a:r>
                        <a:rPr lang="en-US" sz="2000" dirty="0">
                          <a:latin typeface="Corbel" panose="020B0503020204020204" pitchFamily="34" charset="0"/>
                        </a:rPr>
                        <a:t>203</a:t>
                      </a:r>
                    </a:p>
                  </a:txBody>
                  <a:tcPr/>
                </a:tc>
                <a:tc>
                  <a:txBody>
                    <a:bodyPr/>
                    <a:lstStyle/>
                    <a:p>
                      <a:r>
                        <a:rPr lang="en-US" sz="2000" dirty="0">
                          <a:latin typeface="Corbel" panose="020B0503020204020204" pitchFamily="34" charset="0"/>
                        </a:rPr>
                        <a:t>118</a:t>
                      </a:r>
                    </a:p>
                  </a:txBody>
                  <a:tcPr/>
                </a:tc>
                <a:tc>
                  <a:txBody>
                    <a:bodyPr/>
                    <a:lstStyle/>
                    <a:p>
                      <a:r>
                        <a:rPr lang="en-US" sz="2000" dirty="0">
                          <a:latin typeface="Corbel" panose="020B0503020204020204" pitchFamily="34" charset="0"/>
                        </a:rPr>
                        <a:t>178</a:t>
                      </a:r>
                    </a:p>
                  </a:txBody>
                  <a:tcPr/>
                </a:tc>
                <a:tc>
                  <a:txBody>
                    <a:bodyPr/>
                    <a:lstStyle/>
                    <a:p>
                      <a:r>
                        <a:rPr lang="en-US" sz="2000" dirty="0">
                          <a:latin typeface="Corbel" panose="020B0503020204020204" pitchFamily="34" charset="0"/>
                        </a:rPr>
                        <a:t>212</a:t>
                      </a:r>
                    </a:p>
                  </a:txBody>
                  <a:tcPr/>
                </a:tc>
                <a:tc>
                  <a:txBody>
                    <a:bodyPr/>
                    <a:lstStyle/>
                    <a:p>
                      <a:r>
                        <a:rPr lang="en-US" sz="2000" dirty="0">
                          <a:latin typeface="Corbel" panose="020B0503020204020204" pitchFamily="34" charset="0"/>
                        </a:rPr>
                        <a:t>711</a:t>
                      </a:r>
                    </a:p>
                  </a:txBody>
                  <a:tcPr/>
                </a:tc>
                <a:extLst>
                  <a:ext uri="{0D108BD9-81ED-4DB2-BD59-A6C34878D82A}">
                    <a16:rowId xmlns:a16="http://schemas.microsoft.com/office/drawing/2014/main" val="10001"/>
                  </a:ext>
                </a:extLst>
              </a:tr>
              <a:tr h="364937">
                <a:tc>
                  <a:txBody>
                    <a:bodyPr/>
                    <a:lstStyle/>
                    <a:p>
                      <a:r>
                        <a:rPr lang="en-US" sz="2000" dirty="0">
                          <a:latin typeface="Corbel" panose="020B0503020204020204" pitchFamily="34" charset="0"/>
                        </a:rPr>
                        <a:t>Dead</a:t>
                      </a:r>
                    </a:p>
                  </a:txBody>
                  <a:tcPr/>
                </a:tc>
                <a:tc>
                  <a:txBody>
                    <a:bodyPr/>
                    <a:lstStyle/>
                    <a:p>
                      <a:r>
                        <a:rPr lang="en-US" sz="2000" dirty="0">
                          <a:latin typeface="Corbel" panose="020B0503020204020204" pitchFamily="34" charset="0"/>
                        </a:rPr>
                        <a:t>122</a:t>
                      </a:r>
                    </a:p>
                  </a:txBody>
                  <a:tcPr/>
                </a:tc>
                <a:tc>
                  <a:txBody>
                    <a:bodyPr/>
                    <a:lstStyle/>
                    <a:p>
                      <a:r>
                        <a:rPr lang="en-US" sz="2000" dirty="0">
                          <a:latin typeface="Corbel" panose="020B0503020204020204" pitchFamily="34" charset="0"/>
                        </a:rPr>
                        <a:t>167</a:t>
                      </a:r>
                    </a:p>
                  </a:txBody>
                  <a:tcPr/>
                </a:tc>
                <a:tc>
                  <a:txBody>
                    <a:bodyPr/>
                    <a:lstStyle/>
                    <a:p>
                      <a:r>
                        <a:rPr lang="en-US" sz="2000" dirty="0">
                          <a:latin typeface="Corbel" panose="020B0503020204020204" pitchFamily="34" charset="0"/>
                        </a:rPr>
                        <a:t>528</a:t>
                      </a:r>
                    </a:p>
                  </a:txBody>
                  <a:tcPr/>
                </a:tc>
                <a:tc>
                  <a:txBody>
                    <a:bodyPr/>
                    <a:lstStyle/>
                    <a:p>
                      <a:r>
                        <a:rPr lang="en-US" sz="2000" dirty="0">
                          <a:latin typeface="Corbel" panose="020B0503020204020204" pitchFamily="34" charset="0"/>
                        </a:rPr>
                        <a:t>673</a:t>
                      </a:r>
                    </a:p>
                  </a:txBody>
                  <a:tcPr/>
                </a:tc>
                <a:tc>
                  <a:txBody>
                    <a:bodyPr/>
                    <a:lstStyle/>
                    <a:p>
                      <a:r>
                        <a:rPr lang="en-US" sz="2000" dirty="0">
                          <a:latin typeface="Corbel" panose="020B0503020204020204" pitchFamily="34" charset="0"/>
                        </a:rPr>
                        <a:t>1490</a:t>
                      </a:r>
                    </a:p>
                  </a:txBody>
                  <a:tcPr/>
                </a:tc>
                <a:extLst>
                  <a:ext uri="{0D108BD9-81ED-4DB2-BD59-A6C34878D82A}">
                    <a16:rowId xmlns:a16="http://schemas.microsoft.com/office/drawing/2014/main" val="10002"/>
                  </a:ext>
                </a:extLst>
              </a:tr>
              <a:tr h="364937">
                <a:tc>
                  <a:txBody>
                    <a:bodyPr/>
                    <a:lstStyle/>
                    <a:p>
                      <a:r>
                        <a:rPr lang="en-US" sz="2000" dirty="0">
                          <a:latin typeface="Corbel" panose="020B0503020204020204" pitchFamily="34" charset="0"/>
                        </a:rPr>
                        <a:t>Total</a:t>
                      </a:r>
                    </a:p>
                  </a:txBody>
                  <a:tcPr/>
                </a:tc>
                <a:tc>
                  <a:txBody>
                    <a:bodyPr/>
                    <a:lstStyle/>
                    <a:p>
                      <a:r>
                        <a:rPr lang="en-US" sz="2000" dirty="0">
                          <a:latin typeface="Corbel" panose="020B0503020204020204" pitchFamily="34" charset="0"/>
                        </a:rPr>
                        <a:t>325</a:t>
                      </a:r>
                    </a:p>
                  </a:txBody>
                  <a:tcPr/>
                </a:tc>
                <a:tc>
                  <a:txBody>
                    <a:bodyPr/>
                    <a:lstStyle/>
                    <a:p>
                      <a:r>
                        <a:rPr lang="en-US" sz="2000" dirty="0">
                          <a:latin typeface="Corbel" panose="020B0503020204020204" pitchFamily="34" charset="0"/>
                        </a:rPr>
                        <a:t>285</a:t>
                      </a:r>
                    </a:p>
                  </a:txBody>
                  <a:tcPr/>
                </a:tc>
                <a:tc>
                  <a:txBody>
                    <a:bodyPr/>
                    <a:lstStyle/>
                    <a:p>
                      <a:r>
                        <a:rPr lang="en-US" sz="2000" dirty="0">
                          <a:latin typeface="Corbel" panose="020B0503020204020204" pitchFamily="34" charset="0"/>
                        </a:rPr>
                        <a:t>706</a:t>
                      </a:r>
                    </a:p>
                  </a:txBody>
                  <a:tcPr/>
                </a:tc>
                <a:tc>
                  <a:txBody>
                    <a:bodyPr/>
                    <a:lstStyle/>
                    <a:p>
                      <a:r>
                        <a:rPr lang="en-US" sz="2000" dirty="0">
                          <a:latin typeface="Corbel" panose="020B0503020204020204" pitchFamily="34" charset="0"/>
                        </a:rPr>
                        <a:t>885</a:t>
                      </a:r>
                    </a:p>
                  </a:txBody>
                  <a:tcPr/>
                </a:tc>
                <a:tc>
                  <a:txBody>
                    <a:bodyPr/>
                    <a:lstStyle/>
                    <a:p>
                      <a:r>
                        <a:rPr lang="en-US" sz="2000" dirty="0">
                          <a:latin typeface="Corbel" panose="020B0503020204020204" pitchFamily="34" charset="0"/>
                        </a:rPr>
                        <a:t>2201</a:t>
                      </a:r>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73E5F1F9-3261-487F-8124-C0B78168BF10}"/>
              </a:ext>
            </a:extLst>
          </p:cNvPr>
          <p:cNvSpPr txBox="1"/>
          <p:nvPr/>
        </p:nvSpPr>
        <p:spPr>
          <a:xfrm>
            <a:off x="4297680" y="3005021"/>
            <a:ext cx="3352800" cy="369332"/>
          </a:xfrm>
          <a:prstGeom prst="rect">
            <a:avLst/>
          </a:prstGeom>
          <a:noFill/>
        </p:spPr>
        <p:txBody>
          <a:bodyPr wrap="square" rtlCol="0">
            <a:spAutoFit/>
          </a:bodyPr>
          <a:lstStyle/>
          <a:p>
            <a:pPr algn="ctr"/>
            <a:r>
              <a:rPr lang="en-US" sz="1800" dirty="0"/>
              <a:t>Class</a:t>
            </a:r>
          </a:p>
        </p:txBody>
      </p:sp>
      <p:sp>
        <p:nvSpPr>
          <p:cNvPr id="6" name="TextBox 5">
            <a:extLst>
              <a:ext uri="{FF2B5EF4-FFF2-40B4-BE49-F238E27FC236}">
                <a16:creationId xmlns:a16="http://schemas.microsoft.com/office/drawing/2014/main" id="{A97D07B3-F039-4F91-87A4-D62D6B1A8BB8}"/>
              </a:ext>
            </a:extLst>
          </p:cNvPr>
          <p:cNvSpPr txBox="1"/>
          <p:nvPr/>
        </p:nvSpPr>
        <p:spPr>
          <a:xfrm>
            <a:off x="966380" y="4088391"/>
            <a:ext cx="1219200" cy="369332"/>
          </a:xfrm>
          <a:prstGeom prst="rect">
            <a:avLst/>
          </a:prstGeom>
          <a:noFill/>
        </p:spPr>
        <p:txBody>
          <a:bodyPr wrap="square" rtlCol="0">
            <a:spAutoFit/>
          </a:bodyPr>
          <a:lstStyle/>
          <a:p>
            <a:r>
              <a:rPr lang="en-US" sz="1800" dirty="0"/>
              <a:t>Survival</a:t>
            </a:r>
            <a:endParaRPr lang="en-US" dirty="0"/>
          </a:p>
        </p:txBody>
      </p:sp>
      <p:pic>
        <p:nvPicPr>
          <p:cNvPr id="7" name="Picture 2" descr="C:\Program Files\Microsoft Office\MEDIA\CAGCAT10\j0292152.wmf">
            <a:extLst>
              <a:ext uri="{FF2B5EF4-FFF2-40B4-BE49-F238E27FC236}">
                <a16:creationId xmlns:a16="http://schemas.microsoft.com/office/drawing/2014/main" id="{AE322166-96A5-42A0-8303-54E35AAF6D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97440" y="3377622"/>
            <a:ext cx="1538935" cy="182605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4E0CA45D-36F0-449B-89FF-0B7D13D66177}"/>
              </a:ext>
            </a:extLst>
          </p:cNvPr>
          <p:cNvSpPr/>
          <p:nvPr/>
        </p:nvSpPr>
        <p:spPr>
          <a:xfrm>
            <a:off x="497840" y="5508438"/>
            <a:ext cx="11694160" cy="830997"/>
          </a:xfrm>
          <a:prstGeom prst="rect">
            <a:avLst/>
          </a:prstGeom>
        </p:spPr>
        <p:txBody>
          <a:bodyPr wrap="square">
            <a:spAutoFit/>
          </a:bodyPr>
          <a:lstStyle/>
          <a:p>
            <a:r>
              <a:rPr lang="en-US" sz="2400" dirty="0">
                <a:latin typeface="Corbel" panose="020B0503020204020204" pitchFamily="34" charset="0"/>
              </a:rPr>
              <a:t>The totals for each category, also known as </a:t>
            </a:r>
            <a:r>
              <a:rPr lang="en-US" sz="2400" b="1" i="1" dirty="0">
                <a:latin typeface="Corbel" panose="020B0503020204020204" pitchFamily="34" charset="0"/>
              </a:rPr>
              <a:t>marginal distributions</a:t>
            </a:r>
            <a:r>
              <a:rPr lang="en-US" sz="2400" dirty="0">
                <a:latin typeface="Corbel" panose="020B0503020204020204" pitchFamily="34" charset="0"/>
              </a:rPr>
              <a:t>, provide the number of individuals in each row or column without accounting for the effect of the other variable</a:t>
            </a:r>
            <a:endParaRPr lang="fr-FR" sz="2400" dirty="0">
              <a:latin typeface="Corbel" panose="020B0503020204020204" pitchFamily="34" charset="0"/>
            </a:endParaRPr>
          </a:p>
        </p:txBody>
      </p:sp>
      <p:sp>
        <p:nvSpPr>
          <p:cNvPr id="10" name="Espace réservé du texte 9">
            <a:extLst>
              <a:ext uri="{FF2B5EF4-FFF2-40B4-BE49-F238E27FC236}">
                <a16:creationId xmlns:a16="http://schemas.microsoft.com/office/drawing/2014/main" id="{32A559C5-19B7-4469-85A8-8192F485CBC5}"/>
              </a:ext>
            </a:extLst>
          </p:cNvPr>
          <p:cNvSpPr>
            <a:spLocks noGrp="1"/>
          </p:cNvSpPr>
          <p:nvPr>
            <p:ph type="body" idx="1"/>
          </p:nvPr>
        </p:nvSpPr>
        <p:spPr/>
        <p:txBody>
          <a:bodyPr/>
          <a:lstStyle/>
          <a:p>
            <a:r>
              <a:rPr lang="en-US" b="1" dirty="0"/>
              <a:t>Contingency tables (</a:t>
            </a:r>
            <a:r>
              <a:rPr lang="en-US" b="1" i="1" dirty="0"/>
              <a:t>two-way):</a:t>
            </a:r>
            <a:r>
              <a:rPr lang="en-US" dirty="0"/>
              <a:t> presents categorical data by counting the number of observations that fall into each group for two variables, one divided into rows and the other divided into columns.</a:t>
            </a:r>
          </a:p>
          <a:p>
            <a:endParaRPr lang="fr-FR" dirty="0"/>
          </a:p>
        </p:txBody>
      </p:sp>
    </p:spTree>
    <p:extLst>
      <p:ext uri="{BB962C8B-B14F-4D97-AF65-F5344CB8AC3E}">
        <p14:creationId xmlns:p14="http://schemas.microsoft.com/office/powerpoint/2010/main" val="2736521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Contingency Tables</a:t>
            </a:r>
          </a:p>
        </p:txBody>
      </p:sp>
      <p:graphicFrame>
        <p:nvGraphicFramePr>
          <p:cNvPr id="4" name="Content Placeholder 3">
            <a:extLst>
              <a:ext uri="{FF2B5EF4-FFF2-40B4-BE49-F238E27FC236}">
                <a16:creationId xmlns:a16="http://schemas.microsoft.com/office/drawing/2014/main" id="{17EE3516-B71F-42AC-8439-AA1F8DEBFC2D}"/>
              </a:ext>
            </a:extLst>
          </p:cNvPr>
          <p:cNvGraphicFramePr>
            <a:graphicFrameLocks/>
          </p:cNvGraphicFramePr>
          <p:nvPr>
            <p:extLst>
              <p:ext uri="{D42A27DB-BD31-4B8C-83A1-F6EECF244321}">
                <p14:modId xmlns:p14="http://schemas.microsoft.com/office/powerpoint/2010/main" val="759338568"/>
              </p:ext>
            </p:extLst>
          </p:nvPr>
        </p:nvGraphicFramePr>
        <p:xfrm>
          <a:off x="2274933" y="4934806"/>
          <a:ext cx="7543800" cy="1584960"/>
        </p:xfrm>
        <a:graphic>
          <a:graphicData uri="http://schemas.openxmlformats.org/drawingml/2006/table">
            <a:tbl>
              <a:tblPr firstRow="1" bandRow="1">
                <a:tableStyleId>{F5AB1C69-6EDB-4FF4-983F-18BD219EF322}</a:tableStyleId>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257300">
                  <a:extLst>
                    <a:ext uri="{9D8B030D-6E8A-4147-A177-3AD203B41FA5}">
                      <a16:colId xmlns:a16="http://schemas.microsoft.com/office/drawing/2014/main" val="20004"/>
                    </a:ext>
                  </a:extLst>
                </a:gridCol>
                <a:gridCol w="1257300">
                  <a:extLst>
                    <a:ext uri="{9D8B030D-6E8A-4147-A177-3AD203B41FA5}">
                      <a16:colId xmlns:a16="http://schemas.microsoft.com/office/drawing/2014/main" val="20005"/>
                    </a:ext>
                  </a:extLst>
                </a:gridCol>
              </a:tblGrid>
              <a:tr h="364937">
                <a:tc>
                  <a:txBody>
                    <a:bodyPr/>
                    <a:lstStyle/>
                    <a:p>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1</a:t>
                      </a:r>
                      <a:r>
                        <a:rPr lang="en-US" sz="2000" baseline="30000" dirty="0">
                          <a:latin typeface="Corbel" panose="020B0503020204020204" pitchFamily="34" charset="0"/>
                        </a:rPr>
                        <a:t>st</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2</a:t>
                      </a:r>
                      <a:r>
                        <a:rPr lang="en-US" sz="2000" baseline="30000" dirty="0">
                          <a:latin typeface="Corbel" panose="020B0503020204020204" pitchFamily="34" charset="0"/>
                        </a:rPr>
                        <a:t>nd</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3</a:t>
                      </a:r>
                      <a:r>
                        <a:rPr lang="en-US" sz="2000" baseline="30000" dirty="0">
                          <a:latin typeface="Corbel" panose="020B0503020204020204" pitchFamily="34" charset="0"/>
                        </a:rPr>
                        <a:t>rd</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Crew</a:t>
                      </a:r>
                    </a:p>
                  </a:txBody>
                  <a:tcPr/>
                </a:tc>
                <a:tc>
                  <a:txBody>
                    <a:bodyPr/>
                    <a:lstStyle/>
                    <a:p>
                      <a:r>
                        <a:rPr lang="en-US" sz="2000" dirty="0">
                          <a:latin typeface="Corbel" panose="020B0503020204020204" pitchFamily="34" charset="0"/>
                        </a:rPr>
                        <a:t>total</a:t>
                      </a:r>
                    </a:p>
                  </a:txBody>
                  <a:tcPr/>
                </a:tc>
                <a:extLst>
                  <a:ext uri="{0D108BD9-81ED-4DB2-BD59-A6C34878D82A}">
                    <a16:rowId xmlns:a16="http://schemas.microsoft.com/office/drawing/2014/main" val="10000"/>
                  </a:ext>
                </a:extLst>
              </a:tr>
              <a:tr h="364937">
                <a:tc>
                  <a:txBody>
                    <a:bodyPr/>
                    <a:lstStyle/>
                    <a:p>
                      <a:r>
                        <a:rPr lang="en-US" sz="2000" dirty="0">
                          <a:latin typeface="Corbel" panose="020B0503020204020204" pitchFamily="34" charset="0"/>
                        </a:rPr>
                        <a:t>Alive</a:t>
                      </a:r>
                    </a:p>
                  </a:txBody>
                  <a:tcPr/>
                </a:tc>
                <a:tc>
                  <a:txBody>
                    <a:bodyPr/>
                    <a:lstStyle/>
                    <a:p>
                      <a:r>
                        <a:rPr lang="en-US" sz="2000" dirty="0">
                          <a:latin typeface="Corbel" panose="020B0503020204020204" pitchFamily="34" charset="0"/>
                        </a:rPr>
                        <a:t>203</a:t>
                      </a:r>
                    </a:p>
                  </a:txBody>
                  <a:tcPr/>
                </a:tc>
                <a:tc>
                  <a:txBody>
                    <a:bodyPr/>
                    <a:lstStyle/>
                    <a:p>
                      <a:r>
                        <a:rPr lang="en-US" sz="2000" dirty="0">
                          <a:latin typeface="Corbel" panose="020B0503020204020204" pitchFamily="34" charset="0"/>
                        </a:rPr>
                        <a:t>118</a:t>
                      </a:r>
                    </a:p>
                  </a:txBody>
                  <a:tcPr/>
                </a:tc>
                <a:tc>
                  <a:txBody>
                    <a:bodyPr/>
                    <a:lstStyle/>
                    <a:p>
                      <a:r>
                        <a:rPr lang="en-US" sz="2000" dirty="0">
                          <a:latin typeface="Corbel" panose="020B0503020204020204" pitchFamily="34" charset="0"/>
                        </a:rPr>
                        <a:t>178</a:t>
                      </a:r>
                    </a:p>
                  </a:txBody>
                  <a:tcPr/>
                </a:tc>
                <a:tc>
                  <a:txBody>
                    <a:bodyPr/>
                    <a:lstStyle/>
                    <a:p>
                      <a:r>
                        <a:rPr lang="en-US" sz="2000" dirty="0">
                          <a:latin typeface="Corbel" panose="020B0503020204020204" pitchFamily="34" charset="0"/>
                        </a:rPr>
                        <a:t>212</a:t>
                      </a:r>
                    </a:p>
                  </a:txBody>
                  <a:tcPr/>
                </a:tc>
                <a:tc>
                  <a:txBody>
                    <a:bodyPr/>
                    <a:lstStyle/>
                    <a:p>
                      <a:r>
                        <a:rPr lang="en-US" sz="2000" dirty="0">
                          <a:latin typeface="Corbel" panose="020B0503020204020204" pitchFamily="34" charset="0"/>
                        </a:rPr>
                        <a:t>711</a:t>
                      </a:r>
                    </a:p>
                  </a:txBody>
                  <a:tcPr/>
                </a:tc>
                <a:extLst>
                  <a:ext uri="{0D108BD9-81ED-4DB2-BD59-A6C34878D82A}">
                    <a16:rowId xmlns:a16="http://schemas.microsoft.com/office/drawing/2014/main" val="10001"/>
                  </a:ext>
                </a:extLst>
              </a:tr>
              <a:tr h="364937">
                <a:tc>
                  <a:txBody>
                    <a:bodyPr/>
                    <a:lstStyle/>
                    <a:p>
                      <a:r>
                        <a:rPr lang="en-US" sz="2000" dirty="0">
                          <a:latin typeface="Corbel" panose="020B0503020204020204" pitchFamily="34" charset="0"/>
                        </a:rPr>
                        <a:t>Dead</a:t>
                      </a:r>
                    </a:p>
                  </a:txBody>
                  <a:tcPr/>
                </a:tc>
                <a:tc>
                  <a:txBody>
                    <a:bodyPr/>
                    <a:lstStyle/>
                    <a:p>
                      <a:r>
                        <a:rPr lang="en-US" sz="2000" dirty="0">
                          <a:latin typeface="Corbel" panose="020B0503020204020204" pitchFamily="34" charset="0"/>
                        </a:rPr>
                        <a:t>122</a:t>
                      </a:r>
                    </a:p>
                  </a:txBody>
                  <a:tcPr/>
                </a:tc>
                <a:tc>
                  <a:txBody>
                    <a:bodyPr/>
                    <a:lstStyle/>
                    <a:p>
                      <a:r>
                        <a:rPr lang="en-US" sz="2000" dirty="0">
                          <a:latin typeface="Corbel" panose="020B0503020204020204" pitchFamily="34" charset="0"/>
                        </a:rPr>
                        <a:t>167</a:t>
                      </a:r>
                    </a:p>
                  </a:txBody>
                  <a:tcPr/>
                </a:tc>
                <a:tc>
                  <a:txBody>
                    <a:bodyPr/>
                    <a:lstStyle/>
                    <a:p>
                      <a:r>
                        <a:rPr lang="en-US" sz="2000" dirty="0">
                          <a:latin typeface="Corbel" panose="020B0503020204020204" pitchFamily="34" charset="0"/>
                        </a:rPr>
                        <a:t>528</a:t>
                      </a:r>
                    </a:p>
                  </a:txBody>
                  <a:tcPr/>
                </a:tc>
                <a:tc>
                  <a:txBody>
                    <a:bodyPr/>
                    <a:lstStyle/>
                    <a:p>
                      <a:r>
                        <a:rPr lang="en-US" sz="2000" dirty="0">
                          <a:latin typeface="Corbel" panose="020B0503020204020204" pitchFamily="34" charset="0"/>
                        </a:rPr>
                        <a:t>673</a:t>
                      </a:r>
                    </a:p>
                  </a:txBody>
                  <a:tcPr/>
                </a:tc>
                <a:tc>
                  <a:txBody>
                    <a:bodyPr/>
                    <a:lstStyle/>
                    <a:p>
                      <a:r>
                        <a:rPr lang="en-US" sz="2000" dirty="0">
                          <a:latin typeface="Corbel" panose="020B0503020204020204" pitchFamily="34" charset="0"/>
                        </a:rPr>
                        <a:t>1490</a:t>
                      </a:r>
                    </a:p>
                  </a:txBody>
                  <a:tcPr/>
                </a:tc>
                <a:extLst>
                  <a:ext uri="{0D108BD9-81ED-4DB2-BD59-A6C34878D82A}">
                    <a16:rowId xmlns:a16="http://schemas.microsoft.com/office/drawing/2014/main" val="10002"/>
                  </a:ext>
                </a:extLst>
              </a:tr>
              <a:tr h="364937">
                <a:tc>
                  <a:txBody>
                    <a:bodyPr/>
                    <a:lstStyle/>
                    <a:p>
                      <a:r>
                        <a:rPr lang="en-US" sz="2000" dirty="0">
                          <a:latin typeface="Corbel" panose="020B0503020204020204" pitchFamily="34" charset="0"/>
                        </a:rPr>
                        <a:t>Total</a:t>
                      </a:r>
                    </a:p>
                  </a:txBody>
                  <a:tcPr/>
                </a:tc>
                <a:tc>
                  <a:txBody>
                    <a:bodyPr/>
                    <a:lstStyle/>
                    <a:p>
                      <a:r>
                        <a:rPr lang="en-US" sz="2000" dirty="0">
                          <a:latin typeface="Corbel" panose="020B0503020204020204" pitchFamily="34" charset="0"/>
                        </a:rPr>
                        <a:t>325</a:t>
                      </a:r>
                    </a:p>
                  </a:txBody>
                  <a:tcPr/>
                </a:tc>
                <a:tc>
                  <a:txBody>
                    <a:bodyPr/>
                    <a:lstStyle/>
                    <a:p>
                      <a:r>
                        <a:rPr lang="en-US" sz="2000" dirty="0">
                          <a:latin typeface="Corbel" panose="020B0503020204020204" pitchFamily="34" charset="0"/>
                        </a:rPr>
                        <a:t>285</a:t>
                      </a:r>
                    </a:p>
                  </a:txBody>
                  <a:tcPr/>
                </a:tc>
                <a:tc>
                  <a:txBody>
                    <a:bodyPr/>
                    <a:lstStyle/>
                    <a:p>
                      <a:r>
                        <a:rPr lang="en-US" sz="2000" dirty="0">
                          <a:latin typeface="Corbel" panose="020B0503020204020204" pitchFamily="34" charset="0"/>
                        </a:rPr>
                        <a:t>706</a:t>
                      </a:r>
                    </a:p>
                  </a:txBody>
                  <a:tcPr/>
                </a:tc>
                <a:tc>
                  <a:txBody>
                    <a:bodyPr/>
                    <a:lstStyle/>
                    <a:p>
                      <a:r>
                        <a:rPr lang="en-US" sz="2000" dirty="0">
                          <a:latin typeface="Corbel" panose="020B0503020204020204" pitchFamily="34" charset="0"/>
                        </a:rPr>
                        <a:t>885</a:t>
                      </a:r>
                    </a:p>
                  </a:txBody>
                  <a:tcPr/>
                </a:tc>
                <a:tc>
                  <a:txBody>
                    <a:bodyPr/>
                    <a:lstStyle/>
                    <a:p>
                      <a:r>
                        <a:rPr lang="en-US" sz="2000" dirty="0">
                          <a:latin typeface="Corbel" panose="020B0503020204020204" pitchFamily="34" charset="0"/>
                        </a:rPr>
                        <a:t>2201</a:t>
                      </a:r>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73E5F1F9-3261-487F-8124-C0B78168BF10}"/>
              </a:ext>
            </a:extLst>
          </p:cNvPr>
          <p:cNvSpPr txBox="1"/>
          <p:nvPr/>
        </p:nvSpPr>
        <p:spPr>
          <a:xfrm>
            <a:off x="4297680" y="4427421"/>
            <a:ext cx="3352800" cy="369332"/>
          </a:xfrm>
          <a:prstGeom prst="rect">
            <a:avLst/>
          </a:prstGeom>
          <a:noFill/>
        </p:spPr>
        <p:txBody>
          <a:bodyPr wrap="square" rtlCol="0">
            <a:spAutoFit/>
          </a:bodyPr>
          <a:lstStyle/>
          <a:p>
            <a:pPr algn="ctr"/>
            <a:r>
              <a:rPr lang="en-US" sz="1800" dirty="0"/>
              <a:t>Class</a:t>
            </a:r>
          </a:p>
        </p:txBody>
      </p:sp>
      <p:sp>
        <p:nvSpPr>
          <p:cNvPr id="6" name="TextBox 5">
            <a:extLst>
              <a:ext uri="{FF2B5EF4-FFF2-40B4-BE49-F238E27FC236}">
                <a16:creationId xmlns:a16="http://schemas.microsoft.com/office/drawing/2014/main" id="{A97D07B3-F039-4F91-87A4-D62D6B1A8BB8}"/>
              </a:ext>
            </a:extLst>
          </p:cNvPr>
          <p:cNvSpPr txBox="1"/>
          <p:nvPr/>
        </p:nvSpPr>
        <p:spPr>
          <a:xfrm>
            <a:off x="966380" y="5510791"/>
            <a:ext cx="1219200" cy="369332"/>
          </a:xfrm>
          <a:prstGeom prst="rect">
            <a:avLst/>
          </a:prstGeom>
          <a:noFill/>
        </p:spPr>
        <p:txBody>
          <a:bodyPr wrap="square" rtlCol="0">
            <a:spAutoFit/>
          </a:bodyPr>
          <a:lstStyle/>
          <a:p>
            <a:r>
              <a:rPr lang="en-US" sz="1800" dirty="0"/>
              <a:t>Survival</a:t>
            </a:r>
            <a:endParaRPr lang="en-US" dirty="0"/>
          </a:p>
        </p:txBody>
      </p:sp>
      <p:sp>
        <p:nvSpPr>
          <p:cNvPr id="10" name="Espace réservé du texte 9">
            <a:extLst>
              <a:ext uri="{FF2B5EF4-FFF2-40B4-BE49-F238E27FC236}">
                <a16:creationId xmlns:a16="http://schemas.microsoft.com/office/drawing/2014/main" id="{32A559C5-19B7-4469-85A8-8192F485CBC5}"/>
              </a:ext>
            </a:extLst>
          </p:cNvPr>
          <p:cNvSpPr>
            <a:spLocks noGrp="1"/>
          </p:cNvSpPr>
          <p:nvPr>
            <p:ph type="body" idx="1"/>
          </p:nvPr>
        </p:nvSpPr>
        <p:spPr/>
        <p:txBody>
          <a:bodyPr/>
          <a:lstStyle/>
          <a:p>
            <a:pPr marL="116840" indent="0">
              <a:buNone/>
            </a:pPr>
            <a:r>
              <a:rPr lang="en-US" dirty="0"/>
              <a:t>1.) Compare the survival rates for each passenger classes.</a:t>
            </a:r>
          </a:p>
          <a:p>
            <a:pPr lvl="1"/>
            <a:r>
              <a:rPr lang="en-US" dirty="0"/>
              <a:t>1</a:t>
            </a:r>
            <a:r>
              <a:rPr lang="en-US" baseline="30000" dirty="0"/>
              <a:t>st</a:t>
            </a:r>
            <a:r>
              <a:rPr lang="en-US" dirty="0"/>
              <a:t> class and survived = </a:t>
            </a:r>
          </a:p>
          <a:p>
            <a:pPr lvl="1"/>
            <a:r>
              <a:rPr lang="en-US" dirty="0"/>
              <a:t>1</a:t>
            </a:r>
            <a:r>
              <a:rPr lang="en-US" baseline="30000" dirty="0"/>
              <a:t>st</a:t>
            </a:r>
            <a:r>
              <a:rPr lang="en-US" dirty="0"/>
              <a:t> class and died = </a:t>
            </a:r>
          </a:p>
          <a:p>
            <a:pPr marL="116840" indent="0">
              <a:buNone/>
            </a:pPr>
            <a:r>
              <a:rPr lang="en-US" dirty="0"/>
              <a:t>2.) What percent of the survivors were in second class?</a:t>
            </a:r>
          </a:p>
          <a:p>
            <a:pPr marL="116840" indent="0">
              <a:buNone/>
            </a:pPr>
            <a:r>
              <a:rPr lang="en-US" dirty="0"/>
              <a:t>3.) What percent were second-class who survived?</a:t>
            </a:r>
          </a:p>
          <a:p>
            <a:pPr marL="116840" indent="0">
              <a:buNone/>
            </a:pPr>
            <a:r>
              <a:rPr lang="en-US" dirty="0"/>
              <a:t>4.) What percent of the second-class passengers survived?</a:t>
            </a:r>
          </a:p>
          <a:p>
            <a:endParaRPr lang="fr-FR" dirty="0"/>
          </a:p>
        </p:txBody>
      </p:sp>
    </p:spTree>
    <p:extLst>
      <p:ext uri="{BB962C8B-B14F-4D97-AF65-F5344CB8AC3E}">
        <p14:creationId xmlns:p14="http://schemas.microsoft.com/office/powerpoint/2010/main" val="553684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Contingency Tables</a:t>
            </a:r>
          </a:p>
        </p:txBody>
      </p:sp>
      <p:graphicFrame>
        <p:nvGraphicFramePr>
          <p:cNvPr id="4" name="Content Placeholder 3">
            <a:extLst>
              <a:ext uri="{FF2B5EF4-FFF2-40B4-BE49-F238E27FC236}">
                <a16:creationId xmlns:a16="http://schemas.microsoft.com/office/drawing/2014/main" id="{17EE3516-B71F-42AC-8439-AA1F8DEBFC2D}"/>
              </a:ext>
            </a:extLst>
          </p:cNvPr>
          <p:cNvGraphicFramePr>
            <a:graphicFrameLocks/>
          </p:cNvGraphicFramePr>
          <p:nvPr>
            <p:extLst>
              <p:ext uri="{D42A27DB-BD31-4B8C-83A1-F6EECF244321}">
                <p14:modId xmlns:p14="http://schemas.microsoft.com/office/powerpoint/2010/main" val="3849237373"/>
              </p:ext>
            </p:extLst>
          </p:nvPr>
        </p:nvGraphicFramePr>
        <p:xfrm>
          <a:off x="2274933" y="3989926"/>
          <a:ext cx="7543800" cy="1584960"/>
        </p:xfrm>
        <a:graphic>
          <a:graphicData uri="http://schemas.openxmlformats.org/drawingml/2006/table">
            <a:tbl>
              <a:tblPr firstRow="1" bandRow="1">
                <a:tableStyleId>{F5AB1C69-6EDB-4FF4-983F-18BD219EF322}</a:tableStyleId>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257300">
                  <a:extLst>
                    <a:ext uri="{9D8B030D-6E8A-4147-A177-3AD203B41FA5}">
                      <a16:colId xmlns:a16="http://schemas.microsoft.com/office/drawing/2014/main" val="20004"/>
                    </a:ext>
                  </a:extLst>
                </a:gridCol>
                <a:gridCol w="1257300">
                  <a:extLst>
                    <a:ext uri="{9D8B030D-6E8A-4147-A177-3AD203B41FA5}">
                      <a16:colId xmlns:a16="http://schemas.microsoft.com/office/drawing/2014/main" val="20005"/>
                    </a:ext>
                  </a:extLst>
                </a:gridCol>
              </a:tblGrid>
              <a:tr h="364937">
                <a:tc>
                  <a:txBody>
                    <a:bodyPr/>
                    <a:lstStyle/>
                    <a:p>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1</a:t>
                      </a:r>
                      <a:r>
                        <a:rPr lang="en-US" sz="2000" baseline="30000" dirty="0">
                          <a:latin typeface="Corbel" panose="020B0503020204020204" pitchFamily="34" charset="0"/>
                        </a:rPr>
                        <a:t>st</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2</a:t>
                      </a:r>
                      <a:r>
                        <a:rPr lang="en-US" sz="2000" baseline="30000" dirty="0">
                          <a:latin typeface="Corbel" panose="020B0503020204020204" pitchFamily="34" charset="0"/>
                        </a:rPr>
                        <a:t>nd</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3</a:t>
                      </a:r>
                      <a:r>
                        <a:rPr lang="en-US" sz="2000" baseline="30000" dirty="0">
                          <a:latin typeface="Corbel" panose="020B0503020204020204" pitchFamily="34" charset="0"/>
                        </a:rPr>
                        <a:t>rd</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Crew</a:t>
                      </a:r>
                    </a:p>
                  </a:txBody>
                  <a:tcPr/>
                </a:tc>
                <a:tc>
                  <a:txBody>
                    <a:bodyPr/>
                    <a:lstStyle/>
                    <a:p>
                      <a:r>
                        <a:rPr lang="en-US" sz="2000" dirty="0">
                          <a:latin typeface="Corbel" panose="020B0503020204020204" pitchFamily="34" charset="0"/>
                        </a:rPr>
                        <a:t>total</a:t>
                      </a:r>
                    </a:p>
                  </a:txBody>
                  <a:tcPr/>
                </a:tc>
                <a:extLst>
                  <a:ext uri="{0D108BD9-81ED-4DB2-BD59-A6C34878D82A}">
                    <a16:rowId xmlns:a16="http://schemas.microsoft.com/office/drawing/2014/main" val="10000"/>
                  </a:ext>
                </a:extLst>
              </a:tr>
              <a:tr h="364937">
                <a:tc>
                  <a:txBody>
                    <a:bodyPr/>
                    <a:lstStyle/>
                    <a:p>
                      <a:r>
                        <a:rPr lang="en-US" sz="2000" dirty="0">
                          <a:latin typeface="Corbel" panose="020B0503020204020204" pitchFamily="34" charset="0"/>
                        </a:rPr>
                        <a:t>Alive</a:t>
                      </a:r>
                    </a:p>
                  </a:txBody>
                  <a:tcPr/>
                </a:tc>
                <a:tc>
                  <a:txBody>
                    <a:bodyPr/>
                    <a:lstStyle/>
                    <a:p>
                      <a:r>
                        <a:rPr lang="en-US" sz="2000" dirty="0">
                          <a:latin typeface="Corbel" panose="020B0503020204020204" pitchFamily="34" charset="0"/>
                        </a:rPr>
                        <a:t>203</a:t>
                      </a:r>
                    </a:p>
                  </a:txBody>
                  <a:tcPr/>
                </a:tc>
                <a:tc>
                  <a:txBody>
                    <a:bodyPr/>
                    <a:lstStyle/>
                    <a:p>
                      <a:r>
                        <a:rPr lang="en-US" sz="2000" dirty="0">
                          <a:latin typeface="Corbel" panose="020B0503020204020204" pitchFamily="34" charset="0"/>
                        </a:rPr>
                        <a:t>118</a:t>
                      </a:r>
                    </a:p>
                  </a:txBody>
                  <a:tcPr/>
                </a:tc>
                <a:tc>
                  <a:txBody>
                    <a:bodyPr/>
                    <a:lstStyle/>
                    <a:p>
                      <a:r>
                        <a:rPr lang="en-US" sz="2000" dirty="0">
                          <a:latin typeface="Corbel" panose="020B0503020204020204" pitchFamily="34" charset="0"/>
                        </a:rPr>
                        <a:t>178</a:t>
                      </a:r>
                    </a:p>
                  </a:txBody>
                  <a:tcPr/>
                </a:tc>
                <a:tc>
                  <a:txBody>
                    <a:bodyPr/>
                    <a:lstStyle/>
                    <a:p>
                      <a:r>
                        <a:rPr lang="en-US" sz="2000" dirty="0">
                          <a:latin typeface="Corbel" panose="020B0503020204020204" pitchFamily="34" charset="0"/>
                        </a:rPr>
                        <a:t>212</a:t>
                      </a:r>
                    </a:p>
                  </a:txBody>
                  <a:tcPr/>
                </a:tc>
                <a:tc>
                  <a:txBody>
                    <a:bodyPr/>
                    <a:lstStyle/>
                    <a:p>
                      <a:r>
                        <a:rPr lang="en-US" sz="2000" dirty="0">
                          <a:latin typeface="Corbel" panose="020B0503020204020204" pitchFamily="34" charset="0"/>
                        </a:rPr>
                        <a:t>711</a:t>
                      </a:r>
                    </a:p>
                  </a:txBody>
                  <a:tcPr/>
                </a:tc>
                <a:extLst>
                  <a:ext uri="{0D108BD9-81ED-4DB2-BD59-A6C34878D82A}">
                    <a16:rowId xmlns:a16="http://schemas.microsoft.com/office/drawing/2014/main" val="10001"/>
                  </a:ext>
                </a:extLst>
              </a:tr>
              <a:tr h="364937">
                <a:tc>
                  <a:txBody>
                    <a:bodyPr/>
                    <a:lstStyle/>
                    <a:p>
                      <a:r>
                        <a:rPr lang="en-US" sz="2000" dirty="0">
                          <a:latin typeface="Corbel" panose="020B0503020204020204" pitchFamily="34" charset="0"/>
                        </a:rPr>
                        <a:t>Dead</a:t>
                      </a:r>
                    </a:p>
                  </a:txBody>
                  <a:tcPr/>
                </a:tc>
                <a:tc>
                  <a:txBody>
                    <a:bodyPr/>
                    <a:lstStyle/>
                    <a:p>
                      <a:r>
                        <a:rPr lang="en-US" sz="2000" dirty="0">
                          <a:latin typeface="Corbel" panose="020B0503020204020204" pitchFamily="34" charset="0"/>
                        </a:rPr>
                        <a:t>122</a:t>
                      </a:r>
                    </a:p>
                  </a:txBody>
                  <a:tcPr/>
                </a:tc>
                <a:tc>
                  <a:txBody>
                    <a:bodyPr/>
                    <a:lstStyle/>
                    <a:p>
                      <a:r>
                        <a:rPr lang="en-US" sz="2000" dirty="0">
                          <a:latin typeface="Corbel" panose="020B0503020204020204" pitchFamily="34" charset="0"/>
                        </a:rPr>
                        <a:t>167</a:t>
                      </a:r>
                    </a:p>
                  </a:txBody>
                  <a:tcPr/>
                </a:tc>
                <a:tc>
                  <a:txBody>
                    <a:bodyPr/>
                    <a:lstStyle/>
                    <a:p>
                      <a:r>
                        <a:rPr lang="en-US" sz="2000" dirty="0">
                          <a:latin typeface="Corbel" panose="020B0503020204020204" pitchFamily="34" charset="0"/>
                        </a:rPr>
                        <a:t>528</a:t>
                      </a:r>
                    </a:p>
                  </a:txBody>
                  <a:tcPr/>
                </a:tc>
                <a:tc>
                  <a:txBody>
                    <a:bodyPr/>
                    <a:lstStyle/>
                    <a:p>
                      <a:r>
                        <a:rPr lang="en-US" sz="2000" dirty="0">
                          <a:latin typeface="Corbel" panose="020B0503020204020204" pitchFamily="34" charset="0"/>
                        </a:rPr>
                        <a:t>673</a:t>
                      </a:r>
                    </a:p>
                  </a:txBody>
                  <a:tcPr/>
                </a:tc>
                <a:tc>
                  <a:txBody>
                    <a:bodyPr/>
                    <a:lstStyle/>
                    <a:p>
                      <a:r>
                        <a:rPr lang="en-US" sz="2000" dirty="0">
                          <a:latin typeface="Corbel" panose="020B0503020204020204" pitchFamily="34" charset="0"/>
                        </a:rPr>
                        <a:t>1490</a:t>
                      </a:r>
                    </a:p>
                  </a:txBody>
                  <a:tcPr/>
                </a:tc>
                <a:extLst>
                  <a:ext uri="{0D108BD9-81ED-4DB2-BD59-A6C34878D82A}">
                    <a16:rowId xmlns:a16="http://schemas.microsoft.com/office/drawing/2014/main" val="10002"/>
                  </a:ext>
                </a:extLst>
              </a:tr>
              <a:tr h="364937">
                <a:tc>
                  <a:txBody>
                    <a:bodyPr/>
                    <a:lstStyle/>
                    <a:p>
                      <a:r>
                        <a:rPr lang="en-US" sz="2000" dirty="0">
                          <a:latin typeface="Corbel" panose="020B0503020204020204" pitchFamily="34" charset="0"/>
                        </a:rPr>
                        <a:t>Total</a:t>
                      </a:r>
                    </a:p>
                  </a:txBody>
                  <a:tcPr/>
                </a:tc>
                <a:tc>
                  <a:txBody>
                    <a:bodyPr/>
                    <a:lstStyle/>
                    <a:p>
                      <a:r>
                        <a:rPr lang="en-US" sz="2000" dirty="0">
                          <a:latin typeface="Corbel" panose="020B0503020204020204" pitchFamily="34" charset="0"/>
                        </a:rPr>
                        <a:t>325</a:t>
                      </a:r>
                    </a:p>
                  </a:txBody>
                  <a:tcPr/>
                </a:tc>
                <a:tc>
                  <a:txBody>
                    <a:bodyPr/>
                    <a:lstStyle/>
                    <a:p>
                      <a:r>
                        <a:rPr lang="en-US" sz="2000" dirty="0">
                          <a:latin typeface="Corbel" panose="020B0503020204020204" pitchFamily="34" charset="0"/>
                        </a:rPr>
                        <a:t>285</a:t>
                      </a:r>
                    </a:p>
                  </a:txBody>
                  <a:tcPr/>
                </a:tc>
                <a:tc>
                  <a:txBody>
                    <a:bodyPr/>
                    <a:lstStyle/>
                    <a:p>
                      <a:r>
                        <a:rPr lang="en-US" sz="2000" dirty="0">
                          <a:latin typeface="Corbel" panose="020B0503020204020204" pitchFamily="34" charset="0"/>
                        </a:rPr>
                        <a:t>706</a:t>
                      </a:r>
                    </a:p>
                  </a:txBody>
                  <a:tcPr/>
                </a:tc>
                <a:tc>
                  <a:txBody>
                    <a:bodyPr/>
                    <a:lstStyle/>
                    <a:p>
                      <a:r>
                        <a:rPr lang="en-US" sz="2000" dirty="0">
                          <a:latin typeface="Corbel" panose="020B0503020204020204" pitchFamily="34" charset="0"/>
                        </a:rPr>
                        <a:t>885</a:t>
                      </a:r>
                    </a:p>
                  </a:txBody>
                  <a:tcPr/>
                </a:tc>
                <a:tc>
                  <a:txBody>
                    <a:bodyPr/>
                    <a:lstStyle/>
                    <a:p>
                      <a:r>
                        <a:rPr lang="en-US" sz="2000" dirty="0">
                          <a:latin typeface="Corbel" panose="020B0503020204020204" pitchFamily="34" charset="0"/>
                        </a:rPr>
                        <a:t>2201</a:t>
                      </a:r>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73E5F1F9-3261-487F-8124-C0B78168BF10}"/>
              </a:ext>
            </a:extLst>
          </p:cNvPr>
          <p:cNvSpPr txBox="1"/>
          <p:nvPr/>
        </p:nvSpPr>
        <p:spPr>
          <a:xfrm>
            <a:off x="4297680" y="3482541"/>
            <a:ext cx="3352800" cy="369332"/>
          </a:xfrm>
          <a:prstGeom prst="rect">
            <a:avLst/>
          </a:prstGeom>
          <a:noFill/>
        </p:spPr>
        <p:txBody>
          <a:bodyPr wrap="square" rtlCol="0">
            <a:spAutoFit/>
          </a:bodyPr>
          <a:lstStyle/>
          <a:p>
            <a:pPr algn="ctr"/>
            <a:r>
              <a:rPr lang="en-US" sz="1800" dirty="0"/>
              <a:t>Class</a:t>
            </a:r>
          </a:p>
        </p:txBody>
      </p:sp>
      <p:sp>
        <p:nvSpPr>
          <p:cNvPr id="6" name="TextBox 5">
            <a:extLst>
              <a:ext uri="{FF2B5EF4-FFF2-40B4-BE49-F238E27FC236}">
                <a16:creationId xmlns:a16="http://schemas.microsoft.com/office/drawing/2014/main" id="{A97D07B3-F039-4F91-87A4-D62D6B1A8BB8}"/>
              </a:ext>
            </a:extLst>
          </p:cNvPr>
          <p:cNvSpPr txBox="1"/>
          <p:nvPr/>
        </p:nvSpPr>
        <p:spPr>
          <a:xfrm>
            <a:off x="966380" y="4565911"/>
            <a:ext cx="1219200" cy="369332"/>
          </a:xfrm>
          <a:prstGeom prst="rect">
            <a:avLst/>
          </a:prstGeom>
          <a:noFill/>
        </p:spPr>
        <p:txBody>
          <a:bodyPr wrap="square" rtlCol="0">
            <a:spAutoFit/>
          </a:bodyPr>
          <a:lstStyle/>
          <a:p>
            <a:r>
              <a:rPr lang="en-US" sz="1800" dirty="0"/>
              <a:t>Survival</a:t>
            </a:r>
            <a:endParaRPr lang="en-US" dirty="0"/>
          </a:p>
        </p:txBody>
      </p:sp>
      <p:sp>
        <p:nvSpPr>
          <p:cNvPr id="10" name="Espace réservé du texte 9">
            <a:extLst>
              <a:ext uri="{FF2B5EF4-FFF2-40B4-BE49-F238E27FC236}">
                <a16:creationId xmlns:a16="http://schemas.microsoft.com/office/drawing/2014/main" id="{32A559C5-19B7-4469-85A8-8192F485CBC5}"/>
              </a:ext>
            </a:extLst>
          </p:cNvPr>
          <p:cNvSpPr>
            <a:spLocks noGrp="1"/>
          </p:cNvSpPr>
          <p:nvPr>
            <p:ph type="body" idx="1"/>
          </p:nvPr>
        </p:nvSpPr>
        <p:spPr/>
        <p:txBody>
          <a:bodyPr/>
          <a:lstStyle/>
          <a:p>
            <a:r>
              <a:rPr lang="en-US" b="1" dirty="0"/>
              <a:t>Marginal distribution: </a:t>
            </a:r>
            <a:r>
              <a:rPr lang="en-US" dirty="0"/>
              <a:t>frequency distribution of one of the variables.</a:t>
            </a:r>
          </a:p>
          <a:p>
            <a:r>
              <a:rPr lang="en-US" b="1" dirty="0"/>
              <a:t>Conditional distribution: </a:t>
            </a:r>
            <a:r>
              <a:rPr lang="en-US" dirty="0"/>
              <a:t>shows one variable for just the individuals who satisfy some condition on another variable.</a:t>
            </a:r>
          </a:p>
          <a:p>
            <a:endParaRPr lang="fr-FR" dirty="0"/>
          </a:p>
        </p:txBody>
      </p:sp>
    </p:spTree>
    <p:extLst>
      <p:ext uri="{BB962C8B-B14F-4D97-AF65-F5344CB8AC3E}">
        <p14:creationId xmlns:p14="http://schemas.microsoft.com/office/powerpoint/2010/main" val="48271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Contingency Tables</a:t>
            </a:r>
          </a:p>
        </p:txBody>
      </p:sp>
      <p:sp>
        <p:nvSpPr>
          <p:cNvPr id="7" name="TextBox 6">
            <a:extLst>
              <a:ext uri="{FF2B5EF4-FFF2-40B4-BE49-F238E27FC236}">
                <a16:creationId xmlns:a16="http://schemas.microsoft.com/office/drawing/2014/main" id="{4B83D9FD-4D31-424B-BAD0-809942BF406D}"/>
              </a:ext>
            </a:extLst>
          </p:cNvPr>
          <p:cNvSpPr txBox="1"/>
          <p:nvPr/>
        </p:nvSpPr>
        <p:spPr>
          <a:xfrm>
            <a:off x="5181600" y="2464659"/>
            <a:ext cx="1828800" cy="461665"/>
          </a:xfrm>
          <a:prstGeom prst="rect">
            <a:avLst/>
          </a:prstGeom>
          <a:noFill/>
        </p:spPr>
        <p:txBody>
          <a:bodyPr wrap="square" rtlCol="0">
            <a:spAutoFit/>
          </a:bodyPr>
          <a:lstStyle/>
          <a:p>
            <a:pPr algn="ctr"/>
            <a:r>
              <a:rPr lang="en-US" sz="2400" dirty="0">
                <a:latin typeface="Corbel" panose="020B0503020204020204" pitchFamily="34" charset="0"/>
              </a:rPr>
              <a:t>Class</a:t>
            </a:r>
          </a:p>
        </p:txBody>
      </p:sp>
      <p:sp>
        <p:nvSpPr>
          <p:cNvPr id="8" name="TextBox 7">
            <a:extLst>
              <a:ext uri="{FF2B5EF4-FFF2-40B4-BE49-F238E27FC236}">
                <a16:creationId xmlns:a16="http://schemas.microsoft.com/office/drawing/2014/main" id="{8AFBE4E0-63AC-44AF-83D6-7F6AD8014CF7}"/>
              </a:ext>
            </a:extLst>
          </p:cNvPr>
          <p:cNvSpPr txBox="1"/>
          <p:nvPr/>
        </p:nvSpPr>
        <p:spPr>
          <a:xfrm>
            <a:off x="1270000" y="3460751"/>
            <a:ext cx="1397000" cy="461665"/>
          </a:xfrm>
          <a:prstGeom prst="rect">
            <a:avLst/>
          </a:prstGeom>
          <a:noFill/>
        </p:spPr>
        <p:txBody>
          <a:bodyPr wrap="square" rtlCol="0">
            <a:spAutoFit/>
          </a:bodyPr>
          <a:lstStyle/>
          <a:p>
            <a:r>
              <a:rPr lang="en-US" sz="2400" dirty="0">
                <a:latin typeface="Corbel" panose="020B0503020204020204" pitchFamily="34" charset="0"/>
              </a:rPr>
              <a:t>Survival</a:t>
            </a:r>
          </a:p>
        </p:txBody>
      </p:sp>
      <p:graphicFrame>
        <p:nvGraphicFramePr>
          <p:cNvPr id="15" name="Content Placeholder 3">
            <a:extLst>
              <a:ext uri="{FF2B5EF4-FFF2-40B4-BE49-F238E27FC236}">
                <a16:creationId xmlns:a16="http://schemas.microsoft.com/office/drawing/2014/main" id="{7B634D10-7432-46EB-BFE0-8121C242ADBD}"/>
              </a:ext>
            </a:extLst>
          </p:cNvPr>
          <p:cNvGraphicFramePr>
            <a:graphicFrameLocks/>
          </p:cNvGraphicFramePr>
          <p:nvPr>
            <p:extLst>
              <p:ext uri="{D42A27DB-BD31-4B8C-83A1-F6EECF244321}">
                <p14:modId xmlns:p14="http://schemas.microsoft.com/office/powerpoint/2010/main" val="195775292"/>
              </p:ext>
            </p:extLst>
          </p:nvPr>
        </p:nvGraphicFramePr>
        <p:xfrm>
          <a:off x="2667000" y="2875796"/>
          <a:ext cx="7543800" cy="1584960"/>
        </p:xfrm>
        <a:graphic>
          <a:graphicData uri="http://schemas.openxmlformats.org/drawingml/2006/table">
            <a:tbl>
              <a:tblPr firstRow="1" bandRow="1">
                <a:tableStyleId>{F5AB1C69-6EDB-4FF4-983F-18BD219EF322}</a:tableStyleId>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257300">
                  <a:extLst>
                    <a:ext uri="{9D8B030D-6E8A-4147-A177-3AD203B41FA5}">
                      <a16:colId xmlns:a16="http://schemas.microsoft.com/office/drawing/2014/main" val="20004"/>
                    </a:ext>
                  </a:extLst>
                </a:gridCol>
                <a:gridCol w="1257300">
                  <a:extLst>
                    <a:ext uri="{9D8B030D-6E8A-4147-A177-3AD203B41FA5}">
                      <a16:colId xmlns:a16="http://schemas.microsoft.com/office/drawing/2014/main" val="20005"/>
                    </a:ext>
                  </a:extLst>
                </a:gridCol>
              </a:tblGrid>
              <a:tr h="364937">
                <a:tc>
                  <a:txBody>
                    <a:bodyPr/>
                    <a:lstStyle/>
                    <a:p>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1</a:t>
                      </a:r>
                      <a:r>
                        <a:rPr lang="en-US" sz="2000" baseline="30000" dirty="0">
                          <a:latin typeface="Corbel" panose="020B0503020204020204" pitchFamily="34" charset="0"/>
                        </a:rPr>
                        <a:t>st</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2</a:t>
                      </a:r>
                      <a:r>
                        <a:rPr lang="en-US" sz="2000" baseline="30000" dirty="0">
                          <a:latin typeface="Corbel" panose="020B0503020204020204" pitchFamily="34" charset="0"/>
                        </a:rPr>
                        <a:t>nd</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3</a:t>
                      </a:r>
                      <a:r>
                        <a:rPr lang="en-US" sz="2000" baseline="30000" dirty="0">
                          <a:latin typeface="Corbel" panose="020B0503020204020204" pitchFamily="34" charset="0"/>
                        </a:rPr>
                        <a:t>rd</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Crew</a:t>
                      </a:r>
                    </a:p>
                  </a:txBody>
                  <a:tcPr/>
                </a:tc>
                <a:tc>
                  <a:txBody>
                    <a:bodyPr/>
                    <a:lstStyle/>
                    <a:p>
                      <a:r>
                        <a:rPr lang="en-US" sz="2000" dirty="0">
                          <a:latin typeface="Corbel" panose="020B0503020204020204" pitchFamily="34" charset="0"/>
                        </a:rPr>
                        <a:t>total</a:t>
                      </a:r>
                    </a:p>
                  </a:txBody>
                  <a:tcPr/>
                </a:tc>
                <a:extLst>
                  <a:ext uri="{0D108BD9-81ED-4DB2-BD59-A6C34878D82A}">
                    <a16:rowId xmlns:a16="http://schemas.microsoft.com/office/drawing/2014/main" val="10000"/>
                  </a:ext>
                </a:extLst>
              </a:tr>
              <a:tr h="364937">
                <a:tc>
                  <a:txBody>
                    <a:bodyPr/>
                    <a:lstStyle/>
                    <a:p>
                      <a:r>
                        <a:rPr lang="en-US" sz="2000" dirty="0">
                          <a:latin typeface="Corbel" panose="020B0503020204020204" pitchFamily="34" charset="0"/>
                        </a:rPr>
                        <a:t>Alive</a:t>
                      </a:r>
                    </a:p>
                  </a:txBody>
                  <a:tcPr/>
                </a:tc>
                <a:tc>
                  <a:txBody>
                    <a:bodyPr/>
                    <a:lstStyle/>
                    <a:p>
                      <a:r>
                        <a:rPr lang="en-US" sz="2000" dirty="0">
                          <a:latin typeface="Corbel" panose="020B0503020204020204" pitchFamily="34" charset="0"/>
                        </a:rPr>
                        <a:t>203</a:t>
                      </a:r>
                    </a:p>
                  </a:txBody>
                  <a:tcPr/>
                </a:tc>
                <a:tc>
                  <a:txBody>
                    <a:bodyPr/>
                    <a:lstStyle/>
                    <a:p>
                      <a:r>
                        <a:rPr lang="en-US" sz="2000" dirty="0">
                          <a:latin typeface="Corbel" panose="020B0503020204020204" pitchFamily="34" charset="0"/>
                        </a:rPr>
                        <a:t>118</a:t>
                      </a:r>
                    </a:p>
                  </a:txBody>
                  <a:tcPr/>
                </a:tc>
                <a:tc>
                  <a:txBody>
                    <a:bodyPr/>
                    <a:lstStyle/>
                    <a:p>
                      <a:r>
                        <a:rPr lang="en-US" sz="2000" dirty="0">
                          <a:latin typeface="Corbel" panose="020B0503020204020204" pitchFamily="34" charset="0"/>
                        </a:rPr>
                        <a:t>178</a:t>
                      </a:r>
                    </a:p>
                  </a:txBody>
                  <a:tcPr/>
                </a:tc>
                <a:tc>
                  <a:txBody>
                    <a:bodyPr/>
                    <a:lstStyle/>
                    <a:p>
                      <a:r>
                        <a:rPr lang="en-US" sz="2000" dirty="0">
                          <a:latin typeface="Corbel" panose="020B0503020204020204" pitchFamily="34" charset="0"/>
                        </a:rPr>
                        <a:t>212</a:t>
                      </a:r>
                    </a:p>
                  </a:txBody>
                  <a:tcPr/>
                </a:tc>
                <a:tc>
                  <a:txBody>
                    <a:bodyPr/>
                    <a:lstStyle/>
                    <a:p>
                      <a:r>
                        <a:rPr lang="en-US" sz="2000" dirty="0">
                          <a:latin typeface="Corbel" panose="020B0503020204020204" pitchFamily="34" charset="0"/>
                        </a:rPr>
                        <a:t>711</a:t>
                      </a:r>
                    </a:p>
                  </a:txBody>
                  <a:tcPr/>
                </a:tc>
                <a:extLst>
                  <a:ext uri="{0D108BD9-81ED-4DB2-BD59-A6C34878D82A}">
                    <a16:rowId xmlns:a16="http://schemas.microsoft.com/office/drawing/2014/main" val="10001"/>
                  </a:ext>
                </a:extLst>
              </a:tr>
              <a:tr h="364937">
                <a:tc>
                  <a:txBody>
                    <a:bodyPr/>
                    <a:lstStyle/>
                    <a:p>
                      <a:r>
                        <a:rPr lang="en-US" sz="2000" dirty="0">
                          <a:latin typeface="Corbel" panose="020B0503020204020204" pitchFamily="34" charset="0"/>
                        </a:rPr>
                        <a:t>Dead</a:t>
                      </a:r>
                    </a:p>
                  </a:txBody>
                  <a:tcPr/>
                </a:tc>
                <a:tc>
                  <a:txBody>
                    <a:bodyPr/>
                    <a:lstStyle/>
                    <a:p>
                      <a:r>
                        <a:rPr lang="en-US" sz="2000" dirty="0">
                          <a:latin typeface="Corbel" panose="020B0503020204020204" pitchFamily="34" charset="0"/>
                        </a:rPr>
                        <a:t>122</a:t>
                      </a:r>
                    </a:p>
                  </a:txBody>
                  <a:tcPr/>
                </a:tc>
                <a:tc>
                  <a:txBody>
                    <a:bodyPr/>
                    <a:lstStyle/>
                    <a:p>
                      <a:r>
                        <a:rPr lang="en-US" sz="2000" dirty="0">
                          <a:latin typeface="Corbel" panose="020B0503020204020204" pitchFamily="34" charset="0"/>
                        </a:rPr>
                        <a:t>167</a:t>
                      </a:r>
                    </a:p>
                  </a:txBody>
                  <a:tcPr/>
                </a:tc>
                <a:tc>
                  <a:txBody>
                    <a:bodyPr/>
                    <a:lstStyle/>
                    <a:p>
                      <a:r>
                        <a:rPr lang="en-US" sz="2000" dirty="0">
                          <a:latin typeface="Corbel" panose="020B0503020204020204" pitchFamily="34" charset="0"/>
                        </a:rPr>
                        <a:t>528</a:t>
                      </a:r>
                    </a:p>
                  </a:txBody>
                  <a:tcPr/>
                </a:tc>
                <a:tc>
                  <a:txBody>
                    <a:bodyPr/>
                    <a:lstStyle/>
                    <a:p>
                      <a:r>
                        <a:rPr lang="en-US" sz="2000" dirty="0">
                          <a:latin typeface="Corbel" panose="020B0503020204020204" pitchFamily="34" charset="0"/>
                        </a:rPr>
                        <a:t>673</a:t>
                      </a:r>
                    </a:p>
                  </a:txBody>
                  <a:tcPr/>
                </a:tc>
                <a:tc>
                  <a:txBody>
                    <a:bodyPr/>
                    <a:lstStyle/>
                    <a:p>
                      <a:r>
                        <a:rPr lang="en-US" sz="2000" dirty="0">
                          <a:latin typeface="Corbel" panose="020B0503020204020204" pitchFamily="34" charset="0"/>
                        </a:rPr>
                        <a:t>1490</a:t>
                      </a:r>
                    </a:p>
                  </a:txBody>
                  <a:tcPr/>
                </a:tc>
                <a:extLst>
                  <a:ext uri="{0D108BD9-81ED-4DB2-BD59-A6C34878D82A}">
                    <a16:rowId xmlns:a16="http://schemas.microsoft.com/office/drawing/2014/main" val="10002"/>
                  </a:ext>
                </a:extLst>
              </a:tr>
              <a:tr h="364937">
                <a:tc>
                  <a:txBody>
                    <a:bodyPr/>
                    <a:lstStyle/>
                    <a:p>
                      <a:r>
                        <a:rPr lang="en-US" sz="2000" dirty="0">
                          <a:latin typeface="Corbel" panose="020B0503020204020204" pitchFamily="34" charset="0"/>
                        </a:rPr>
                        <a:t>Total</a:t>
                      </a:r>
                    </a:p>
                  </a:txBody>
                  <a:tcPr/>
                </a:tc>
                <a:tc>
                  <a:txBody>
                    <a:bodyPr/>
                    <a:lstStyle/>
                    <a:p>
                      <a:r>
                        <a:rPr lang="en-US" sz="2000" dirty="0">
                          <a:latin typeface="Corbel" panose="020B0503020204020204" pitchFamily="34" charset="0"/>
                        </a:rPr>
                        <a:t>325</a:t>
                      </a:r>
                    </a:p>
                  </a:txBody>
                  <a:tcPr/>
                </a:tc>
                <a:tc>
                  <a:txBody>
                    <a:bodyPr/>
                    <a:lstStyle/>
                    <a:p>
                      <a:r>
                        <a:rPr lang="en-US" sz="2000" dirty="0">
                          <a:latin typeface="Corbel" panose="020B0503020204020204" pitchFamily="34" charset="0"/>
                        </a:rPr>
                        <a:t>285</a:t>
                      </a:r>
                    </a:p>
                  </a:txBody>
                  <a:tcPr/>
                </a:tc>
                <a:tc>
                  <a:txBody>
                    <a:bodyPr/>
                    <a:lstStyle/>
                    <a:p>
                      <a:r>
                        <a:rPr lang="en-US" sz="2000" dirty="0">
                          <a:latin typeface="Corbel" panose="020B0503020204020204" pitchFamily="34" charset="0"/>
                        </a:rPr>
                        <a:t>706</a:t>
                      </a:r>
                    </a:p>
                  </a:txBody>
                  <a:tcPr/>
                </a:tc>
                <a:tc>
                  <a:txBody>
                    <a:bodyPr/>
                    <a:lstStyle/>
                    <a:p>
                      <a:r>
                        <a:rPr lang="en-US" sz="2000" dirty="0">
                          <a:latin typeface="Corbel" panose="020B0503020204020204" pitchFamily="34" charset="0"/>
                        </a:rPr>
                        <a:t>885</a:t>
                      </a:r>
                    </a:p>
                  </a:txBody>
                  <a:tcPr/>
                </a:tc>
                <a:tc>
                  <a:txBody>
                    <a:bodyPr/>
                    <a:lstStyle/>
                    <a:p>
                      <a:r>
                        <a:rPr lang="en-US" sz="2000" dirty="0">
                          <a:latin typeface="Corbel" panose="020B0503020204020204" pitchFamily="34" charset="0"/>
                        </a:rPr>
                        <a:t>2201</a:t>
                      </a:r>
                    </a:p>
                  </a:txBody>
                  <a:tcPr/>
                </a:tc>
                <a:extLst>
                  <a:ext uri="{0D108BD9-81ED-4DB2-BD59-A6C34878D82A}">
                    <a16:rowId xmlns:a16="http://schemas.microsoft.com/office/drawing/2014/main" val="10003"/>
                  </a:ext>
                </a:extLst>
              </a:tr>
            </a:tbl>
          </a:graphicData>
        </a:graphic>
      </p:graphicFrame>
      <p:sp>
        <p:nvSpPr>
          <p:cNvPr id="3" name="Rectangle 2">
            <a:extLst>
              <a:ext uri="{FF2B5EF4-FFF2-40B4-BE49-F238E27FC236}">
                <a16:creationId xmlns:a16="http://schemas.microsoft.com/office/drawing/2014/main" id="{3D630D23-7534-48D3-BF53-C8F3892111D5}"/>
              </a:ext>
            </a:extLst>
          </p:cNvPr>
          <p:cNvSpPr/>
          <p:nvPr/>
        </p:nvSpPr>
        <p:spPr>
          <a:xfrm>
            <a:off x="2085184" y="1569964"/>
            <a:ext cx="8115300" cy="830997"/>
          </a:xfrm>
          <a:prstGeom prst="rect">
            <a:avLst/>
          </a:prstGeom>
        </p:spPr>
        <p:txBody>
          <a:bodyPr wrap="square">
            <a:spAutoFit/>
          </a:bodyPr>
          <a:lstStyle/>
          <a:p>
            <a:r>
              <a:rPr lang="en-US" sz="2400" dirty="0">
                <a:latin typeface="Corbel" panose="020B0503020204020204" pitchFamily="34" charset="0"/>
              </a:rPr>
              <a:t>Did the chance of surviving the Titanic sinking depend on ticket class? Look at the conditional distributions to answer this.</a:t>
            </a:r>
          </a:p>
        </p:txBody>
      </p:sp>
      <p:graphicFrame>
        <p:nvGraphicFramePr>
          <p:cNvPr id="10" name="Table 3">
            <a:extLst>
              <a:ext uri="{FF2B5EF4-FFF2-40B4-BE49-F238E27FC236}">
                <a16:creationId xmlns:a16="http://schemas.microsoft.com/office/drawing/2014/main" id="{7F2EB757-06D8-4584-B756-B32857973B43}"/>
              </a:ext>
            </a:extLst>
          </p:cNvPr>
          <p:cNvGraphicFramePr>
            <a:graphicFrameLocks noGrp="1"/>
          </p:cNvGraphicFramePr>
          <p:nvPr>
            <p:extLst>
              <p:ext uri="{D42A27DB-BD31-4B8C-83A1-F6EECF244321}">
                <p14:modId xmlns:p14="http://schemas.microsoft.com/office/powerpoint/2010/main" val="3707696979"/>
              </p:ext>
            </p:extLst>
          </p:nvPr>
        </p:nvGraphicFramePr>
        <p:xfrm>
          <a:off x="3723005" y="4805436"/>
          <a:ext cx="6096000" cy="79248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0">
                <a:tc>
                  <a:txBody>
                    <a:bodyPr/>
                    <a:lstStyle/>
                    <a:p>
                      <a:endParaRPr lang="en-US" sz="2000" dirty="0"/>
                    </a:p>
                  </a:txBody>
                  <a:tcPr/>
                </a:tc>
                <a:tc>
                  <a:txBody>
                    <a:bodyPr/>
                    <a:lstStyle/>
                    <a:p>
                      <a:r>
                        <a:rPr lang="en-US" sz="2000" dirty="0"/>
                        <a:t>1</a:t>
                      </a:r>
                      <a:r>
                        <a:rPr lang="en-US" sz="2000" baseline="30000" dirty="0"/>
                        <a:t>st</a:t>
                      </a:r>
                      <a:endParaRPr lang="en-US" sz="2000" dirty="0"/>
                    </a:p>
                  </a:txBody>
                  <a:tcPr/>
                </a:tc>
                <a:tc>
                  <a:txBody>
                    <a:bodyPr/>
                    <a:lstStyle/>
                    <a:p>
                      <a:r>
                        <a:rPr lang="en-US" sz="2000" dirty="0"/>
                        <a:t>2</a:t>
                      </a:r>
                      <a:r>
                        <a:rPr lang="en-US" sz="2000" baseline="30000" dirty="0"/>
                        <a:t>nd</a:t>
                      </a:r>
                      <a:endParaRPr lang="en-US" sz="2000" dirty="0"/>
                    </a:p>
                  </a:txBody>
                  <a:tcPr/>
                </a:tc>
                <a:tc>
                  <a:txBody>
                    <a:bodyPr/>
                    <a:lstStyle/>
                    <a:p>
                      <a:r>
                        <a:rPr lang="en-US" sz="2000" dirty="0"/>
                        <a:t>3</a:t>
                      </a:r>
                      <a:r>
                        <a:rPr lang="en-US" sz="2000" baseline="30000" dirty="0"/>
                        <a:t>rd</a:t>
                      </a:r>
                      <a:endParaRPr lang="en-US" sz="2000" dirty="0"/>
                    </a:p>
                  </a:txBody>
                  <a:tcPr/>
                </a:tc>
                <a:tc>
                  <a:txBody>
                    <a:bodyPr/>
                    <a:lstStyle/>
                    <a:p>
                      <a:r>
                        <a:rPr lang="en-US" sz="2000" dirty="0"/>
                        <a:t>Crew</a:t>
                      </a:r>
                    </a:p>
                  </a:txBody>
                  <a:tcPr/>
                </a:tc>
                <a:tc>
                  <a:txBody>
                    <a:bodyPr/>
                    <a:lstStyle/>
                    <a:p>
                      <a:r>
                        <a:rPr lang="en-US" sz="2000" dirty="0"/>
                        <a:t>Total</a:t>
                      </a:r>
                    </a:p>
                  </a:txBody>
                  <a:tcPr/>
                </a:tc>
                <a:extLst>
                  <a:ext uri="{0D108BD9-81ED-4DB2-BD59-A6C34878D82A}">
                    <a16:rowId xmlns:a16="http://schemas.microsoft.com/office/drawing/2014/main" val="10000"/>
                  </a:ext>
                </a:extLst>
              </a:tr>
              <a:tr h="370840">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1"/>
                  </a:ext>
                </a:extLst>
              </a:tr>
            </a:tbl>
          </a:graphicData>
        </a:graphic>
      </p:graphicFrame>
      <p:sp>
        <p:nvSpPr>
          <p:cNvPr id="11" name="TextBox 4">
            <a:extLst>
              <a:ext uri="{FF2B5EF4-FFF2-40B4-BE49-F238E27FC236}">
                <a16:creationId xmlns:a16="http://schemas.microsoft.com/office/drawing/2014/main" id="{1FBD30A0-F6A2-4396-A7E1-F68661AD6C90}"/>
              </a:ext>
            </a:extLst>
          </p:cNvPr>
          <p:cNvSpPr txBox="1"/>
          <p:nvPr/>
        </p:nvSpPr>
        <p:spPr>
          <a:xfrm>
            <a:off x="2754176" y="4977766"/>
            <a:ext cx="838200" cy="461665"/>
          </a:xfrm>
          <a:prstGeom prst="rect">
            <a:avLst/>
          </a:prstGeom>
          <a:noFill/>
          <a:ln>
            <a:solidFill>
              <a:srgbClr val="00B0F0"/>
            </a:solidFill>
          </a:ln>
        </p:spPr>
        <p:txBody>
          <a:bodyPr wrap="square" rtlCol="0">
            <a:spAutoFit/>
          </a:bodyPr>
          <a:lstStyle/>
          <a:p>
            <a:r>
              <a:rPr lang="en-US" sz="2400" dirty="0">
                <a:latin typeface="Corbel" panose="020B0503020204020204" pitchFamily="34" charset="0"/>
              </a:rPr>
              <a:t>Alive</a:t>
            </a:r>
          </a:p>
        </p:txBody>
      </p:sp>
      <p:graphicFrame>
        <p:nvGraphicFramePr>
          <p:cNvPr id="12" name="Table 6">
            <a:extLst>
              <a:ext uri="{FF2B5EF4-FFF2-40B4-BE49-F238E27FC236}">
                <a16:creationId xmlns:a16="http://schemas.microsoft.com/office/drawing/2014/main" id="{602B1B3F-94C1-4B61-B2DE-5062E161998E}"/>
              </a:ext>
            </a:extLst>
          </p:cNvPr>
          <p:cNvGraphicFramePr>
            <a:graphicFrameLocks noGrp="1"/>
          </p:cNvGraphicFramePr>
          <p:nvPr>
            <p:extLst>
              <p:ext uri="{D42A27DB-BD31-4B8C-83A1-F6EECF244321}">
                <p14:modId xmlns:p14="http://schemas.microsoft.com/office/powerpoint/2010/main" val="3064806250"/>
              </p:ext>
            </p:extLst>
          </p:nvPr>
        </p:nvGraphicFramePr>
        <p:xfrm>
          <a:off x="3723005" y="5775325"/>
          <a:ext cx="6096000" cy="79248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0">
                <a:tc>
                  <a:txBody>
                    <a:bodyPr/>
                    <a:lstStyle/>
                    <a:p>
                      <a:endParaRPr lang="en-US" sz="2000" dirty="0"/>
                    </a:p>
                  </a:txBody>
                  <a:tcPr/>
                </a:tc>
                <a:tc>
                  <a:txBody>
                    <a:bodyPr/>
                    <a:lstStyle/>
                    <a:p>
                      <a:r>
                        <a:rPr lang="en-US" sz="2000" dirty="0"/>
                        <a:t>1</a:t>
                      </a:r>
                      <a:r>
                        <a:rPr lang="en-US" sz="2000" baseline="30000" dirty="0"/>
                        <a:t>st</a:t>
                      </a:r>
                      <a:endParaRPr lang="en-US" sz="2000" dirty="0"/>
                    </a:p>
                  </a:txBody>
                  <a:tcPr/>
                </a:tc>
                <a:tc>
                  <a:txBody>
                    <a:bodyPr/>
                    <a:lstStyle/>
                    <a:p>
                      <a:r>
                        <a:rPr lang="en-US" sz="2000" dirty="0"/>
                        <a:t>2</a:t>
                      </a:r>
                      <a:r>
                        <a:rPr lang="en-US" sz="2000" baseline="30000" dirty="0"/>
                        <a:t>nd</a:t>
                      </a:r>
                      <a:endParaRPr lang="en-US" sz="2000" dirty="0"/>
                    </a:p>
                  </a:txBody>
                  <a:tcPr/>
                </a:tc>
                <a:tc>
                  <a:txBody>
                    <a:bodyPr/>
                    <a:lstStyle/>
                    <a:p>
                      <a:r>
                        <a:rPr lang="en-US" sz="2000" dirty="0"/>
                        <a:t>3</a:t>
                      </a:r>
                      <a:r>
                        <a:rPr lang="en-US" sz="2000" baseline="30000" dirty="0"/>
                        <a:t>rd</a:t>
                      </a:r>
                      <a:endParaRPr lang="en-US" sz="2000" dirty="0"/>
                    </a:p>
                  </a:txBody>
                  <a:tcPr/>
                </a:tc>
                <a:tc>
                  <a:txBody>
                    <a:bodyPr/>
                    <a:lstStyle/>
                    <a:p>
                      <a:r>
                        <a:rPr lang="en-US" sz="2000" dirty="0"/>
                        <a:t>Crew</a:t>
                      </a:r>
                    </a:p>
                  </a:txBody>
                  <a:tcPr/>
                </a:tc>
                <a:tc>
                  <a:txBody>
                    <a:bodyPr/>
                    <a:lstStyle/>
                    <a:p>
                      <a:r>
                        <a:rPr lang="en-US" sz="2000" dirty="0"/>
                        <a:t>Total</a:t>
                      </a:r>
                    </a:p>
                  </a:txBody>
                  <a:tcPr/>
                </a:tc>
                <a:extLst>
                  <a:ext uri="{0D108BD9-81ED-4DB2-BD59-A6C34878D82A}">
                    <a16:rowId xmlns:a16="http://schemas.microsoft.com/office/drawing/2014/main" val="10000"/>
                  </a:ext>
                </a:extLst>
              </a:tr>
              <a:tr h="370840">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1"/>
                  </a:ext>
                </a:extLst>
              </a:tr>
            </a:tbl>
          </a:graphicData>
        </a:graphic>
      </p:graphicFrame>
      <p:sp>
        <p:nvSpPr>
          <p:cNvPr id="13" name="TextBox 5">
            <a:extLst>
              <a:ext uri="{FF2B5EF4-FFF2-40B4-BE49-F238E27FC236}">
                <a16:creationId xmlns:a16="http://schemas.microsoft.com/office/drawing/2014/main" id="{20418742-51E0-4055-93EB-58D8CCB01A10}"/>
              </a:ext>
            </a:extLst>
          </p:cNvPr>
          <p:cNvSpPr txBox="1"/>
          <p:nvPr/>
        </p:nvSpPr>
        <p:spPr>
          <a:xfrm>
            <a:off x="2611120" y="5956420"/>
            <a:ext cx="981256" cy="461665"/>
          </a:xfrm>
          <a:prstGeom prst="rect">
            <a:avLst/>
          </a:prstGeom>
          <a:noFill/>
          <a:ln>
            <a:solidFill>
              <a:srgbClr val="00B0F0"/>
            </a:solidFill>
          </a:ln>
        </p:spPr>
        <p:txBody>
          <a:bodyPr wrap="square" rtlCol="0">
            <a:spAutoFit/>
          </a:bodyPr>
          <a:lstStyle/>
          <a:p>
            <a:r>
              <a:rPr lang="en-US" sz="2400" dirty="0">
                <a:latin typeface="Corbel" panose="020B0503020204020204" pitchFamily="34" charset="0"/>
              </a:rPr>
              <a:t>Dead</a:t>
            </a:r>
          </a:p>
        </p:txBody>
      </p:sp>
    </p:spTree>
    <p:extLst>
      <p:ext uri="{BB962C8B-B14F-4D97-AF65-F5344CB8AC3E}">
        <p14:creationId xmlns:p14="http://schemas.microsoft.com/office/powerpoint/2010/main" val="3331257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a:t>
            </a:r>
          </a:p>
        </p:txBody>
      </p:sp>
      <p:sp>
        <p:nvSpPr>
          <p:cNvPr id="5" name="Espace réservé du texte 4">
            <a:extLst>
              <a:ext uri="{FF2B5EF4-FFF2-40B4-BE49-F238E27FC236}">
                <a16:creationId xmlns:a16="http://schemas.microsoft.com/office/drawing/2014/main" id="{E5514260-2378-4EF6-AF80-EC450AC7EDF7}"/>
              </a:ext>
            </a:extLst>
          </p:cNvPr>
          <p:cNvSpPr>
            <a:spLocks noGrp="1"/>
          </p:cNvSpPr>
          <p:nvPr>
            <p:ph type="body" idx="1"/>
          </p:nvPr>
        </p:nvSpPr>
        <p:spPr/>
        <p:txBody>
          <a:bodyPr/>
          <a:lstStyle/>
          <a:p>
            <a:r>
              <a:rPr lang="en-US" b="1" dirty="0"/>
              <a:t>Statistics is all about drawing conclusions from data, which is a necessary initial step.</a:t>
            </a:r>
          </a:p>
          <a:p>
            <a:r>
              <a:rPr lang="en-US" b="1" dirty="0"/>
              <a:t>Descriptive Statistics: </a:t>
            </a:r>
            <a:r>
              <a:rPr lang="en-US" dirty="0"/>
              <a:t>describing, presenting, summarizing and organizing your data (population), either through numerical calculations or graphs or tables.</a:t>
            </a:r>
            <a:endParaRPr lang="en-US" b="1" dirty="0"/>
          </a:p>
          <a:p>
            <a:r>
              <a:rPr lang="en-US" b="1" dirty="0"/>
              <a:t>Descriptive Statistical Analysis helps you to understand your data and is a very important part of Machine Learning. </a:t>
            </a:r>
          </a:p>
          <a:p>
            <a:endParaRPr lang="fr-FR" dirty="0"/>
          </a:p>
        </p:txBody>
      </p:sp>
    </p:spTree>
    <p:extLst>
      <p:ext uri="{BB962C8B-B14F-4D97-AF65-F5344CB8AC3E}">
        <p14:creationId xmlns:p14="http://schemas.microsoft.com/office/powerpoint/2010/main" val="4055398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Exploration: descriptive statistics </a:t>
            </a:r>
          </a:p>
        </p:txBody>
      </p:sp>
      <p:sp>
        <p:nvSpPr>
          <p:cNvPr id="5" name="Espace réservé du texte 4">
            <a:extLst>
              <a:ext uri="{FF2B5EF4-FFF2-40B4-BE49-F238E27FC236}">
                <a16:creationId xmlns:a16="http://schemas.microsoft.com/office/drawing/2014/main" id="{9F5CFD4B-41A1-4669-A8DB-A7C5EA606D3B}"/>
              </a:ext>
            </a:extLst>
          </p:cNvPr>
          <p:cNvSpPr>
            <a:spLocks noGrp="1"/>
          </p:cNvSpPr>
          <p:nvPr>
            <p:ph type="body" idx="1"/>
          </p:nvPr>
        </p:nvSpPr>
        <p:spPr/>
        <p:txBody>
          <a:bodyPr/>
          <a:lstStyle/>
          <a:p>
            <a:r>
              <a:rPr lang="en-US" b="1" dirty="0"/>
              <a:t>Univariate</a:t>
            </a:r>
          </a:p>
          <a:p>
            <a:r>
              <a:rPr lang="en-US" b="1" dirty="0"/>
              <a:t>Multivariate </a:t>
            </a:r>
          </a:p>
          <a:p>
            <a:pPr marL="0" indent="0">
              <a:buNone/>
            </a:pPr>
            <a:endParaRPr lang="en-US" b="1" dirty="0"/>
          </a:p>
          <a:p>
            <a:endParaRPr lang="fr-FR" dirty="0"/>
          </a:p>
        </p:txBody>
      </p:sp>
    </p:spTree>
    <p:extLst>
      <p:ext uri="{BB962C8B-B14F-4D97-AF65-F5344CB8AC3E}">
        <p14:creationId xmlns:p14="http://schemas.microsoft.com/office/powerpoint/2010/main" val="1869333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(One variable)	</a:t>
            </a:r>
          </a:p>
        </p:txBody>
      </p:sp>
      <p:sp>
        <p:nvSpPr>
          <p:cNvPr id="5" name="Espace réservé du texte 4">
            <a:extLst>
              <a:ext uri="{FF2B5EF4-FFF2-40B4-BE49-F238E27FC236}">
                <a16:creationId xmlns:a16="http://schemas.microsoft.com/office/drawing/2014/main" id="{70E35C97-5128-46E7-915F-7D5E7B75F8CE}"/>
              </a:ext>
            </a:extLst>
          </p:cNvPr>
          <p:cNvSpPr>
            <a:spLocks noGrp="1"/>
          </p:cNvSpPr>
          <p:nvPr>
            <p:ph type="body" idx="1"/>
          </p:nvPr>
        </p:nvSpPr>
        <p:spPr>
          <a:xfrm>
            <a:off x="559559" y="1743496"/>
            <a:ext cx="11163869" cy="4818808"/>
          </a:xfrm>
        </p:spPr>
        <p:txBody>
          <a:bodyPr/>
          <a:lstStyle/>
          <a:p>
            <a:r>
              <a:rPr lang="en-US" b="1" dirty="0"/>
              <a:t>Frequencies, quantiles and percentiles</a:t>
            </a:r>
          </a:p>
          <a:p>
            <a:r>
              <a:rPr lang="en-US" b="1" dirty="0"/>
              <a:t>Measures of central tendency</a:t>
            </a:r>
          </a:p>
          <a:p>
            <a:pPr lvl="1"/>
            <a:r>
              <a:rPr lang="en-US" dirty="0"/>
              <a:t>Mean</a:t>
            </a:r>
          </a:p>
          <a:p>
            <a:pPr lvl="1"/>
            <a:r>
              <a:rPr lang="en-US" dirty="0"/>
              <a:t>Median</a:t>
            </a:r>
          </a:p>
          <a:p>
            <a:pPr lvl="1"/>
            <a:r>
              <a:rPr lang="en-US" dirty="0"/>
              <a:t>Mode</a:t>
            </a:r>
          </a:p>
          <a:p>
            <a:r>
              <a:rPr lang="en-US" b="1" dirty="0"/>
              <a:t>Measures of spread</a:t>
            </a:r>
          </a:p>
          <a:p>
            <a:pPr lvl="1"/>
            <a:r>
              <a:rPr lang="en-US" dirty="0"/>
              <a:t>Range</a:t>
            </a:r>
          </a:p>
          <a:p>
            <a:pPr lvl="1"/>
            <a:r>
              <a:rPr lang="en-US" dirty="0"/>
              <a:t>Interquartile range (IQR)</a:t>
            </a:r>
          </a:p>
          <a:p>
            <a:pPr lvl="1"/>
            <a:r>
              <a:rPr lang="en-US" dirty="0"/>
              <a:t>Variance</a:t>
            </a:r>
          </a:p>
          <a:p>
            <a:pPr lvl="1"/>
            <a:r>
              <a:rPr lang="en-US" dirty="0"/>
              <a:t>Mean absolute deviation </a:t>
            </a:r>
          </a:p>
          <a:p>
            <a:pPr lvl="1"/>
            <a:r>
              <a:rPr lang="en-US" dirty="0"/>
              <a:t>Median absolute deviation </a:t>
            </a:r>
          </a:p>
          <a:p>
            <a:endParaRPr lang="fr-FR" dirty="0"/>
          </a:p>
        </p:txBody>
      </p:sp>
    </p:spTree>
    <p:extLst>
      <p:ext uri="{BB962C8B-B14F-4D97-AF65-F5344CB8AC3E}">
        <p14:creationId xmlns:p14="http://schemas.microsoft.com/office/powerpoint/2010/main" val="560255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(One variable)	</a:t>
            </a:r>
          </a:p>
        </p:txBody>
      </p:sp>
      <p:sp>
        <p:nvSpPr>
          <p:cNvPr id="5" name="Espace réservé du texte 4">
            <a:extLst>
              <a:ext uri="{FF2B5EF4-FFF2-40B4-BE49-F238E27FC236}">
                <a16:creationId xmlns:a16="http://schemas.microsoft.com/office/drawing/2014/main" id="{557AE45A-EDFD-4072-9E4D-E4DC78A5173F}"/>
              </a:ext>
            </a:extLst>
          </p:cNvPr>
          <p:cNvSpPr>
            <a:spLocks noGrp="1"/>
          </p:cNvSpPr>
          <p:nvPr>
            <p:ph type="body" idx="1"/>
          </p:nvPr>
        </p:nvSpPr>
        <p:spPr/>
        <p:txBody>
          <a:bodyPr/>
          <a:lstStyle/>
          <a:p>
            <a:pPr marL="0" indent="0">
              <a:buNone/>
            </a:pPr>
            <a:r>
              <a:rPr lang="en-US" dirty="0"/>
              <a:t>Quantiles are cut points dividing the range of a probability distribution into continuous intervals with equal probabilities: q-quantiles</a:t>
            </a:r>
          </a:p>
          <a:p>
            <a:pPr marL="0" indent="0">
              <a:buNone/>
            </a:pPr>
            <a:r>
              <a:rPr lang="en-US" dirty="0"/>
              <a:t>Some </a:t>
            </a:r>
            <a:r>
              <a:rPr lang="en-US" i="1" dirty="0"/>
              <a:t>q</a:t>
            </a:r>
            <a:r>
              <a:rPr lang="en-US" dirty="0"/>
              <a:t>-quantiles have special names: </a:t>
            </a:r>
          </a:p>
          <a:p>
            <a:pPr marL="692150" lvl="2" indent="-342900">
              <a:spcBef>
                <a:spcPts val="2000"/>
              </a:spcBef>
            </a:pPr>
            <a:r>
              <a:rPr lang="en-US" sz="2200" dirty="0"/>
              <a:t>The only 2-quantile is called the </a:t>
            </a:r>
            <a:r>
              <a:rPr lang="en-US" sz="2200" dirty="0">
                <a:hlinkClick r:id="rId2" tooltip="Median"/>
              </a:rPr>
              <a:t>median</a:t>
            </a:r>
            <a:endParaRPr lang="en-US" sz="2200" dirty="0"/>
          </a:p>
          <a:p>
            <a:pPr marL="692150" lvl="2" indent="-342900">
              <a:spcBef>
                <a:spcPts val="2000"/>
              </a:spcBef>
            </a:pPr>
            <a:r>
              <a:rPr lang="en-US" sz="2200" dirty="0"/>
              <a:t>The 4-quantiles are called </a:t>
            </a:r>
            <a:r>
              <a:rPr lang="en-US" sz="2200" dirty="0">
                <a:hlinkClick r:id="rId3" tooltip="Quartile"/>
              </a:rPr>
              <a:t>quartiles</a:t>
            </a:r>
            <a:r>
              <a:rPr lang="en-US" sz="2200" dirty="0"/>
              <a:t> → Q</a:t>
            </a:r>
          </a:p>
          <a:p>
            <a:pPr marL="692150" lvl="2" indent="-342900">
              <a:spcBef>
                <a:spcPts val="2000"/>
              </a:spcBef>
            </a:pPr>
            <a:r>
              <a:rPr lang="en-US" sz="2200" dirty="0"/>
              <a:t>the difference between upper and lower quartiles is also called the </a:t>
            </a:r>
            <a:r>
              <a:rPr lang="en-US" sz="2200" dirty="0">
                <a:hlinkClick r:id="rId4" tooltip="Interquartile range"/>
              </a:rPr>
              <a:t>interquartile range</a:t>
            </a:r>
            <a:r>
              <a:rPr lang="en-US" sz="2200" dirty="0"/>
              <a:t>, → IQR = Q3 −  Q1</a:t>
            </a:r>
          </a:p>
          <a:p>
            <a:pPr marL="692150" lvl="2" indent="-342900">
              <a:spcBef>
                <a:spcPts val="2000"/>
              </a:spcBef>
            </a:pPr>
            <a:r>
              <a:rPr lang="en-US" sz="2200" dirty="0"/>
              <a:t>The 100-quantiles are called </a:t>
            </a:r>
            <a:r>
              <a:rPr lang="en-US" sz="2200" dirty="0">
                <a:hlinkClick r:id="rId5" tooltip="Percentile"/>
              </a:rPr>
              <a:t>percentiles</a:t>
            </a:r>
            <a:r>
              <a:rPr lang="en-US" sz="2200" dirty="0"/>
              <a:t> → P</a:t>
            </a:r>
          </a:p>
          <a:p>
            <a:endParaRPr lang="fr-FR" dirty="0"/>
          </a:p>
        </p:txBody>
      </p:sp>
    </p:spTree>
    <p:extLst>
      <p:ext uri="{BB962C8B-B14F-4D97-AF65-F5344CB8AC3E}">
        <p14:creationId xmlns:p14="http://schemas.microsoft.com/office/powerpoint/2010/main" val="2909458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(One variable)	</a:t>
            </a:r>
          </a:p>
        </p:txBody>
      </p:sp>
      <p:pic>
        <p:nvPicPr>
          <p:cNvPr id="6146" name="Picture 2" descr="https://upload.wikimedia.org/wikipedia/commons/thumb/3/33/Visualisation_mode_median_mean.svg/800px-Visualisation_mode_median_mea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3321" y="2934970"/>
            <a:ext cx="1746935" cy="299878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miro.medium.com/max/1826/0*N7NAMAeUN41oTo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983" y="2963545"/>
            <a:ext cx="4798055" cy="2608262"/>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texte 4">
            <a:extLst>
              <a:ext uri="{FF2B5EF4-FFF2-40B4-BE49-F238E27FC236}">
                <a16:creationId xmlns:a16="http://schemas.microsoft.com/office/drawing/2014/main" id="{01712B8F-5FC2-417D-9F59-853B54AB3678}"/>
              </a:ext>
            </a:extLst>
          </p:cNvPr>
          <p:cNvSpPr>
            <a:spLocks noGrp="1"/>
          </p:cNvSpPr>
          <p:nvPr>
            <p:ph type="body" idx="1"/>
          </p:nvPr>
        </p:nvSpPr>
        <p:spPr/>
        <p:txBody>
          <a:bodyPr/>
          <a:lstStyle/>
          <a:p>
            <a:r>
              <a:rPr lang="en-US" b="1" dirty="0"/>
              <a:t>Central tendency: Mean, Median, Mode </a:t>
            </a:r>
          </a:p>
          <a:p>
            <a:endParaRPr lang="fr-FR" dirty="0"/>
          </a:p>
        </p:txBody>
      </p:sp>
    </p:spTree>
    <p:extLst>
      <p:ext uri="{BB962C8B-B14F-4D97-AF65-F5344CB8AC3E}">
        <p14:creationId xmlns:p14="http://schemas.microsoft.com/office/powerpoint/2010/main" val="727253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(One variable)	</a:t>
            </a:r>
          </a:p>
        </p:txBody>
      </p:sp>
      <p:pic>
        <p:nvPicPr>
          <p:cNvPr id="6146" name="Picture 2" descr="https://upload.wikimedia.org/wikipedia/commons/thumb/3/33/Visualisation_mode_median_mean.svg/800px-Visualisation_mode_median_mean.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9001" y="2620010"/>
            <a:ext cx="1746935" cy="29987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8D8D07B-7CCC-4C9E-990E-243DD30C0481}"/>
              </a:ext>
            </a:extLst>
          </p:cNvPr>
          <p:cNvPicPr>
            <a:picLocks noChangeAspect="1" noChangeArrowheads="1"/>
          </p:cNvPicPr>
          <p:nvPr/>
        </p:nvPicPr>
        <p:blipFill>
          <a:blip r:embed="rId4"/>
          <a:srcRect/>
          <a:stretch>
            <a:fillRect/>
          </a:stretch>
        </p:blipFill>
        <p:spPr bwMode="auto">
          <a:xfrm>
            <a:off x="1818640" y="3018992"/>
            <a:ext cx="6441440" cy="2200825"/>
          </a:xfrm>
          <a:prstGeom prst="rect">
            <a:avLst/>
          </a:prstGeom>
          <a:noFill/>
          <a:ln w="9525">
            <a:noFill/>
            <a:miter lim="800000"/>
            <a:headEnd/>
            <a:tailEnd/>
          </a:ln>
          <a:effectLst/>
        </p:spPr>
      </p:pic>
      <p:sp>
        <p:nvSpPr>
          <p:cNvPr id="5" name="Espace réservé du texte 4">
            <a:extLst>
              <a:ext uri="{FF2B5EF4-FFF2-40B4-BE49-F238E27FC236}">
                <a16:creationId xmlns:a16="http://schemas.microsoft.com/office/drawing/2014/main" id="{E3C6D16A-FE13-4B83-8532-98357D810072}"/>
              </a:ext>
            </a:extLst>
          </p:cNvPr>
          <p:cNvSpPr>
            <a:spLocks noGrp="1"/>
          </p:cNvSpPr>
          <p:nvPr>
            <p:ph type="body" idx="1"/>
          </p:nvPr>
        </p:nvSpPr>
        <p:spPr/>
        <p:txBody>
          <a:bodyPr/>
          <a:lstStyle/>
          <a:p>
            <a:r>
              <a:rPr lang="en-US" b="1" dirty="0"/>
              <a:t>Central tendency: symmetric vs skewed data </a:t>
            </a:r>
          </a:p>
          <a:p>
            <a:endParaRPr lang="fr-FR" dirty="0"/>
          </a:p>
        </p:txBody>
      </p:sp>
    </p:spTree>
    <p:extLst>
      <p:ext uri="{BB962C8B-B14F-4D97-AF65-F5344CB8AC3E}">
        <p14:creationId xmlns:p14="http://schemas.microsoft.com/office/powerpoint/2010/main" val="2406786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559402" y="295696"/>
            <a:ext cx="11166865" cy="1356360"/>
          </a:xfrm>
          <a:prstGeom prst="rect">
            <a:avLst/>
          </a:prstGeom>
          <a:noFill/>
          <a:ln>
            <a:noFill/>
          </a:ln>
        </p:spPr>
        <p:txBody>
          <a:bodyPr spcFirstLastPara="1" wrap="square" lIns="91425" tIns="45700" rIns="91425" bIns="45700" anchor="ctr" anchorCtr="0">
            <a:noAutofit/>
          </a:bodyPr>
          <a:lstStyle/>
          <a:p>
            <a:pPr lvl="0">
              <a:buSzPts val="4400"/>
            </a:pPr>
            <a:r>
              <a:rPr lang="fr-FR" spc="-5" dirty="0"/>
              <a:t>CRISP-DM</a:t>
            </a:r>
            <a:r>
              <a:rPr lang="fr-FR" spc="-44" dirty="0"/>
              <a:t> </a:t>
            </a:r>
            <a:r>
              <a:rPr lang="fr-FR" spc="-5" dirty="0"/>
              <a:t>process</a:t>
            </a:r>
            <a:endParaRPr dirty="0"/>
          </a:p>
        </p:txBody>
      </p:sp>
      <p:sp>
        <p:nvSpPr>
          <p:cNvPr id="107" name="Google Shape;107;p15"/>
          <p:cNvSpPr txBox="1">
            <a:spLocks noGrp="1"/>
          </p:cNvSpPr>
          <p:nvPr>
            <p:ph type="body" idx="1"/>
          </p:nvPr>
        </p:nvSpPr>
        <p:spPr>
          <a:xfrm>
            <a:off x="559559" y="1743496"/>
            <a:ext cx="6623561" cy="4329758"/>
          </a:xfrm>
          <a:prstGeom prst="rect">
            <a:avLst/>
          </a:prstGeom>
          <a:noFill/>
          <a:ln>
            <a:noFill/>
          </a:ln>
        </p:spPr>
        <p:txBody>
          <a:bodyPr spcFirstLastPara="1" wrap="square" lIns="91425" tIns="45700" rIns="91425" bIns="45700" anchor="t" anchorCtr="0">
            <a:noAutofit/>
          </a:bodyPr>
          <a:lstStyle/>
          <a:p>
            <a:r>
              <a:rPr lang="en-US" sz="2000" b="1" dirty="0"/>
              <a:t>Business understanding</a:t>
            </a:r>
          </a:p>
          <a:p>
            <a:r>
              <a:rPr lang="en-US" sz="2000" b="1" dirty="0">
                <a:solidFill>
                  <a:srgbClr val="FF0000"/>
                </a:solidFill>
              </a:rPr>
              <a:t>Data understanding</a:t>
            </a:r>
          </a:p>
          <a:p>
            <a:r>
              <a:rPr lang="en-US" sz="2000" b="1" dirty="0"/>
              <a:t>Data Preparing</a:t>
            </a:r>
          </a:p>
          <a:p>
            <a:pPr lvl="1"/>
            <a:r>
              <a:rPr lang="en-US" sz="1800" dirty="0"/>
              <a:t>Data Cleaning: Missing value, Noise data, </a:t>
            </a:r>
          </a:p>
          <a:p>
            <a:pPr lvl="1"/>
            <a:r>
              <a:rPr lang="en-US" sz="1800" dirty="0"/>
              <a:t>Data Integration: Different sources,  Redundancy</a:t>
            </a:r>
          </a:p>
          <a:p>
            <a:pPr lvl="1"/>
            <a:r>
              <a:rPr lang="en-US" sz="1800" dirty="0"/>
              <a:t>Data Transformation</a:t>
            </a:r>
          </a:p>
          <a:p>
            <a:pPr lvl="1"/>
            <a:r>
              <a:rPr lang="en-US" sz="1800" dirty="0"/>
              <a:t>Data Reduction</a:t>
            </a:r>
          </a:p>
          <a:p>
            <a:r>
              <a:rPr lang="en-US" sz="2000" b="1" dirty="0">
                <a:solidFill>
                  <a:srgbClr val="FF0000"/>
                </a:solidFill>
              </a:rPr>
              <a:t>Data understanding</a:t>
            </a:r>
            <a:endParaRPr lang="en-US" sz="2000" b="1" dirty="0"/>
          </a:p>
          <a:p>
            <a:r>
              <a:rPr lang="en-US" sz="2000" b="1" dirty="0"/>
              <a:t>Data Mining</a:t>
            </a:r>
          </a:p>
          <a:p>
            <a:r>
              <a:rPr lang="en-US" sz="2000" b="1" dirty="0"/>
              <a:t>Evaluation</a:t>
            </a:r>
          </a:p>
          <a:p>
            <a:r>
              <a:rPr lang="en-US" sz="2000" b="1" dirty="0"/>
              <a:t>Knowledge presentation </a:t>
            </a:r>
          </a:p>
        </p:txBody>
      </p:sp>
      <p:sp>
        <p:nvSpPr>
          <p:cNvPr id="108" name="Google Shape;108;p15"/>
          <p:cNvSpPr txBox="1">
            <a:spLocks noGrp="1"/>
          </p:cNvSpPr>
          <p:nvPr>
            <p:ph type="sldNum" idx="12"/>
          </p:nvPr>
        </p:nvSpPr>
        <p:spPr>
          <a:xfrm>
            <a:off x="10017212" y="6223830"/>
            <a:ext cx="170621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3</a:t>
            </a:fld>
            <a:endParaRPr/>
          </a:p>
        </p:txBody>
      </p:sp>
      <p:sp>
        <p:nvSpPr>
          <p:cNvPr id="8" name="object 3">
            <a:extLst>
              <a:ext uri="{FF2B5EF4-FFF2-40B4-BE49-F238E27FC236}">
                <a16:creationId xmlns:a16="http://schemas.microsoft.com/office/drawing/2014/main" id="{44257160-B3C9-49E6-8616-ED9C55576988}"/>
              </a:ext>
            </a:extLst>
          </p:cNvPr>
          <p:cNvSpPr/>
          <p:nvPr/>
        </p:nvSpPr>
        <p:spPr>
          <a:xfrm>
            <a:off x="7541894" y="1743496"/>
            <a:ext cx="4318320" cy="4035567"/>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56632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(One variable)	</a:t>
            </a:r>
          </a:p>
        </p:txBody>
      </p:sp>
      <p:pic>
        <p:nvPicPr>
          <p:cNvPr id="8194" name="Picture 2" descr="Résultat de recherche d'images pour &quot;iq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745" y="3629662"/>
            <a:ext cx="5938655" cy="2969328"/>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texte 4">
            <a:extLst>
              <a:ext uri="{FF2B5EF4-FFF2-40B4-BE49-F238E27FC236}">
                <a16:creationId xmlns:a16="http://schemas.microsoft.com/office/drawing/2014/main" id="{8BE63746-7E8E-4AC8-AC84-CC5EB9453914}"/>
              </a:ext>
            </a:extLst>
          </p:cNvPr>
          <p:cNvSpPr>
            <a:spLocks noGrp="1"/>
          </p:cNvSpPr>
          <p:nvPr>
            <p:ph type="body" idx="1"/>
          </p:nvPr>
        </p:nvSpPr>
        <p:spPr/>
        <p:txBody>
          <a:bodyPr/>
          <a:lstStyle/>
          <a:p>
            <a:r>
              <a:rPr lang="fr-FR" b="1" dirty="0" err="1"/>
              <a:t>Measures</a:t>
            </a:r>
            <a:r>
              <a:rPr lang="fr-FR" b="1" dirty="0"/>
              <a:t> of spread:</a:t>
            </a:r>
            <a:r>
              <a:rPr lang="en-US" dirty="0"/>
              <a:t> the most popular variability measures are:</a:t>
            </a:r>
          </a:p>
          <a:p>
            <a:pPr lvl="1"/>
            <a:r>
              <a:rPr lang="en-US" dirty="0"/>
              <a:t>Range : difference between the largest and the smallest points in your data.</a:t>
            </a:r>
          </a:p>
          <a:p>
            <a:pPr lvl="1"/>
            <a:r>
              <a:rPr lang="en-US" dirty="0" err="1"/>
              <a:t>InterQuartile</a:t>
            </a:r>
            <a:r>
              <a:rPr lang="en-US" dirty="0"/>
              <a:t> Range (IQR): measure of statistical dispersion between upper (75th) and lower (25th) quartiles  </a:t>
            </a:r>
          </a:p>
          <a:p>
            <a:endParaRPr lang="fr-FR" dirty="0"/>
          </a:p>
        </p:txBody>
      </p:sp>
    </p:spTree>
    <p:extLst>
      <p:ext uri="{BB962C8B-B14F-4D97-AF65-F5344CB8AC3E}">
        <p14:creationId xmlns:p14="http://schemas.microsoft.com/office/powerpoint/2010/main" val="1368082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(One Variable)	</a:t>
            </a:r>
          </a:p>
        </p:txBody>
      </p:sp>
      <p:pic>
        <p:nvPicPr>
          <p:cNvPr id="7170" name="Picture 2" descr="Résultat de recherche d'images pour &quot;varianc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518193"/>
            <a:ext cx="5943599" cy="2971801"/>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texte 4">
            <a:extLst>
              <a:ext uri="{FF2B5EF4-FFF2-40B4-BE49-F238E27FC236}">
                <a16:creationId xmlns:a16="http://schemas.microsoft.com/office/drawing/2014/main" id="{5E2D20F3-43D7-47B6-B0D5-028DA63E6848}"/>
              </a:ext>
            </a:extLst>
          </p:cNvPr>
          <p:cNvSpPr>
            <a:spLocks noGrp="1"/>
          </p:cNvSpPr>
          <p:nvPr>
            <p:ph type="body" idx="1"/>
          </p:nvPr>
        </p:nvSpPr>
        <p:spPr/>
        <p:txBody>
          <a:bodyPr/>
          <a:lstStyle/>
          <a:p>
            <a:r>
              <a:rPr lang="fr-FR" b="1" dirty="0" err="1"/>
              <a:t>Measures</a:t>
            </a:r>
            <a:r>
              <a:rPr lang="fr-FR" b="1" dirty="0"/>
              <a:t> of spread:</a:t>
            </a:r>
            <a:r>
              <a:rPr lang="en-US" dirty="0"/>
              <a:t> the most popular variability measures are:</a:t>
            </a:r>
          </a:p>
          <a:p>
            <a:pPr lvl="1"/>
            <a:r>
              <a:rPr lang="en-US" dirty="0"/>
              <a:t>Variance : difference between every data point and the mean, squaring them, summing them up and then taking the average of those numbers. </a:t>
            </a:r>
          </a:p>
          <a:p>
            <a:pPr lvl="1"/>
            <a:r>
              <a:rPr lang="en-US" dirty="0"/>
              <a:t>Standard deviation: square root of the variance </a:t>
            </a:r>
            <a:endParaRPr lang="fr-FR" b="1" dirty="0"/>
          </a:p>
          <a:p>
            <a:endParaRPr lang="fr-FR" dirty="0"/>
          </a:p>
        </p:txBody>
      </p:sp>
    </p:spTree>
    <p:extLst>
      <p:ext uri="{BB962C8B-B14F-4D97-AF65-F5344CB8AC3E}">
        <p14:creationId xmlns:p14="http://schemas.microsoft.com/office/powerpoint/2010/main" val="947706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(One Variable)	</a:t>
            </a:r>
          </a:p>
        </p:txBody>
      </p:sp>
      <p:sp>
        <p:nvSpPr>
          <p:cNvPr id="5" name="Espace réservé du texte 4">
            <a:extLst>
              <a:ext uri="{FF2B5EF4-FFF2-40B4-BE49-F238E27FC236}">
                <a16:creationId xmlns:a16="http://schemas.microsoft.com/office/drawing/2014/main" id="{3F0FB6B4-4890-45DA-A42E-462AEBF9ECC6}"/>
              </a:ext>
            </a:extLst>
          </p:cNvPr>
          <p:cNvSpPr>
            <a:spLocks noGrp="1"/>
          </p:cNvSpPr>
          <p:nvPr>
            <p:ph type="body" idx="1"/>
          </p:nvPr>
        </p:nvSpPr>
        <p:spPr/>
        <p:txBody>
          <a:bodyPr/>
          <a:lstStyle/>
          <a:p>
            <a:r>
              <a:rPr lang="fr-FR" b="1" dirty="0" err="1"/>
              <a:t>Measures</a:t>
            </a:r>
            <a:r>
              <a:rPr lang="fr-FR" b="1" dirty="0"/>
              <a:t> of spread:</a:t>
            </a:r>
            <a:r>
              <a:rPr lang="en-US" dirty="0"/>
              <a:t> the most popular variability measures are:</a:t>
            </a:r>
          </a:p>
          <a:p>
            <a:pPr lvl="1"/>
            <a:r>
              <a:rPr lang="en-US" dirty="0"/>
              <a:t>Mean absolute deviation: It is calculated similarly to standard deviation, but it uses absolute values instead of squares to circumvent the issue of negative differences between the data points and their means. </a:t>
            </a:r>
          </a:p>
          <a:p>
            <a:pPr lvl="1"/>
            <a:r>
              <a:rPr lang="en-US" dirty="0"/>
              <a:t>Median absolute deviation: a robust measure of the variability of a univariate sample of quantitative data. D defined as the median of the absolute deviations from the data's median. </a:t>
            </a:r>
            <a:endParaRPr lang="fr-FR" b="1" dirty="0"/>
          </a:p>
          <a:p>
            <a:endParaRPr lang="fr-FR" dirty="0"/>
          </a:p>
        </p:txBody>
      </p:sp>
    </p:spTree>
    <p:extLst>
      <p:ext uri="{BB962C8B-B14F-4D97-AF65-F5344CB8AC3E}">
        <p14:creationId xmlns:p14="http://schemas.microsoft.com/office/powerpoint/2010/main" val="1292691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(Multivariate)</a:t>
            </a:r>
          </a:p>
        </p:txBody>
      </p:sp>
      <p:sp>
        <p:nvSpPr>
          <p:cNvPr id="3" name="Content Placeholder 2"/>
          <p:cNvSpPr>
            <a:spLocks noGrp="1"/>
          </p:cNvSpPr>
          <p:nvPr>
            <p:ph idx="1"/>
          </p:nvPr>
        </p:nvSpPr>
        <p:spPr/>
        <p:txBody>
          <a:bodyPr>
            <a:normAutofit/>
          </a:bodyPr>
          <a:lstStyle/>
          <a:p>
            <a:r>
              <a:rPr lang="en-US" sz="2400" b="1" dirty="0"/>
              <a:t>Mean</a:t>
            </a:r>
          </a:p>
          <a:p>
            <a:endParaRPr lang="en-US" sz="2400" b="1" dirty="0"/>
          </a:p>
          <a:p>
            <a:r>
              <a:rPr lang="en-US" sz="2400" b="1" dirty="0"/>
              <a:t>Covariance matrix</a:t>
            </a:r>
          </a:p>
          <a:p>
            <a:endParaRPr lang="en-US" sz="2400" b="1" dirty="0"/>
          </a:p>
          <a:p>
            <a:r>
              <a:rPr lang="en-US" sz="2400" b="1" dirty="0"/>
              <a:t>Correlation matrix</a:t>
            </a:r>
          </a:p>
          <a:p>
            <a:pPr marL="0" indent="0">
              <a:buNone/>
            </a:pPr>
            <a:endParaRPr lang="en-US" sz="2400" b="1" dirty="0"/>
          </a:p>
        </p:txBody>
      </p:sp>
    </p:spTree>
    <p:extLst>
      <p:ext uri="{BB962C8B-B14F-4D97-AF65-F5344CB8AC3E}">
        <p14:creationId xmlns:p14="http://schemas.microsoft.com/office/powerpoint/2010/main" val="2437678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(Multivariate)</a:t>
            </a:r>
          </a:p>
        </p:txBody>
      </p:sp>
      <p:sp>
        <p:nvSpPr>
          <p:cNvPr id="3" name="Content Placeholder 2"/>
          <p:cNvSpPr>
            <a:spLocks noGrp="1"/>
          </p:cNvSpPr>
          <p:nvPr>
            <p:ph idx="1"/>
          </p:nvPr>
        </p:nvSpPr>
        <p:spPr/>
        <p:txBody>
          <a:bodyPr>
            <a:normAutofit/>
          </a:bodyPr>
          <a:lstStyle/>
          <a:p>
            <a:r>
              <a:rPr lang="en-US" sz="2400" dirty="0"/>
              <a:t>Covariance matrix : measures </a:t>
            </a:r>
            <a:r>
              <a:rPr lang="en-US" sz="2400" b="1" dirty="0"/>
              <a:t>how much two random variables vary together in a population</a:t>
            </a:r>
            <a:r>
              <a:rPr lang="en-US" sz="2400" dirty="0"/>
              <a:t>.</a:t>
            </a:r>
          </a:p>
          <a:p>
            <a:r>
              <a:rPr lang="en-US" sz="2400" dirty="0"/>
              <a:t>When the population contains higher dimensions or more random variables, a matrix is used to describe the </a:t>
            </a:r>
            <a:r>
              <a:rPr lang="en-US" sz="2400" b="1" dirty="0"/>
              <a:t>relationship between different dimensions</a:t>
            </a:r>
            <a:r>
              <a:rPr lang="en-US" sz="2400" dirty="0"/>
              <a:t>.</a:t>
            </a:r>
          </a:p>
          <a:p>
            <a:r>
              <a:rPr lang="en-US" sz="2400" dirty="0"/>
              <a:t>In a more easy-to-understand way, covariance matrix is to </a:t>
            </a:r>
            <a:r>
              <a:rPr lang="en-US" sz="2400" b="1" dirty="0"/>
              <a:t>define the relationship in the entire dimensions as the relationships between every two random variables</a:t>
            </a:r>
            <a:endParaRPr lang="en-US" sz="2400" dirty="0"/>
          </a:p>
          <a:p>
            <a:endParaRPr lang="en-US" sz="2400" dirty="0"/>
          </a:p>
          <a:p>
            <a:pPr marL="0" indent="0">
              <a:buNone/>
            </a:pPr>
            <a:endParaRPr lang="en-US" sz="2400" dirty="0"/>
          </a:p>
        </p:txBody>
      </p:sp>
    </p:spTree>
    <p:extLst>
      <p:ext uri="{BB962C8B-B14F-4D97-AF65-F5344CB8AC3E}">
        <p14:creationId xmlns:p14="http://schemas.microsoft.com/office/powerpoint/2010/main" val="1758549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(Multivariate)</a:t>
            </a:r>
          </a:p>
        </p:txBody>
      </p:sp>
      <p:sp>
        <p:nvSpPr>
          <p:cNvPr id="3" name="Content Placeholder 2"/>
          <p:cNvSpPr>
            <a:spLocks noGrp="1"/>
          </p:cNvSpPr>
          <p:nvPr>
            <p:ph idx="1"/>
          </p:nvPr>
        </p:nvSpPr>
        <p:spPr/>
        <p:txBody>
          <a:bodyPr>
            <a:normAutofit/>
          </a:bodyPr>
          <a:lstStyle/>
          <a:p>
            <a:r>
              <a:rPr lang="en-US" sz="2400" dirty="0"/>
              <a:t>Covariance matrix :</a:t>
            </a:r>
          </a:p>
          <a:p>
            <a:pPr marL="0" indent="0">
              <a:buNone/>
            </a:pPr>
            <a:endParaRPr lang="en-US" sz="2400" dirty="0"/>
          </a:p>
        </p:txBody>
      </p:sp>
      <p:pic>
        <p:nvPicPr>
          <p:cNvPr id="11266" name="Picture 2" descr="Covariance plots, updated 20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2659062"/>
            <a:ext cx="8075612" cy="1818122"/>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enter image description he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6225" y="4423817"/>
            <a:ext cx="3884612" cy="1942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226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(Multivariate)</a:t>
            </a:r>
          </a:p>
        </p:txBody>
      </p:sp>
      <p:sp>
        <p:nvSpPr>
          <p:cNvPr id="3" name="Content Placeholder 2"/>
          <p:cNvSpPr>
            <a:spLocks noGrp="1"/>
          </p:cNvSpPr>
          <p:nvPr>
            <p:ph idx="1"/>
          </p:nvPr>
        </p:nvSpPr>
        <p:spPr/>
        <p:txBody>
          <a:bodyPr>
            <a:normAutofit/>
          </a:bodyPr>
          <a:lstStyle/>
          <a:p>
            <a:r>
              <a:rPr lang="en-US" sz="2400" dirty="0"/>
              <a:t>Correlation matrix:  the degree to which a pair of variables are </a:t>
            </a:r>
            <a:r>
              <a:rPr lang="en-US" sz="2400" dirty="0">
                <a:hlinkClick r:id="rId3" tooltip="Line (geometry)"/>
              </a:rPr>
              <a:t>linearly</a:t>
            </a:r>
            <a:r>
              <a:rPr lang="en-US" sz="2400" dirty="0"/>
              <a:t> related. </a:t>
            </a:r>
          </a:p>
        </p:txBody>
      </p:sp>
      <p:pic>
        <p:nvPicPr>
          <p:cNvPr id="9224" name="Picture 8" descr="https://upload.wikimedia.org/wikipedia/commons/thumb/d/d4/Correlation_examples2.svg/400px-Correlation_examples2.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4574" y="3486151"/>
            <a:ext cx="5326364" cy="2436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985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EXPLORATION: Visualization</a:t>
            </a:r>
          </a:p>
        </p:txBody>
      </p:sp>
      <p:sp>
        <p:nvSpPr>
          <p:cNvPr id="3" name="Content Placeholder 2"/>
          <p:cNvSpPr>
            <a:spLocks noGrp="1"/>
          </p:cNvSpPr>
          <p:nvPr>
            <p:ph idx="1"/>
          </p:nvPr>
        </p:nvSpPr>
        <p:spPr/>
        <p:txBody>
          <a:bodyPr>
            <a:normAutofit/>
          </a:bodyPr>
          <a:lstStyle/>
          <a:p>
            <a:r>
              <a:rPr lang="en-US" sz="2400" b="1" dirty="0"/>
              <a:t>Arrangement</a:t>
            </a:r>
          </a:p>
          <a:p>
            <a:endParaRPr lang="en-US" sz="2400" b="1" dirty="0"/>
          </a:p>
          <a:p>
            <a:r>
              <a:rPr lang="en-US" sz="2400" b="1" dirty="0"/>
              <a:t>Selection</a:t>
            </a:r>
          </a:p>
        </p:txBody>
      </p:sp>
    </p:spTree>
    <p:extLst>
      <p:ext uri="{BB962C8B-B14F-4D97-AF65-F5344CB8AC3E}">
        <p14:creationId xmlns:p14="http://schemas.microsoft.com/office/powerpoint/2010/main" val="268607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(Univariate)</a:t>
            </a:r>
          </a:p>
        </p:txBody>
      </p:sp>
      <p:sp>
        <p:nvSpPr>
          <p:cNvPr id="3" name="Content Placeholder 2"/>
          <p:cNvSpPr>
            <a:spLocks noGrp="1"/>
          </p:cNvSpPr>
          <p:nvPr>
            <p:ph idx="1"/>
          </p:nvPr>
        </p:nvSpPr>
        <p:spPr/>
        <p:txBody>
          <a:bodyPr>
            <a:normAutofit/>
          </a:bodyPr>
          <a:lstStyle/>
          <a:p>
            <a:r>
              <a:rPr lang="en-US" sz="2400" dirty="0"/>
              <a:t>Numerical variables: </a:t>
            </a:r>
          </a:p>
          <a:p>
            <a:pPr lvl="1"/>
            <a:r>
              <a:rPr lang="en-US" sz="2400" dirty="0"/>
              <a:t>histograms </a:t>
            </a:r>
          </a:p>
          <a:p>
            <a:pPr lvl="1"/>
            <a:r>
              <a:rPr lang="en-US" sz="2400" dirty="0"/>
              <a:t>boxplots</a:t>
            </a:r>
          </a:p>
          <a:p>
            <a:pPr lvl="1"/>
            <a:r>
              <a:rPr lang="en-US" sz="2400" dirty="0"/>
              <a:t>These figures would give us an understanding about the variables’ central tendencies and spread. </a:t>
            </a:r>
          </a:p>
        </p:txBody>
      </p:sp>
    </p:spTree>
    <p:extLst>
      <p:ext uri="{BB962C8B-B14F-4D97-AF65-F5344CB8AC3E}">
        <p14:creationId xmlns:p14="http://schemas.microsoft.com/office/powerpoint/2010/main" val="25871825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(Univariate)</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4380" y="2352115"/>
            <a:ext cx="3346260" cy="2838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Espace réservé du texte 4">
            <a:extLst>
              <a:ext uri="{FF2B5EF4-FFF2-40B4-BE49-F238E27FC236}">
                <a16:creationId xmlns:a16="http://schemas.microsoft.com/office/drawing/2014/main" id="{AC751F7D-BCCB-449E-AB17-8178BE74D839}"/>
              </a:ext>
            </a:extLst>
          </p:cNvPr>
          <p:cNvSpPr>
            <a:spLocks noGrp="1"/>
          </p:cNvSpPr>
          <p:nvPr>
            <p:ph type="body" idx="1"/>
          </p:nvPr>
        </p:nvSpPr>
        <p:spPr>
          <a:xfrm>
            <a:off x="559559" y="1743496"/>
            <a:ext cx="6731701" cy="4329758"/>
          </a:xfrm>
        </p:spPr>
        <p:txBody>
          <a:bodyPr/>
          <a:lstStyle/>
          <a:p>
            <a:r>
              <a:rPr lang="en-US" sz="2400" dirty="0"/>
              <a:t>Numerical variables: </a:t>
            </a:r>
          </a:p>
          <a:p>
            <a:pPr lvl="1"/>
            <a:r>
              <a:rPr lang="en-US" sz="2400" dirty="0"/>
              <a:t>histograms : an approximate representation of the distribution of numerical or categorical data</a:t>
            </a:r>
          </a:p>
          <a:p>
            <a:pPr lvl="1"/>
            <a:r>
              <a:rPr lang="en-US" sz="2400" dirty="0"/>
              <a:t>the first step is to "bin" the range of values—that is, divide the entire range of values into a series of intervals—and then count how many values fall into each interval. </a:t>
            </a:r>
          </a:p>
          <a:p>
            <a:pPr lvl="1"/>
            <a:r>
              <a:rPr lang="en-US" sz="2400" dirty="0"/>
              <a:t>The vertical axis is the frequency density—the number of cases per unit of the variable on the horizontal axis. </a:t>
            </a:r>
          </a:p>
          <a:p>
            <a:endParaRPr lang="fr-FR" sz="2400" dirty="0"/>
          </a:p>
        </p:txBody>
      </p:sp>
    </p:spTree>
    <p:extLst>
      <p:ext uri="{BB962C8B-B14F-4D97-AF65-F5344CB8AC3E}">
        <p14:creationId xmlns:p14="http://schemas.microsoft.com/office/powerpoint/2010/main" val="1220861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559402" y="295696"/>
            <a:ext cx="11166865" cy="1356360"/>
          </a:xfrm>
          <a:prstGeom prst="rect">
            <a:avLst/>
          </a:prstGeom>
          <a:noFill/>
          <a:ln>
            <a:noFill/>
          </a:ln>
        </p:spPr>
        <p:txBody>
          <a:bodyPr spcFirstLastPara="1" wrap="square" lIns="91425" tIns="45700" rIns="91425" bIns="45700" anchor="ctr" anchorCtr="0">
            <a:noAutofit/>
          </a:bodyPr>
          <a:lstStyle/>
          <a:p>
            <a:pPr lvl="0">
              <a:buSzPts val="4400"/>
            </a:pPr>
            <a:r>
              <a:rPr lang="en-US" spc="-6" dirty="0">
                <a:solidFill>
                  <a:srgbClr val="FF0000"/>
                </a:solidFill>
              </a:rPr>
              <a:t>So for understanding,  explore or cleaning?</a:t>
            </a:r>
            <a:endParaRPr dirty="0">
              <a:solidFill>
                <a:srgbClr val="FF0000"/>
              </a:solidFill>
            </a:endParaRPr>
          </a:p>
        </p:txBody>
      </p:sp>
      <p:sp>
        <p:nvSpPr>
          <p:cNvPr id="107" name="Google Shape;107;p15"/>
          <p:cNvSpPr txBox="1">
            <a:spLocks noGrp="1"/>
          </p:cNvSpPr>
          <p:nvPr>
            <p:ph type="body" idx="1"/>
          </p:nvPr>
        </p:nvSpPr>
        <p:spPr>
          <a:xfrm>
            <a:off x="559559" y="1743496"/>
            <a:ext cx="11163869" cy="4329758"/>
          </a:xfrm>
          <a:prstGeom prst="rect">
            <a:avLst/>
          </a:prstGeom>
          <a:noFill/>
          <a:ln>
            <a:noFill/>
          </a:ln>
        </p:spPr>
        <p:txBody>
          <a:bodyPr spcFirstLastPara="1" wrap="square" lIns="91425" tIns="45700" rIns="91425" bIns="45700" anchor="t" anchorCtr="0">
            <a:noAutofit/>
          </a:bodyPr>
          <a:lstStyle/>
          <a:p>
            <a:pPr marL="228600" lvl="0" indent="-182880">
              <a:lnSpc>
                <a:spcPct val="100000"/>
              </a:lnSpc>
              <a:spcBef>
                <a:spcPts val="0"/>
              </a:spcBef>
              <a:buSzPts val="1920"/>
            </a:pPr>
            <a:r>
              <a:rPr lang="en-US" sz="2400" dirty="0"/>
              <a:t>When you think about your data, </a:t>
            </a:r>
          </a:p>
          <a:p>
            <a:pPr marL="685800" lvl="1" indent="-182880">
              <a:spcBef>
                <a:spcPts val="0"/>
              </a:spcBef>
              <a:buSzPts val="1920"/>
            </a:pPr>
            <a:r>
              <a:rPr lang="en-US" sz="2200" dirty="0"/>
              <a:t>it might seem logical to explore your data, </a:t>
            </a:r>
          </a:p>
          <a:p>
            <a:pPr marL="685800" lvl="1" indent="-182880">
              <a:spcBef>
                <a:spcPts val="0"/>
              </a:spcBef>
              <a:buSzPts val="1920"/>
            </a:pPr>
            <a:r>
              <a:rPr lang="en-US" sz="2200" dirty="0"/>
              <a:t>find out what’s there and which parts need attention before commencing with the cleaning. </a:t>
            </a:r>
          </a:p>
          <a:p>
            <a:pPr marL="685800" lvl="1" indent="-182880">
              <a:spcBef>
                <a:spcPts val="0"/>
              </a:spcBef>
              <a:buSzPts val="1920"/>
            </a:pPr>
            <a:r>
              <a:rPr lang="en-US" sz="2200" dirty="0"/>
              <a:t>After all, how can you clean up if you don’t know what the mess is? </a:t>
            </a:r>
          </a:p>
          <a:p>
            <a:pPr marL="685800" lvl="1" indent="-182880">
              <a:spcBef>
                <a:spcPts val="0"/>
              </a:spcBef>
              <a:buSzPts val="1920"/>
            </a:pPr>
            <a:endParaRPr lang="en-US" sz="2200" dirty="0"/>
          </a:p>
          <a:p>
            <a:pPr marL="228600" indent="-182880">
              <a:spcBef>
                <a:spcPts val="0"/>
              </a:spcBef>
              <a:buSzPts val="1920"/>
            </a:pPr>
            <a:r>
              <a:rPr lang="en-US" sz="2400" dirty="0"/>
              <a:t>it’s an iterative process. </a:t>
            </a:r>
          </a:p>
          <a:p>
            <a:pPr marL="685800" lvl="1" indent="-182880">
              <a:spcBef>
                <a:spcPts val="0"/>
              </a:spcBef>
              <a:buSzPts val="1920"/>
            </a:pPr>
            <a:r>
              <a:rPr lang="en-US" sz="2200" dirty="0"/>
              <a:t>You might not be able to explore and find out what you need about the data with it in the wrong format. </a:t>
            </a:r>
          </a:p>
          <a:p>
            <a:pPr marL="685800" lvl="1" indent="-182880">
              <a:spcBef>
                <a:spcPts val="0"/>
              </a:spcBef>
              <a:buSzPts val="1920"/>
            </a:pPr>
            <a:r>
              <a:rPr lang="en-US" sz="2200" dirty="0"/>
              <a:t>Do some back and forth between exploration and cleaning.</a:t>
            </a:r>
          </a:p>
        </p:txBody>
      </p:sp>
      <p:sp>
        <p:nvSpPr>
          <p:cNvPr id="108" name="Google Shape;108;p15"/>
          <p:cNvSpPr txBox="1">
            <a:spLocks noGrp="1"/>
          </p:cNvSpPr>
          <p:nvPr>
            <p:ph type="sldNum" idx="12"/>
          </p:nvPr>
        </p:nvSpPr>
        <p:spPr>
          <a:xfrm>
            <a:off x="10017212" y="6223830"/>
            <a:ext cx="170621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4</a:t>
            </a:fld>
            <a:endParaRPr/>
          </a:p>
        </p:txBody>
      </p:sp>
    </p:spTree>
    <p:extLst>
      <p:ext uri="{BB962C8B-B14F-4D97-AF65-F5344CB8AC3E}">
        <p14:creationId xmlns:p14="http://schemas.microsoft.com/office/powerpoint/2010/main" val="817527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(Univariate)</a:t>
            </a:r>
          </a:p>
        </p:txBody>
      </p:sp>
      <p:pic>
        <p:nvPicPr>
          <p:cNvPr id="13314" name="Picture 2" descr="https://upload.wikimedia.org/wikipedia/commons/thumb/1/1a/Boxplot_vs_PDF.svg/800px-Boxplot_vs_PDF.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810" y="1645921"/>
            <a:ext cx="3943550" cy="4308475"/>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texte 4">
            <a:extLst>
              <a:ext uri="{FF2B5EF4-FFF2-40B4-BE49-F238E27FC236}">
                <a16:creationId xmlns:a16="http://schemas.microsoft.com/office/drawing/2014/main" id="{52A94C11-EBFA-4427-8670-566C665A2C31}"/>
              </a:ext>
            </a:extLst>
          </p:cNvPr>
          <p:cNvSpPr>
            <a:spLocks noGrp="1"/>
          </p:cNvSpPr>
          <p:nvPr>
            <p:ph type="body" idx="1"/>
          </p:nvPr>
        </p:nvSpPr>
        <p:spPr>
          <a:xfrm>
            <a:off x="559559" y="1743496"/>
            <a:ext cx="6549344" cy="4329758"/>
          </a:xfrm>
        </p:spPr>
        <p:txBody>
          <a:bodyPr/>
          <a:lstStyle/>
          <a:p>
            <a:r>
              <a:rPr lang="en-US" sz="2400" dirty="0"/>
              <a:t>Numerical variables: </a:t>
            </a:r>
          </a:p>
          <a:p>
            <a:pPr lvl="1"/>
            <a:r>
              <a:rPr lang="en-US" sz="2400" dirty="0"/>
              <a:t>Box plot: a method for graphically depicting groups of numerical data through their quartiles. </a:t>
            </a:r>
          </a:p>
          <a:p>
            <a:pPr lvl="1"/>
            <a:endParaRPr lang="en-US" sz="2400" dirty="0"/>
          </a:p>
          <a:p>
            <a:pPr lvl="1"/>
            <a:r>
              <a:rPr lang="en-US" sz="2400" dirty="0"/>
              <a:t>Box plots may also have lines extending from the boxes (whiskers) indicating variability outside the upper and lower quartiles, hence the terms box-and-whisker plot and box-and-whisker diagram. </a:t>
            </a:r>
          </a:p>
          <a:p>
            <a:pPr lvl="1"/>
            <a:endParaRPr lang="en-US" sz="2400" dirty="0"/>
          </a:p>
          <a:p>
            <a:pPr lvl="1"/>
            <a:r>
              <a:rPr lang="en-US" sz="2400" dirty="0"/>
              <a:t>Outliers may be plotted as individual points</a:t>
            </a:r>
          </a:p>
          <a:p>
            <a:endParaRPr lang="fr-FR" sz="2400" dirty="0"/>
          </a:p>
        </p:txBody>
      </p:sp>
    </p:spTree>
    <p:extLst>
      <p:ext uri="{BB962C8B-B14F-4D97-AF65-F5344CB8AC3E}">
        <p14:creationId xmlns:p14="http://schemas.microsoft.com/office/powerpoint/2010/main" val="1470235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(Univariate)</a:t>
            </a:r>
          </a:p>
        </p:txBody>
      </p:sp>
      <p:pic>
        <p:nvPicPr>
          <p:cNvPr id="14338" name="Picture 2" descr="Data and boxplots for original data (left) and in log scale (righ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403308"/>
            <a:ext cx="5129866" cy="2564933"/>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texte 4">
            <a:extLst>
              <a:ext uri="{FF2B5EF4-FFF2-40B4-BE49-F238E27FC236}">
                <a16:creationId xmlns:a16="http://schemas.microsoft.com/office/drawing/2014/main" id="{1A667F4D-627F-4329-B275-87E974A70967}"/>
              </a:ext>
            </a:extLst>
          </p:cNvPr>
          <p:cNvSpPr>
            <a:spLocks noGrp="1"/>
          </p:cNvSpPr>
          <p:nvPr>
            <p:ph type="body" idx="1"/>
          </p:nvPr>
        </p:nvSpPr>
        <p:spPr>
          <a:xfrm>
            <a:off x="559559" y="1743496"/>
            <a:ext cx="5536441" cy="4329758"/>
          </a:xfrm>
        </p:spPr>
        <p:txBody>
          <a:bodyPr/>
          <a:lstStyle/>
          <a:p>
            <a:r>
              <a:rPr lang="en-US" sz="2400" dirty="0"/>
              <a:t>Numerical variables: </a:t>
            </a:r>
          </a:p>
          <a:p>
            <a:pPr lvl="1"/>
            <a:r>
              <a:rPr lang="en-US" sz="2400" dirty="0"/>
              <a:t>Box plot: a method for graphically depicting groups of numerical data through their quartiles. </a:t>
            </a:r>
          </a:p>
          <a:p>
            <a:pPr lvl="1"/>
            <a:r>
              <a:rPr lang="en-US" sz="2400" dirty="0"/>
              <a:t>Log scale</a:t>
            </a:r>
          </a:p>
        </p:txBody>
      </p:sp>
    </p:spTree>
    <p:extLst>
      <p:ext uri="{BB962C8B-B14F-4D97-AF65-F5344CB8AC3E}">
        <p14:creationId xmlns:p14="http://schemas.microsoft.com/office/powerpoint/2010/main" val="41101724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(Univariate)</a:t>
            </a:r>
          </a:p>
        </p:txBody>
      </p:sp>
      <p:sp>
        <p:nvSpPr>
          <p:cNvPr id="3" name="Content Placeholder 2"/>
          <p:cNvSpPr>
            <a:spLocks noGrp="1"/>
          </p:cNvSpPr>
          <p:nvPr>
            <p:ph idx="1"/>
          </p:nvPr>
        </p:nvSpPr>
        <p:spPr/>
        <p:txBody>
          <a:bodyPr>
            <a:normAutofit/>
          </a:bodyPr>
          <a:lstStyle/>
          <a:p>
            <a:pPr fontAlgn="base"/>
            <a:r>
              <a:rPr lang="en-US" sz="2400" dirty="0"/>
              <a:t>Categorical variables: </a:t>
            </a:r>
          </a:p>
          <a:p>
            <a:pPr lvl="1" fontAlgn="base"/>
            <a:r>
              <a:rPr lang="en-US" sz="2400" dirty="0"/>
              <a:t>build a bar chart visualization that shows the frequencies in each category. </a:t>
            </a:r>
          </a:p>
        </p:txBody>
      </p:sp>
      <p:pic>
        <p:nvPicPr>
          <p:cNvPr id="15362" name="Picture 2" descr="Résultat de recherche d'images pour &quot;categorical variable bar char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5488" y="3629025"/>
            <a:ext cx="3311146" cy="2478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5482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(Bi-variate)</a:t>
            </a:r>
          </a:p>
        </p:txBody>
      </p:sp>
      <p:sp>
        <p:nvSpPr>
          <p:cNvPr id="3" name="Content Placeholder 2"/>
          <p:cNvSpPr>
            <a:spLocks noGrp="1"/>
          </p:cNvSpPr>
          <p:nvPr>
            <p:ph idx="1"/>
          </p:nvPr>
        </p:nvSpPr>
        <p:spPr/>
        <p:txBody>
          <a:bodyPr>
            <a:normAutofit/>
          </a:bodyPr>
          <a:lstStyle/>
          <a:p>
            <a:pPr fontAlgn="base"/>
            <a:r>
              <a:rPr lang="en-US" sz="2400" dirty="0"/>
              <a:t>Continuous &amp; Continuous (Matrix): </a:t>
            </a:r>
          </a:p>
          <a:p>
            <a:pPr lvl="1" fontAlgn="base"/>
            <a:r>
              <a:rPr lang="en-US" sz="2400" dirty="0"/>
              <a:t>scatter plots in order to see how two continuous variables interact between each other. </a:t>
            </a:r>
          </a:p>
        </p:txBody>
      </p:sp>
      <p:pic>
        <p:nvPicPr>
          <p:cNvPr id="16388" name="Picture 4" descr="Afficher l’image 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3927" y="3280728"/>
            <a:ext cx="3992033" cy="299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6628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(Bi-variate)</a:t>
            </a:r>
          </a:p>
        </p:txBody>
      </p:sp>
      <p:sp>
        <p:nvSpPr>
          <p:cNvPr id="3" name="Content Placeholder 2"/>
          <p:cNvSpPr>
            <a:spLocks noGrp="1"/>
          </p:cNvSpPr>
          <p:nvPr>
            <p:ph idx="1"/>
          </p:nvPr>
        </p:nvSpPr>
        <p:spPr/>
        <p:txBody>
          <a:bodyPr>
            <a:normAutofit/>
          </a:bodyPr>
          <a:lstStyle/>
          <a:p>
            <a:pPr fontAlgn="base"/>
            <a:r>
              <a:rPr lang="en-US" sz="2400" dirty="0"/>
              <a:t>Categorical &amp; Categorical: </a:t>
            </a:r>
          </a:p>
          <a:p>
            <a:pPr lvl="1" fontAlgn="base"/>
            <a:r>
              <a:rPr lang="en-US" sz="2400" dirty="0"/>
              <a:t>A Stacked Column Chart shows how the frequencies are spread between the two categorical variables. </a:t>
            </a:r>
          </a:p>
        </p:txBody>
      </p:sp>
      <p:pic>
        <p:nvPicPr>
          <p:cNvPr id="17410" name="Picture 2" descr="Résultat de recherche d'images pour &quot;Stacked Column Chart&quo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5599" y="3260884"/>
            <a:ext cx="6026506" cy="2812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5046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(Bi-variate)</a:t>
            </a:r>
          </a:p>
        </p:txBody>
      </p:sp>
      <p:sp>
        <p:nvSpPr>
          <p:cNvPr id="3" name="Content Placeholder 2"/>
          <p:cNvSpPr>
            <a:spLocks noGrp="1"/>
          </p:cNvSpPr>
          <p:nvPr>
            <p:ph idx="1"/>
          </p:nvPr>
        </p:nvSpPr>
        <p:spPr/>
        <p:txBody>
          <a:bodyPr>
            <a:normAutofit/>
          </a:bodyPr>
          <a:lstStyle/>
          <a:p>
            <a:pPr fontAlgn="base"/>
            <a:r>
              <a:rPr lang="en-US" sz="2400" dirty="0"/>
              <a:t>Categorical &amp; Continuous: </a:t>
            </a:r>
          </a:p>
          <a:p>
            <a:pPr lvl="1" fontAlgn="base"/>
            <a:r>
              <a:rPr lang="en-US" sz="2400" dirty="0"/>
              <a:t>boxplots combined with </a:t>
            </a:r>
            <a:r>
              <a:rPr lang="en-US" sz="2400" dirty="0" err="1"/>
              <a:t>swarmplots</a:t>
            </a:r>
            <a:r>
              <a:rPr lang="en-US" sz="2400" dirty="0"/>
              <a:t>. </a:t>
            </a:r>
          </a:p>
        </p:txBody>
      </p:sp>
      <p:pic>
        <p:nvPicPr>
          <p:cNvPr id="18436" name="Picture 4" descr="https://i.stack.imgur.com/P4eI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0535" y="3166746"/>
            <a:ext cx="4241369" cy="260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5750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(Multivariate)</a:t>
            </a:r>
          </a:p>
        </p:txBody>
      </p:sp>
      <p:sp>
        <p:nvSpPr>
          <p:cNvPr id="3" name="Content Placeholder 2"/>
          <p:cNvSpPr>
            <a:spLocks noGrp="1"/>
          </p:cNvSpPr>
          <p:nvPr>
            <p:ph idx="1"/>
          </p:nvPr>
        </p:nvSpPr>
        <p:spPr/>
        <p:txBody>
          <a:bodyPr>
            <a:normAutofit/>
          </a:bodyPr>
          <a:lstStyle/>
          <a:p>
            <a:r>
              <a:rPr lang="en-US" sz="2400" dirty="0"/>
              <a:t>Displaying additional dimensions</a:t>
            </a:r>
          </a:p>
          <a:p>
            <a:pPr lvl="1"/>
            <a:r>
              <a:rPr lang="en-US" sz="2400" dirty="0"/>
              <a:t>Size</a:t>
            </a:r>
          </a:p>
          <a:p>
            <a:pPr lvl="1"/>
            <a:r>
              <a:rPr lang="en-US" sz="2400" dirty="0"/>
              <a:t>Color </a:t>
            </a:r>
          </a:p>
          <a:p>
            <a:pPr lvl="1"/>
            <a:r>
              <a:rPr lang="en-US" sz="2400" dirty="0"/>
              <a:t>Shape</a:t>
            </a:r>
          </a:p>
          <a:p>
            <a:r>
              <a:rPr lang="en-US" sz="2400" dirty="0"/>
              <a:t>Slicing data</a:t>
            </a:r>
          </a:p>
          <a:p>
            <a:r>
              <a:rPr lang="en-US" sz="2400" dirty="0"/>
              <a:t>Animation</a:t>
            </a:r>
          </a:p>
          <a:p>
            <a:endParaRPr lang="en-US" sz="2400" dirty="0"/>
          </a:p>
        </p:txBody>
      </p:sp>
    </p:spTree>
    <p:extLst>
      <p:ext uri="{BB962C8B-B14F-4D97-AF65-F5344CB8AC3E}">
        <p14:creationId xmlns:p14="http://schemas.microsoft.com/office/powerpoint/2010/main" val="12904041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(Multivariate)</a:t>
            </a:r>
          </a:p>
        </p:txBody>
      </p:sp>
      <p:sp>
        <p:nvSpPr>
          <p:cNvPr id="3" name="Content Placeholder 2"/>
          <p:cNvSpPr>
            <a:spLocks noGrp="1"/>
          </p:cNvSpPr>
          <p:nvPr>
            <p:ph idx="1"/>
          </p:nvPr>
        </p:nvSpPr>
        <p:spPr/>
        <p:txBody>
          <a:bodyPr>
            <a:normAutofit/>
          </a:bodyPr>
          <a:lstStyle/>
          <a:p>
            <a:r>
              <a:rPr lang="en-US" sz="2400" dirty="0"/>
              <a:t>Displaying additional dimensions</a:t>
            </a:r>
          </a:p>
        </p:txBody>
      </p:sp>
      <p:pic>
        <p:nvPicPr>
          <p:cNvPr id="20482" name="Picture 2" descr="Résultat de recherche d'images pour &quot;multi dimensional plot&quo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9598" y="2455501"/>
            <a:ext cx="5563789" cy="3709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8419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a:t>
            </a:r>
          </a:p>
        </p:txBody>
      </p:sp>
      <p:sp>
        <p:nvSpPr>
          <p:cNvPr id="3" name="Content Placeholder 2"/>
          <p:cNvSpPr>
            <a:spLocks noGrp="1"/>
          </p:cNvSpPr>
          <p:nvPr>
            <p:ph idx="1"/>
          </p:nvPr>
        </p:nvSpPr>
        <p:spPr>
          <a:xfrm>
            <a:off x="559559" y="1743496"/>
            <a:ext cx="11163869" cy="4818808"/>
          </a:xfrm>
        </p:spPr>
        <p:txBody>
          <a:bodyPr>
            <a:normAutofit lnSpcReduction="10000"/>
          </a:bodyPr>
          <a:lstStyle/>
          <a:p>
            <a:r>
              <a:rPr lang="en-US" sz="2400" dirty="0"/>
              <a:t>Higher-</a:t>
            </a:r>
            <a:r>
              <a:rPr lang="en-US" sz="2400" dirty="0" err="1"/>
              <a:t>dimsional</a:t>
            </a:r>
            <a:r>
              <a:rPr lang="en-US" sz="2400" dirty="0"/>
              <a:t> data</a:t>
            </a:r>
          </a:p>
          <a:p>
            <a:pPr lvl="1"/>
            <a:r>
              <a:rPr lang="en-US" sz="2400" dirty="0"/>
              <a:t>Matrices</a:t>
            </a:r>
          </a:p>
          <a:p>
            <a:pPr lvl="1"/>
            <a:r>
              <a:rPr lang="en-US" sz="2400" dirty="0"/>
              <a:t>Parallel coordinates</a:t>
            </a:r>
          </a:p>
          <a:p>
            <a:pPr lvl="1"/>
            <a:r>
              <a:rPr lang="en-US" sz="2400" dirty="0"/>
              <a:t>Star coordinates</a:t>
            </a:r>
          </a:p>
          <a:p>
            <a:pPr lvl="1"/>
            <a:r>
              <a:rPr lang="en-US" sz="2400" dirty="0"/>
              <a:t>Multidimensional arrays</a:t>
            </a:r>
          </a:p>
          <a:p>
            <a:pPr lvl="1"/>
            <a:r>
              <a:rPr lang="en-US" sz="2400" dirty="0"/>
              <a:t>Data cubes</a:t>
            </a:r>
          </a:p>
          <a:p>
            <a:r>
              <a:rPr lang="en-US" sz="2400" dirty="0"/>
              <a:t>Dimensionality reduction</a:t>
            </a:r>
          </a:p>
          <a:p>
            <a:r>
              <a:rPr lang="en-US" sz="2400" dirty="0"/>
              <a:t>Pivoting</a:t>
            </a:r>
          </a:p>
          <a:p>
            <a:r>
              <a:rPr lang="en-US" sz="2400" dirty="0"/>
              <a:t>Slicing/dicing</a:t>
            </a:r>
          </a:p>
          <a:p>
            <a:r>
              <a:rPr lang="en-US" sz="2400" dirty="0"/>
              <a:t>Roll up/drill down</a:t>
            </a:r>
          </a:p>
          <a:p>
            <a:endParaRPr lang="en-US" sz="2400" dirty="0"/>
          </a:p>
        </p:txBody>
      </p:sp>
    </p:spTree>
    <p:extLst>
      <p:ext uri="{BB962C8B-B14F-4D97-AF65-F5344CB8AC3E}">
        <p14:creationId xmlns:p14="http://schemas.microsoft.com/office/powerpoint/2010/main" val="3529552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Exploratory DATA Analysis (EDA)</a:t>
            </a:r>
          </a:p>
        </p:txBody>
      </p:sp>
      <p:sp>
        <p:nvSpPr>
          <p:cNvPr id="4" name="Google Shape;107;p15">
            <a:extLst>
              <a:ext uri="{FF2B5EF4-FFF2-40B4-BE49-F238E27FC236}">
                <a16:creationId xmlns:a16="http://schemas.microsoft.com/office/drawing/2014/main" id="{6637D7F1-954E-40BB-9860-62E5E41D325A}"/>
              </a:ext>
            </a:extLst>
          </p:cNvPr>
          <p:cNvSpPr txBox="1">
            <a:spLocks/>
          </p:cNvSpPr>
          <p:nvPr/>
        </p:nvSpPr>
        <p:spPr>
          <a:xfrm>
            <a:off x="559559" y="1743496"/>
            <a:ext cx="11163869" cy="43297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0360" algn="l" rtl="0">
              <a:lnSpc>
                <a:spcPct val="90000"/>
              </a:lnSpc>
              <a:spcBef>
                <a:spcPts val="1400"/>
              </a:spcBef>
              <a:spcAft>
                <a:spcPts val="0"/>
              </a:spcAft>
              <a:buClr>
                <a:schemeClr val="dk1"/>
              </a:buClr>
              <a:buSzPts val="1760"/>
              <a:buFont typeface="Corbel"/>
              <a:buChar char="•"/>
              <a:defRPr sz="2200" b="0" i="0" u="none" strike="noStrike" cap="none">
                <a:solidFill>
                  <a:schemeClr val="dk1"/>
                </a:solidFill>
                <a:latin typeface="Corbel"/>
                <a:ea typeface="Corbel"/>
                <a:cs typeface="Corbel"/>
                <a:sym typeface="Corbel"/>
              </a:defRPr>
            </a:lvl1pPr>
            <a:lvl2pPr marL="914400" marR="0" lvl="1" indent="-330200" algn="l" rtl="0">
              <a:lnSpc>
                <a:spcPct val="100000"/>
              </a:lnSpc>
              <a:spcBef>
                <a:spcPts val="600"/>
              </a:spcBef>
              <a:spcAft>
                <a:spcPts val="0"/>
              </a:spcAft>
              <a:buClr>
                <a:schemeClr val="dk1"/>
              </a:buClr>
              <a:buSzPts val="1600"/>
              <a:buFont typeface="Corbel"/>
              <a:buChar char="•"/>
              <a:defRPr sz="2000" b="0" i="0" u="none" strike="noStrike" cap="none">
                <a:solidFill>
                  <a:schemeClr val="dk1"/>
                </a:solidFill>
                <a:latin typeface="Corbel"/>
                <a:ea typeface="Corbel"/>
                <a:cs typeface="Corbel"/>
                <a:sym typeface="Corbel"/>
              </a:defRPr>
            </a:lvl2pPr>
            <a:lvl3pPr marL="1371600" marR="0" lvl="2" indent="-320039" algn="l" rtl="0">
              <a:lnSpc>
                <a:spcPct val="100000"/>
              </a:lnSpc>
              <a:spcBef>
                <a:spcPts val="600"/>
              </a:spcBef>
              <a:spcAft>
                <a:spcPts val="0"/>
              </a:spcAft>
              <a:buClr>
                <a:schemeClr val="dk1"/>
              </a:buClr>
              <a:buSzPts val="1440"/>
              <a:buFont typeface="Corbel"/>
              <a:buChar char="•"/>
              <a:defRPr sz="1800" b="0" i="0" u="none" strike="noStrike" cap="none">
                <a:solidFill>
                  <a:schemeClr val="dk1"/>
                </a:solidFill>
                <a:latin typeface="Corbel"/>
                <a:ea typeface="Corbel"/>
                <a:cs typeface="Corbel"/>
                <a:sym typeface="Corbel"/>
              </a:defRPr>
            </a:lvl3pPr>
            <a:lvl4pPr marL="1828800" marR="0" lvl="3" indent="-309880" algn="l" rtl="0">
              <a:lnSpc>
                <a:spcPct val="100000"/>
              </a:lnSpc>
              <a:spcBef>
                <a:spcPts val="600"/>
              </a:spcBef>
              <a:spcAft>
                <a:spcPts val="0"/>
              </a:spcAft>
              <a:buClr>
                <a:schemeClr val="dk1"/>
              </a:buClr>
              <a:buSzPts val="1280"/>
              <a:buFont typeface="Corbel"/>
              <a:buChar char="•"/>
              <a:defRPr sz="1600" b="0" i="0" u="none" strike="noStrike" cap="none">
                <a:solidFill>
                  <a:schemeClr val="dk1"/>
                </a:solidFill>
                <a:latin typeface="Corbel"/>
                <a:ea typeface="Corbel"/>
                <a:cs typeface="Corbel"/>
                <a:sym typeface="Corbel"/>
              </a:defRPr>
            </a:lvl4pPr>
            <a:lvl5pPr marL="2286000" marR="0" lvl="4" indent="-309879" algn="l" rtl="0">
              <a:lnSpc>
                <a:spcPct val="100000"/>
              </a:lnSpc>
              <a:spcBef>
                <a:spcPts val="600"/>
              </a:spcBef>
              <a:spcAft>
                <a:spcPts val="0"/>
              </a:spcAft>
              <a:buClr>
                <a:schemeClr val="dk1"/>
              </a:buClr>
              <a:buSzPts val="1280"/>
              <a:buFont typeface="Corbel"/>
              <a:buChar char="•"/>
              <a:defRPr sz="1600" b="0" i="0" u="none" strike="noStrike" cap="none">
                <a:solidFill>
                  <a:schemeClr val="dk1"/>
                </a:solidFill>
                <a:latin typeface="Corbel"/>
                <a:ea typeface="Corbel"/>
                <a:cs typeface="Corbel"/>
                <a:sym typeface="Corbel"/>
              </a:defRPr>
            </a:lvl5pPr>
            <a:lvl6pPr marL="2743200" marR="0" lvl="5" indent="-320039" algn="l" rtl="0">
              <a:lnSpc>
                <a:spcPct val="90000"/>
              </a:lnSpc>
              <a:spcBef>
                <a:spcPts val="600"/>
              </a:spcBef>
              <a:spcAft>
                <a:spcPts val="0"/>
              </a:spcAft>
              <a:buClr>
                <a:schemeClr val="dk1"/>
              </a:buClr>
              <a:buSzPts val="1440"/>
              <a:buFont typeface="Corbel"/>
              <a:buChar char="•"/>
              <a:defRPr sz="1600" b="0" i="0" u="none" strike="noStrike" cap="none">
                <a:solidFill>
                  <a:schemeClr val="dk1"/>
                </a:solidFill>
                <a:latin typeface="Corbel"/>
                <a:ea typeface="Corbel"/>
                <a:cs typeface="Corbel"/>
                <a:sym typeface="Corbel"/>
              </a:defRPr>
            </a:lvl6pPr>
            <a:lvl7pPr marL="3200400" marR="0" lvl="6" indent="-320039" algn="l" rtl="0">
              <a:lnSpc>
                <a:spcPct val="90000"/>
              </a:lnSpc>
              <a:spcBef>
                <a:spcPts val="400"/>
              </a:spcBef>
              <a:spcAft>
                <a:spcPts val="0"/>
              </a:spcAft>
              <a:buClr>
                <a:schemeClr val="dk1"/>
              </a:buClr>
              <a:buSzPts val="1440"/>
              <a:buFont typeface="Corbel"/>
              <a:buChar char="•"/>
              <a:defRPr sz="1600" b="0" i="0" u="none" strike="noStrike" cap="none">
                <a:solidFill>
                  <a:schemeClr val="dk1"/>
                </a:solidFill>
                <a:latin typeface="Corbel"/>
                <a:ea typeface="Corbel"/>
                <a:cs typeface="Corbel"/>
                <a:sym typeface="Corbel"/>
              </a:defRPr>
            </a:lvl7pPr>
            <a:lvl8pPr marL="3657600" marR="0" lvl="7" indent="-320040" algn="l" rtl="0">
              <a:lnSpc>
                <a:spcPct val="90000"/>
              </a:lnSpc>
              <a:spcBef>
                <a:spcPts val="400"/>
              </a:spcBef>
              <a:spcAft>
                <a:spcPts val="0"/>
              </a:spcAft>
              <a:buClr>
                <a:schemeClr val="dk1"/>
              </a:buClr>
              <a:buSzPts val="1440"/>
              <a:buFont typeface="Corbel"/>
              <a:buChar char="•"/>
              <a:defRPr sz="1600" b="0" i="0" u="none" strike="noStrike" cap="none">
                <a:solidFill>
                  <a:schemeClr val="dk1"/>
                </a:solidFill>
                <a:latin typeface="Corbel"/>
                <a:ea typeface="Corbel"/>
                <a:cs typeface="Corbel"/>
                <a:sym typeface="Corbel"/>
              </a:defRPr>
            </a:lvl8pPr>
            <a:lvl9pPr marL="4114800" marR="0" lvl="8" indent="-320040" algn="l" rtl="0">
              <a:lnSpc>
                <a:spcPct val="90000"/>
              </a:lnSpc>
              <a:spcBef>
                <a:spcPts val="400"/>
              </a:spcBef>
              <a:spcAft>
                <a:spcPts val="400"/>
              </a:spcAft>
              <a:buClr>
                <a:schemeClr val="dk1"/>
              </a:buClr>
              <a:buSzPts val="1440"/>
              <a:buFont typeface="Corbel"/>
              <a:buChar char="•"/>
              <a:defRPr sz="1600" b="0" i="0" u="none" strike="noStrike" cap="none">
                <a:solidFill>
                  <a:schemeClr val="dk1"/>
                </a:solidFill>
                <a:latin typeface="Corbel"/>
                <a:ea typeface="Corbel"/>
                <a:cs typeface="Corbel"/>
                <a:sym typeface="Corbel"/>
              </a:defRPr>
            </a:lvl9pPr>
          </a:lstStyle>
          <a:p>
            <a:r>
              <a:rPr lang="en-US" sz="2400" b="1" dirty="0"/>
              <a:t>Data exploration</a:t>
            </a:r>
            <a:r>
              <a:rPr lang="en-US" sz="2400" dirty="0"/>
              <a:t>: an approach similar to initial </a:t>
            </a:r>
            <a:r>
              <a:rPr lang="en-US" sz="2400" dirty="0">
                <a:hlinkClick r:id="rId3" tooltip="Data analysis"/>
              </a:rPr>
              <a:t>data analysis</a:t>
            </a:r>
            <a:r>
              <a:rPr lang="en-US" sz="2400" dirty="0"/>
              <a:t>, whereby a </a:t>
            </a:r>
            <a:r>
              <a:rPr lang="en-US" sz="2400" dirty="0">
                <a:hlinkClick r:id="rId4" tooltip="Data analyst"/>
              </a:rPr>
              <a:t>data analyst</a:t>
            </a:r>
            <a:r>
              <a:rPr lang="en-US" sz="2400" dirty="0"/>
              <a:t> uses visual exploration to understand what is in a dataset and the characteristics of the data.</a:t>
            </a:r>
            <a:r>
              <a:rPr lang="en-US" sz="2400" baseline="30000" dirty="0"/>
              <a:t> </a:t>
            </a:r>
            <a:r>
              <a:rPr lang="en-US" sz="2400" dirty="0"/>
              <a:t>These characteristics can include:</a:t>
            </a:r>
          </a:p>
          <a:p>
            <a:pPr lvl="1"/>
            <a:r>
              <a:rPr lang="en-US" sz="2400" dirty="0"/>
              <a:t>size or amount of data, </a:t>
            </a:r>
          </a:p>
          <a:p>
            <a:pPr lvl="1"/>
            <a:r>
              <a:rPr lang="en-US" sz="2400" dirty="0"/>
              <a:t>completeness of the data, </a:t>
            </a:r>
          </a:p>
          <a:p>
            <a:pPr lvl="1"/>
            <a:r>
              <a:rPr lang="en-US" sz="2400" dirty="0"/>
              <a:t>correctness of the data, </a:t>
            </a:r>
          </a:p>
          <a:p>
            <a:pPr lvl="1"/>
            <a:r>
              <a:rPr lang="en-US" sz="2400" dirty="0"/>
              <a:t>possible relationships amongst data elements</a:t>
            </a:r>
          </a:p>
        </p:txBody>
      </p:sp>
    </p:spTree>
    <p:extLst>
      <p:ext uri="{BB962C8B-B14F-4D97-AF65-F5344CB8AC3E}">
        <p14:creationId xmlns:p14="http://schemas.microsoft.com/office/powerpoint/2010/main" val="599704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Types in Statistics</a:t>
            </a:r>
          </a:p>
        </p:txBody>
      </p:sp>
      <p:sp>
        <p:nvSpPr>
          <p:cNvPr id="5" name="Espace réservé du texte 4">
            <a:extLst>
              <a:ext uri="{FF2B5EF4-FFF2-40B4-BE49-F238E27FC236}">
                <a16:creationId xmlns:a16="http://schemas.microsoft.com/office/drawing/2014/main" id="{D5385A94-A2AC-452B-B1F5-4E1DEB0AF3B3}"/>
              </a:ext>
            </a:extLst>
          </p:cNvPr>
          <p:cNvSpPr>
            <a:spLocks noGrp="1"/>
          </p:cNvSpPr>
          <p:nvPr>
            <p:ph type="body" idx="1"/>
          </p:nvPr>
        </p:nvSpPr>
        <p:spPr/>
        <p:txBody>
          <a:bodyPr/>
          <a:lstStyle/>
          <a:p>
            <a:r>
              <a:rPr lang="en-US" sz="2400" dirty="0"/>
              <a:t>Data Types are an important concept of statistics, which needs to be understood, to correctly apply statistical measurements to your data and therefore to correctly conclude certain assumptions about it.</a:t>
            </a:r>
          </a:p>
          <a:p>
            <a:endParaRPr lang="fr-FR" sz="2400" dirty="0"/>
          </a:p>
        </p:txBody>
      </p:sp>
      <p:pic>
        <p:nvPicPr>
          <p:cNvPr id="7" name="Picture 2" descr="measurement levels, categorical variables">
            <a:extLst>
              <a:ext uri="{FF2B5EF4-FFF2-40B4-BE49-F238E27FC236}">
                <a16:creationId xmlns:a16="http://schemas.microsoft.com/office/drawing/2014/main" id="{F4835AB5-0052-4F46-B91B-5C1756ECF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8904" y="3429000"/>
            <a:ext cx="6096000" cy="226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38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Categorical Data</a:t>
            </a:r>
          </a:p>
        </p:txBody>
      </p:sp>
      <p:sp>
        <p:nvSpPr>
          <p:cNvPr id="5" name="Espace réservé du texte 4">
            <a:extLst>
              <a:ext uri="{FF2B5EF4-FFF2-40B4-BE49-F238E27FC236}">
                <a16:creationId xmlns:a16="http://schemas.microsoft.com/office/drawing/2014/main" id="{42515FB2-EBE9-42F6-A760-D80AB6A2333D}"/>
              </a:ext>
            </a:extLst>
          </p:cNvPr>
          <p:cNvSpPr>
            <a:spLocks noGrp="1"/>
          </p:cNvSpPr>
          <p:nvPr>
            <p:ph type="body" idx="1"/>
          </p:nvPr>
        </p:nvSpPr>
        <p:spPr/>
        <p:txBody>
          <a:bodyPr/>
          <a:lstStyle/>
          <a:p>
            <a:r>
              <a:rPr lang="en-US" sz="2400" dirty="0"/>
              <a:t>Describes categories or groups. </a:t>
            </a:r>
          </a:p>
          <a:p>
            <a:pPr lvl="1"/>
            <a:r>
              <a:rPr lang="en-US" sz="2400" dirty="0"/>
              <a:t>One example would be car brands like Mercedes, BMW and Audi – they show different </a:t>
            </a:r>
            <a:r>
              <a:rPr lang="en-US" sz="2400" i="1" dirty="0"/>
              <a:t>categories</a:t>
            </a:r>
            <a:r>
              <a:rPr lang="en-US" sz="2400" dirty="0"/>
              <a:t>.</a:t>
            </a:r>
          </a:p>
          <a:p>
            <a:pPr lvl="1"/>
            <a:r>
              <a:rPr lang="en-US" sz="2400" dirty="0"/>
              <a:t>Can also take on numerical values (Example: 1 for female and 0 for male). </a:t>
            </a:r>
          </a:p>
          <a:p>
            <a:pPr lvl="1"/>
            <a:r>
              <a:rPr lang="en-US" sz="2400" dirty="0"/>
              <a:t>Note that those numbers don’t have mathematical meaning.</a:t>
            </a:r>
          </a:p>
          <a:p>
            <a:r>
              <a:rPr lang="en-US" sz="2400" dirty="0"/>
              <a:t>Two types :</a:t>
            </a:r>
          </a:p>
          <a:p>
            <a:pPr lvl="1"/>
            <a:r>
              <a:rPr lang="en-US" sz="2400" dirty="0"/>
              <a:t>Nominal data</a:t>
            </a:r>
          </a:p>
          <a:p>
            <a:pPr lvl="1"/>
            <a:r>
              <a:rPr lang="en-US" sz="2400" dirty="0"/>
              <a:t>Ordinal data</a:t>
            </a:r>
          </a:p>
          <a:p>
            <a:endParaRPr lang="fr-FR" sz="2400" dirty="0"/>
          </a:p>
        </p:txBody>
      </p:sp>
    </p:spTree>
    <p:extLst>
      <p:ext uri="{BB962C8B-B14F-4D97-AF65-F5344CB8AC3E}">
        <p14:creationId xmlns:p14="http://schemas.microsoft.com/office/powerpoint/2010/main" val="653430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Categorical Data</a:t>
            </a:r>
          </a:p>
        </p:txBody>
      </p:sp>
      <p:sp>
        <p:nvSpPr>
          <p:cNvPr id="5" name="Espace réservé du texte 4">
            <a:extLst>
              <a:ext uri="{FF2B5EF4-FFF2-40B4-BE49-F238E27FC236}">
                <a16:creationId xmlns:a16="http://schemas.microsoft.com/office/drawing/2014/main" id="{4AFF72FA-1DEB-4FCA-836A-988B9E3971E4}"/>
              </a:ext>
            </a:extLst>
          </p:cNvPr>
          <p:cNvSpPr>
            <a:spLocks noGrp="1"/>
          </p:cNvSpPr>
          <p:nvPr>
            <p:ph type="body" idx="1"/>
          </p:nvPr>
        </p:nvSpPr>
        <p:spPr/>
        <p:txBody>
          <a:bodyPr/>
          <a:lstStyle/>
          <a:p>
            <a:r>
              <a:rPr lang="en-US" dirty="0"/>
              <a:t>Nominal Data: represent discrete units and are used to label variables, that have no quantitative value. </a:t>
            </a:r>
          </a:p>
          <a:p>
            <a:pPr lvl="1"/>
            <a:r>
              <a:rPr lang="en-US" dirty="0"/>
              <a:t>Just think of them as “labels”. </a:t>
            </a:r>
          </a:p>
          <a:p>
            <a:pPr lvl="1"/>
            <a:r>
              <a:rPr lang="en-US" dirty="0"/>
              <a:t>Nominal data that has no order..</a:t>
            </a:r>
          </a:p>
          <a:p>
            <a:endParaRPr lang="fr-FR" dirty="0"/>
          </a:p>
        </p:txBody>
      </p:sp>
      <p:pic>
        <p:nvPicPr>
          <p:cNvPr id="7" name="Picture 2" descr="https://miro.medium.com/max/2182/0*KUbI9s0EGs5dXznj.png">
            <a:extLst>
              <a:ext uri="{FF2B5EF4-FFF2-40B4-BE49-F238E27FC236}">
                <a16:creationId xmlns:a16="http://schemas.microsoft.com/office/drawing/2014/main" id="{0D679986-A025-4F0A-B035-FED34218AF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9160" y="3429000"/>
            <a:ext cx="5849373" cy="2635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811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Categorical Data</a:t>
            </a:r>
          </a:p>
        </p:txBody>
      </p:sp>
      <p:sp>
        <p:nvSpPr>
          <p:cNvPr id="5" name="Espace réservé du texte 4">
            <a:extLst>
              <a:ext uri="{FF2B5EF4-FFF2-40B4-BE49-F238E27FC236}">
                <a16:creationId xmlns:a16="http://schemas.microsoft.com/office/drawing/2014/main" id="{4AFF72FA-1DEB-4FCA-836A-988B9E3971E4}"/>
              </a:ext>
            </a:extLst>
          </p:cNvPr>
          <p:cNvSpPr>
            <a:spLocks noGrp="1"/>
          </p:cNvSpPr>
          <p:nvPr>
            <p:ph type="body" idx="1"/>
          </p:nvPr>
        </p:nvSpPr>
        <p:spPr/>
        <p:txBody>
          <a:bodyPr/>
          <a:lstStyle/>
          <a:p>
            <a:r>
              <a:rPr lang="en-US" dirty="0"/>
              <a:t>Ordinal Data: represent discrete and ordered units. </a:t>
            </a:r>
          </a:p>
          <a:p>
            <a:pPr lvl="1"/>
            <a:r>
              <a:rPr lang="en-US" dirty="0"/>
              <a:t>Nearly the same as nominal data, except that it’s ordering matters. </a:t>
            </a:r>
          </a:p>
          <a:p>
            <a:pPr lvl="1"/>
            <a:r>
              <a:rPr lang="en-US" dirty="0"/>
              <a:t>Difference between Elementary and High School is different than the difference between High School and College (main limitation)</a:t>
            </a:r>
          </a:p>
          <a:p>
            <a:pPr lvl="1"/>
            <a:r>
              <a:rPr lang="en-US" dirty="0"/>
              <a:t>Ordinal scales are usually used to measure non-numeric features like happiness, customer satisfaction and so on.</a:t>
            </a:r>
          </a:p>
        </p:txBody>
      </p:sp>
      <p:pic>
        <p:nvPicPr>
          <p:cNvPr id="6" name="Picture 2" descr="https://miro.medium.com/max/1351/0*JaiYvZgwhxiaAXRK.png">
            <a:extLst>
              <a:ext uri="{FF2B5EF4-FFF2-40B4-BE49-F238E27FC236}">
                <a16:creationId xmlns:a16="http://schemas.microsoft.com/office/drawing/2014/main" id="{1D8BF35D-40EE-40D1-B141-0052A02E85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806" y="4149254"/>
            <a:ext cx="3975818" cy="2177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591421"/>
      </p:ext>
    </p:extLst>
  </p:cSld>
  <p:clrMapOvr>
    <a:masterClrMapping/>
  </p:clrMapOvr>
</p:sld>
</file>

<file path=ppt/theme/theme1.xml><?xml version="1.0" encoding="utf-8"?>
<a:theme xmlns:a="http://schemas.openxmlformats.org/drawingml/2006/main" name="Base">
  <a:themeElements>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2459</Words>
  <Application>Microsoft Office PowerPoint</Application>
  <PresentationFormat>Grand écran</PresentationFormat>
  <Paragraphs>386</Paragraphs>
  <Slides>48</Slides>
  <Notes>20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48</vt:i4>
      </vt:variant>
    </vt:vector>
  </HeadingPairs>
  <TitlesOfParts>
    <vt:vector size="52" baseType="lpstr">
      <vt:lpstr>Arial</vt:lpstr>
      <vt:lpstr>Corbel</vt:lpstr>
      <vt:lpstr>Calibri</vt:lpstr>
      <vt:lpstr>Base</vt:lpstr>
      <vt:lpstr>Exploratory DATA Analysis</vt:lpstr>
      <vt:lpstr>CRISP-DM process</vt:lpstr>
      <vt:lpstr>CRISP-DM process</vt:lpstr>
      <vt:lpstr>So for understanding,  explore or cleaning?</vt:lpstr>
      <vt:lpstr>Exploratory DATA Analysis (EDA)</vt:lpstr>
      <vt:lpstr>Data Types in Statistics</vt:lpstr>
      <vt:lpstr>Categorical Data</vt:lpstr>
      <vt:lpstr>Categorical Data</vt:lpstr>
      <vt:lpstr>Categorical Data</vt:lpstr>
      <vt:lpstr>Categorical Data</vt:lpstr>
      <vt:lpstr> Numerical Data</vt:lpstr>
      <vt:lpstr> Numerical Data</vt:lpstr>
      <vt:lpstr> Numerical Data</vt:lpstr>
      <vt:lpstr> Numerical Data</vt:lpstr>
      <vt:lpstr>Data type</vt:lpstr>
      <vt:lpstr>Data type</vt:lpstr>
      <vt:lpstr>Data type</vt:lpstr>
      <vt:lpstr>How to describe and display data? </vt:lpstr>
      <vt:lpstr>Tables</vt:lpstr>
      <vt:lpstr>Contingency Tables</vt:lpstr>
      <vt:lpstr>Contingency Tables</vt:lpstr>
      <vt:lpstr>Contingency Tables</vt:lpstr>
      <vt:lpstr>Contingency Tables</vt:lpstr>
      <vt:lpstr>Descriptive statistics</vt:lpstr>
      <vt:lpstr>DATA Exploration: descriptive statistics </vt:lpstr>
      <vt:lpstr>Descriptive statistics (One variable) </vt:lpstr>
      <vt:lpstr>Descriptive statistics (One variable) </vt:lpstr>
      <vt:lpstr>Descriptive statistics (One variable) </vt:lpstr>
      <vt:lpstr>Descriptive statistics (One variable) </vt:lpstr>
      <vt:lpstr>Descriptive statistics (One variable) </vt:lpstr>
      <vt:lpstr>Descriptive statistics (One Variable) </vt:lpstr>
      <vt:lpstr>Descriptive statistics (One Variable) </vt:lpstr>
      <vt:lpstr>Descriptive statistics (Multivariate)</vt:lpstr>
      <vt:lpstr>Descriptive statistics (Multivariate)</vt:lpstr>
      <vt:lpstr>Descriptive statistics (Multivariate)</vt:lpstr>
      <vt:lpstr>Descriptive statistics (Multivariate)</vt:lpstr>
      <vt:lpstr>DATA EXPLORATION: Visualization</vt:lpstr>
      <vt:lpstr>Visualization (Univariate)</vt:lpstr>
      <vt:lpstr>Visualization (Univariate)</vt:lpstr>
      <vt:lpstr>Visualization (Univariate)</vt:lpstr>
      <vt:lpstr>Visualization (Univariate)</vt:lpstr>
      <vt:lpstr>Visualization (Univariate)</vt:lpstr>
      <vt:lpstr>Visualization (Bi-variate)</vt:lpstr>
      <vt:lpstr>Visualization (Bi-variate)</vt:lpstr>
      <vt:lpstr>Visualization (Bi-variate)</vt:lpstr>
      <vt:lpstr>Visualization (Multivariate)</vt:lpstr>
      <vt:lpstr>Visualization (Multivariate)</vt:lpstr>
      <vt:lpstr>Visualization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and Machine Learning</dc:title>
  <cp:lastModifiedBy>Ismail BERRADA</cp:lastModifiedBy>
  <cp:revision>48</cp:revision>
  <dcterms:modified xsi:type="dcterms:W3CDTF">2020-10-14T23:20:43Z</dcterms:modified>
</cp:coreProperties>
</file>