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60"/>
  </p:notesMasterIdLst>
  <p:sldIdLst>
    <p:sldId id="256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</p:sldIdLst>
  <p:sldSz cx="12192000" cy="6858000"/>
  <p:notesSz cx="6858000" cy="9144000"/>
  <p:embeddedFontLs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Corbel" panose="020B0503020204020204" pitchFamily="34" charset="0"/>
      <p:regular r:id="rId65"/>
      <p:bold r:id="rId66"/>
      <p:italic r:id="rId67"/>
      <p:boldItalic r:id="rId68"/>
    </p:embeddedFont>
    <p:embeddedFont>
      <p:font typeface="Trebuchet MS" panose="020B0603020202020204" pitchFamily="3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6.fntdata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font" Target="fonts/font1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7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  <a:defRPr sz="7200" b="1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709531" y="3869636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1978661" y="3733800"/>
            <a:ext cx="8229601" cy="0"/>
          </a:xfrm>
          <a:prstGeom prst="straightConnector1">
            <a:avLst/>
          </a:prstGeom>
          <a:noFill/>
          <a:ln w="10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7181851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2152651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4205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8331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8510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0229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345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559559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/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098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4pPr>
            <a:lvl5pPr marL="2286000" lvl="4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559401" y="6224477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28071" y="282048"/>
            <a:ext cx="11477243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50629" y="1729847"/>
            <a:ext cx="5526079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5875241" y="1729848"/>
            <a:ext cx="5526079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328071" y="6224477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0099097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marL="914400" lvl="1" indent="-3708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marL="1371600" lvl="2" indent="-35051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182875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4060137" y="-859735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143002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03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Char char="•"/>
              <a:defRPr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rbe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9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8527" y="606044"/>
            <a:ext cx="10354945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8839" y="1782572"/>
            <a:ext cx="9451340" cy="2261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70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gmatt.com/" TargetMode="External"/><Relationship Id="rId2" Type="http://schemas.openxmlformats.org/officeDocument/2006/relationships/hyperlink" Target="http://www.linkedin.com/in/matthewbrems/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gmatt.com/" TargetMode="External"/><Relationship Id="rId2" Type="http://schemas.openxmlformats.org/officeDocument/2006/relationships/hyperlink" Target="http://www.linkedin.com/in/matthewbrems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Exploratory DATA Analysis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709531" y="3869636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fr-FR" dirty="0"/>
              <a:t>EDA</a:t>
            </a:r>
            <a:endParaRPr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862" y="2169667"/>
            <a:ext cx="9824720" cy="232981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065" marR="5080" indent="-635" algn="ctr">
              <a:lnSpc>
                <a:spcPts val="5830"/>
              </a:lnSpc>
              <a:spcBef>
                <a:spcPts val="835"/>
              </a:spcBef>
            </a:pPr>
            <a:r>
              <a:rPr sz="5400" spc="80" dirty="0"/>
              <a:t>In </a:t>
            </a:r>
            <a:r>
              <a:rPr sz="5400" spc="-15" dirty="0"/>
              <a:t>most </a:t>
            </a:r>
            <a:r>
              <a:rPr sz="5400" spc="-185" dirty="0"/>
              <a:t>cases, </a:t>
            </a:r>
            <a:r>
              <a:rPr sz="5400" spc="-265" dirty="0"/>
              <a:t>we </a:t>
            </a:r>
            <a:r>
              <a:rPr sz="5400" spc="-200" dirty="0"/>
              <a:t>aren’t </a:t>
            </a:r>
            <a:r>
              <a:rPr sz="5400" spc="-130" dirty="0"/>
              <a:t>“fixing” </a:t>
            </a:r>
            <a:r>
              <a:rPr sz="5400" spc="-10" dirty="0"/>
              <a:t>the  </a:t>
            </a:r>
            <a:r>
              <a:rPr sz="5400" spc="-155" dirty="0"/>
              <a:t>missing </a:t>
            </a:r>
            <a:r>
              <a:rPr sz="5400" spc="-100" dirty="0"/>
              <a:t>data. </a:t>
            </a:r>
            <a:r>
              <a:rPr sz="5400" spc="-385" dirty="0"/>
              <a:t>We’re </a:t>
            </a:r>
            <a:r>
              <a:rPr sz="5400" spc="-95" dirty="0"/>
              <a:t>just </a:t>
            </a:r>
            <a:r>
              <a:rPr sz="5400" spc="-120" dirty="0"/>
              <a:t>learning </a:t>
            </a:r>
            <a:r>
              <a:rPr sz="5400" spc="-95" dirty="0"/>
              <a:t>how  </a:t>
            </a:r>
            <a:r>
              <a:rPr sz="5400" spc="60" dirty="0"/>
              <a:t>to </a:t>
            </a:r>
            <a:r>
              <a:rPr sz="5400" spc="-55" dirty="0"/>
              <a:t>cope </a:t>
            </a:r>
            <a:r>
              <a:rPr sz="5400" spc="-110" dirty="0"/>
              <a:t>with</a:t>
            </a:r>
            <a:r>
              <a:rPr sz="5400" spc="-40" dirty="0"/>
              <a:t> </a:t>
            </a:r>
            <a:r>
              <a:rPr sz="5400" spc="-120" dirty="0"/>
              <a:t>it.</a:t>
            </a:r>
            <a:endParaRPr sz="5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00" y="606044"/>
            <a:ext cx="77622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45740" algn="l"/>
              </a:tabLst>
            </a:pPr>
            <a:r>
              <a:rPr spc="-50" dirty="0"/>
              <a:t>Methods</a:t>
            </a:r>
            <a:r>
              <a:rPr dirty="0"/>
              <a:t> </a:t>
            </a:r>
            <a:r>
              <a:rPr spc="-5" dirty="0"/>
              <a:t>of	</a:t>
            </a:r>
            <a:r>
              <a:rPr spc="-75" dirty="0"/>
              <a:t>Handling </a:t>
            </a:r>
            <a:r>
              <a:rPr spc="-160" dirty="0"/>
              <a:t>Missing</a:t>
            </a:r>
            <a:r>
              <a:rPr spc="6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3428"/>
            <a:ext cx="4569460" cy="305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6415" algn="l"/>
                <a:tab pos="527050" algn="l"/>
              </a:tabLst>
              <a:defRPr/>
            </a:pPr>
            <a:r>
              <a:rPr kumimoji="0" sz="3600" b="0" i="0" u="none" strike="noStrike" kern="1200" cap="none" spc="-3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3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 </a:t>
            </a:r>
            <a:r>
              <a:rPr kumimoji="0" sz="36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avoid</a:t>
            </a:r>
            <a:r>
              <a:rPr kumimoji="0" sz="3600" b="1" i="0" u="none" strike="noStrike" kern="1200" cap="none" spc="-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FFFFFF"/>
              </a:buClr>
              <a:buSzTx/>
              <a:buFont typeface="Times New Roman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0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6415" algn="l"/>
                <a:tab pos="527050" algn="l"/>
              </a:tabLst>
              <a:defRPr/>
            </a:pPr>
            <a:r>
              <a:rPr kumimoji="0" sz="3600" b="0" i="0" u="none" strike="noStrike" kern="1200" cap="none" spc="-3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3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 </a:t>
            </a:r>
            <a:r>
              <a:rPr kumimoji="0" sz="36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ignore</a:t>
            </a:r>
            <a:r>
              <a:rPr kumimoji="0" sz="3600" b="1" i="0" u="none" strike="noStrike" kern="1200" cap="none" spc="-2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FFFFFF"/>
              </a:buClr>
              <a:buSzTx/>
              <a:buFont typeface="Times New Roman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0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6415" algn="l"/>
                <a:tab pos="527050" algn="l"/>
              </a:tabLst>
              <a:defRPr/>
            </a:pPr>
            <a:r>
              <a:rPr kumimoji="0" sz="3600" b="0" i="0" u="none" strike="noStrike" kern="1200" cap="none" spc="-3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3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 </a:t>
            </a:r>
            <a:r>
              <a:rPr kumimoji="0" sz="36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account 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0" sz="3600" b="0" i="0" u="none" strike="noStrike" kern="1200" cap="none" spc="-2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5368" y="606044"/>
            <a:ext cx="81978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10" dirty="0"/>
              <a:t>Why </a:t>
            </a:r>
            <a:r>
              <a:rPr spc="-114" dirty="0"/>
              <a:t>talk </a:t>
            </a:r>
            <a:r>
              <a:rPr spc="-15" dirty="0"/>
              <a:t>about </a:t>
            </a:r>
            <a:r>
              <a:rPr spc="-130" dirty="0"/>
              <a:t>avoiding</a:t>
            </a:r>
            <a:r>
              <a:rPr spc="345" dirty="0"/>
              <a:t> </a:t>
            </a:r>
            <a:r>
              <a:rPr spc="-130" dirty="0"/>
              <a:t>missingness?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3428"/>
            <a:ext cx="10333990" cy="453644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marR="97155" lvl="0" indent="-228600" algn="l" defTabSz="914400" rtl="0" eaLnBrk="1" fontAlgn="auto" latinLnBrk="0" hangingPunct="1">
              <a:lnSpc>
                <a:spcPts val="3890"/>
              </a:lnSpc>
              <a:spcBef>
                <a:spcPts val="5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Avoiding </a:t>
            </a:r>
            <a:r>
              <a:rPr kumimoji="0" sz="36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 </a:t>
            </a: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</a:t>
            </a:r>
            <a:r>
              <a:rPr kumimoji="0" sz="3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altogether </a:t>
            </a:r>
            <a:r>
              <a:rPr kumimoji="0" sz="36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allows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 </a:t>
            </a:r>
            <a:r>
              <a:rPr kumimoji="0" sz="36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reduce 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our  </a:t>
            </a:r>
            <a:r>
              <a:rPr kumimoji="0" sz="36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uncertainty.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5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389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It’s </a:t>
            </a:r>
            <a:r>
              <a:rPr kumimoji="0" sz="36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usually </a:t>
            </a: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cheaper 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 </a:t>
            </a:r>
            <a:r>
              <a:rPr kumimoji="0" sz="36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6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spend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time </a:t>
            </a:r>
            <a:r>
              <a:rPr kumimoji="0" sz="36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avoiding missing  </a:t>
            </a: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than </a:t>
            </a:r>
            <a:r>
              <a:rPr kumimoji="0" sz="36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6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make </a:t>
            </a:r>
            <a:r>
              <a:rPr kumimoji="0" sz="36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guesses </a:t>
            </a:r>
            <a:r>
              <a:rPr kumimoji="0" sz="36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about 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36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best </a:t>
            </a:r>
            <a:r>
              <a:rPr kumimoji="0" sz="3600" b="0" i="0" u="none" strike="noStrike" kern="1200" cap="none" spc="-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way </a:t>
            </a:r>
            <a:r>
              <a:rPr kumimoji="0" sz="36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6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fill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</a:t>
            </a:r>
            <a:r>
              <a:rPr kumimoji="0" sz="36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5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1050925" lvl="0" indent="-228600" algn="l" defTabSz="914400" rtl="0" eaLnBrk="1" fontAlgn="auto" latinLnBrk="0" hangingPunct="1">
              <a:lnSpc>
                <a:spcPts val="3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724535" algn="l"/>
              </a:tabLst>
              <a:defRPr/>
            </a:pPr>
            <a:r>
              <a:rPr kumimoji="0" sz="36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	</a:t>
            </a:r>
            <a:r>
              <a:rPr kumimoji="0" sz="3600" b="0" i="0" u="none" strike="noStrike" kern="1200" cap="none" spc="-1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3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 </a:t>
            </a:r>
            <a:r>
              <a:rPr kumimoji="0" sz="36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avoid missing </a:t>
            </a:r>
            <a:r>
              <a:rPr kumimoji="0" sz="3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data, </a:t>
            </a:r>
            <a:r>
              <a:rPr kumimoji="0" sz="3600" b="0" i="0" u="none" strike="noStrike" kern="1200" cap="none" spc="-1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36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make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what </a:t>
            </a: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comes  </a:t>
            </a:r>
            <a:r>
              <a:rPr kumimoji="0" sz="3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afterward </a:t>
            </a:r>
            <a:r>
              <a:rPr kumimoji="0" sz="36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 </a:t>
            </a: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much</a:t>
            </a:r>
            <a:r>
              <a:rPr kumimoji="0" sz="3600" b="0" i="0" u="none" strike="noStrike" kern="1200" cap="none" spc="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easier.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9175" y="606044"/>
            <a:ext cx="89827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/>
              <a:t>Unit </a:t>
            </a:r>
            <a:r>
              <a:rPr spc="-5" dirty="0"/>
              <a:t>Nonresponse </a:t>
            </a:r>
            <a:r>
              <a:rPr spc="-190" dirty="0"/>
              <a:t>vs. </a:t>
            </a:r>
            <a:r>
              <a:rPr dirty="0"/>
              <a:t>Item</a:t>
            </a:r>
            <a:r>
              <a:rPr spc="190" dirty="0"/>
              <a:t> </a:t>
            </a:r>
            <a:r>
              <a:rPr spc="-5" dirty="0"/>
              <a:t>Nonresponse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3428"/>
            <a:ext cx="10279380" cy="42837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marR="1708785" lvl="0" indent="-228600" algn="l" defTabSz="914400" rtl="0" eaLnBrk="1" fontAlgn="auto" latinLnBrk="0" hangingPunct="1">
              <a:lnSpc>
                <a:spcPts val="3890"/>
              </a:lnSpc>
              <a:spcBef>
                <a:spcPts val="5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1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Unit </a:t>
            </a:r>
            <a:r>
              <a:rPr kumimoji="0" sz="3600" b="1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nonresponse </a:t>
            </a:r>
            <a:r>
              <a:rPr kumimoji="0" sz="36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6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where </a:t>
            </a:r>
            <a:r>
              <a:rPr kumimoji="0" sz="36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 </a:t>
            </a:r>
            <a:r>
              <a:rPr kumimoji="0" sz="36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values </a:t>
            </a:r>
            <a:r>
              <a:rPr kumimoji="0" sz="36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from </a:t>
            </a:r>
            <a:r>
              <a:rPr kumimoji="0" sz="3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  </a:t>
            </a: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observation </a:t>
            </a:r>
            <a:r>
              <a:rPr kumimoji="0" sz="3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36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observed.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5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389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7769859" algn="l"/>
              </a:tabLst>
              <a:defRPr/>
            </a:pP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Suppose 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3600" b="0" i="0" u="none" strike="noStrike" kern="120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 </a:t>
            </a:r>
            <a:r>
              <a:rPr kumimoji="0" sz="36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randomly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generate </a:t>
            </a:r>
            <a:r>
              <a:rPr kumimoji="0" sz="36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1,000 </a:t>
            </a:r>
            <a:r>
              <a:rPr kumimoji="0" sz="36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valid </a:t>
            </a:r>
            <a:r>
              <a:rPr kumimoji="0" sz="36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U.S. </a:t>
            </a:r>
            <a:r>
              <a:rPr kumimoji="0" sz="3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phone  </a:t>
            </a: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numbers </a:t>
            </a:r>
            <a:r>
              <a:rPr kumimoji="0" sz="3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36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order </a:t>
            </a:r>
            <a:r>
              <a:rPr kumimoji="0" sz="36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administer </a:t>
            </a:r>
            <a:r>
              <a:rPr kumimoji="0" sz="3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some </a:t>
            </a:r>
            <a:r>
              <a:rPr kumimoji="0" sz="36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survey. </a:t>
            </a:r>
            <a:r>
              <a:rPr kumimoji="0" sz="3600" b="0" i="0" u="none" strike="noStrike" kern="120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 </a:t>
            </a:r>
            <a:r>
              <a:rPr kumimoji="0" sz="36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write </a:t>
            </a:r>
            <a:r>
              <a:rPr kumimoji="0" sz="3600" b="0" i="0" u="none" strike="noStrike" kern="1200" cap="none" spc="-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my  </a:t>
            </a:r>
            <a:r>
              <a:rPr kumimoji="0" sz="36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survey </a:t>
            </a:r>
            <a:r>
              <a:rPr kumimoji="0" sz="3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English </a:t>
            </a: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3600" b="0" i="0" u="none" strike="noStrike" kern="120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 </a:t>
            </a:r>
            <a:r>
              <a:rPr kumimoji="0" sz="36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call </a:t>
            </a:r>
            <a:r>
              <a:rPr kumimoji="0" sz="36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someone </a:t>
            </a:r>
            <a:r>
              <a:rPr kumimoji="0" sz="36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who </a:t>
            </a:r>
            <a:r>
              <a:rPr kumimoji="0" sz="36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doesn’t </a:t>
            </a:r>
            <a:r>
              <a:rPr kumimoji="0" sz="36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speak 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English. </a:t>
            </a:r>
            <a:r>
              <a:rPr kumimoji="0" sz="36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</a:t>
            </a:r>
            <a:r>
              <a:rPr kumimoji="0" sz="36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person </a:t>
            </a:r>
            <a:r>
              <a:rPr kumimoji="0" sz="36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didn’t </a:t>
            </a:r>
            <a:r>
              <a:rPr kumimoji="0" sz="36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answer</a:t>
            </a:r>
            <a:r>
              <a:rPr kumimoji="0" sz="3600" b="0" i="0" u="none" strike="noStrike" kern="1200" cap="none" spc="2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</a:t>
            </a:r>
            <a:r>
              <a:rPr kumimoji="0" sz="36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our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questions,  </a:t>
            </a:r>
            <a:r>
              <a:rPr kumimoji="0" sz="36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 </a:t>
            </a:r>
            <a:r>
              <a:rPr kumimoji="0" sz="36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</a:t>
            </a:r>
            <a:r>
              <a:rPr kumimoji="0" sz="36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qualifies </a:t>
            </a:r>
            <a:r>
              <a:rPr kumimoji="0" sz="36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 </a:t>
            </a:r>
            <a:r>
              <a:rPr kumimoji="0" sz="36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“unit</a:t>
            </a:r>
            <a:r>
              <a:rPr kumimoji="0" sz="3600" b="0" i="0" u="none" strike="noStrike" kern="1200" cap="none" spc="2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nonresponse.”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9175" y="606044"/>
            <a:ext cx="89827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/>
              <a:t>Unit </a:t>
            </a:r>
            <a:r>
              <a:rPr spc="-5" dirty="0"/>
              <a:t>Nonresponse </a:t>
            </a:r>
            <a:r>
              <a:rPr spc="-190" dirty="0"/>
              <a:t>vs. </a:t>
            </a:r>
            <a:r>
              <a:rPr dirty="0"/>
              <a:t>Item</a:t>
            </a:r>
            <a:r>
              <a:rPr spc="190" dirty="0"/>
              <a:t> </a:t>
            </a:r>
            <a:r>
              <a:rPr spc="-5" dirty="0"/>
              <a:t>Nonresponse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3428"/>
            <a:ext cx="10279380" cy="42837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marR="590550" lvl="0" indent="-228600" algn="l" defTabSz="914400" rtl="0" eaLnBrk="1" fontAlgn="auto" latinLnBrk="0" hangingPunct="1">
              <a:lnSpc>
                <a:spcPts val="3890"/>
              </a:lnSpc>
              <a:spcBef>
                <a:spcPts val="5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Item </a:t>
            </a:r>
            <a:r>
              <a:rPr kumimoji="0" sz="36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nonresponse </a:t>
            </a:r>
            <a:r>
              <a:rPr kumimoji="0" sz="36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6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where </a:t>
            </a:r>
            <a:r>
              <a:rPr kumimoji="0" sz="3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some, </a:t>
            </a:r>
            <a:r>
              <a:rPr kumimoji="0" sz="36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but </a:t>
            </a:r>
            <a:r>
              <a:rPr kumimoji="0" sz="36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 </a:t>
            </a:r>
            <a:r>
              <a:rPr kumimoji="0" sz="36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all, </a:t>
            </a:r>
            <a:r>
              <a:rPr kumimoji="0" sz="36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values  </a:t>
            </a:r>
            <a:r>
              <a:rPr kumimoji="0" sz="36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from </a:t>
            </a:r>
            <a:r>
              <a:rPr kumimoji="0" sz="3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 </a:t>
            </a: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observation </a:t>
            </a:r>
            <a:r>
              <a:rPr kumimoji="0" sz="3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3600" b="0" i="0" u="none" strike="noStrike" kern="1200" cap="none" spc="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observed.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5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389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3492500" algn="l"/>
              </a:tabLst>
              <a:defRPr/>
            </a:pP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Suppose 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3600" b="0" i="0" u="none" strike="noStrike" kern="120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 </a:t>
            </a:r>
            <a:r>
              <a:rPr kumimoji="0" sz="36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randomly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generate </a:t>
            </a:r>
            <a:r>
              <a:rPr kumimoji="0" sz="36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1,000 </a:t>
            </a:r>
            <a:r>
              <a:rPr kumimoji="0" sz="36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valid </a:t>
            </a:r>
            <a:r>
              <a:rPr kumimoji="0" sz="36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U.S. </a:t>
            </a:r>
            <a:r>
              <a:rPr kumimoji="0" sz="3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phone  </a:t>
            </a: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numbers </a:t>
            </a:r>
            <a:r>
              <a:rPr kumimoji="0" sz="3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36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order </a:t>
            </a:r>
            <a:r>
              <a:rPr kumimoji="0" sz="36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administer </a:t>
            </a:r>
            <a:r>
              <a:rPr kumimoji="0" sz="3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some </a:t>
            </a:r>
            <a:r>
              <a:rPr kumimoji="0" sz="36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survey. </a:t>
            </a:r>
            <a:r>
              <a:rPr kumimoji="0" sz="3600" b="0" i="0" u="none" strike="noStrike" kern="120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 </a:t>
            </a:r>
            <a:r>
              <a:rPr kumimoji="0" sz="36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call </a:t>
            </a:r>
            <a:r>
              <a:rPr kumimoji="0" sz="360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  </a:t>
            </a:r>
            <a:r>
              <a:rPr kumimoji="0" sz="36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1,000 </a:t>
            </a:r>
            <a:r>
              <a:rPr kumimoji="0" sz="36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individuals </a:t>
            </a: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36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ask </a:t>
            </a:r>
            <a:r>
              <a:rPr kumimoji="0" sz="36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them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what </a:t>
            </a:r>
            <a:r>
              <a:rPr kumimoji="0" sz="36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their </a:t>
            </a:r>
            <a:r>
              <a:rPr kumimoji="0" sz="36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age, </a:t>
            </a:r>
            <a:r>
              <a:rPr kumimoji="0" sz="36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sex, </a:t>
            </a: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 </a:t>
            </a:r>
            <a:r>
              <a:rPr kumimoji="0" sz="36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income </a:t>
            </a:r>
            <a:r>
              <a:rPr kumimoji="0" sz="36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are.</a:t>
            </a:r>
            <a:r>
              <a:rPr kumimoji="0" sz="36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50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36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them </a:t>
            </a:r>
            <a:r>
              <a:rPr kumimoji="0" sz="36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tell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 </a:t>
            </a:r>
            <a:r>
              <a:rPr kumimoji="0" sz="36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their </a:t>
            </a:r>
            <a:r>
              <a:rPr kumimoji="0" sz="36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age </a:t>
            </a: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36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sex, </a:t>
            </a:r>
            <a:r>
              <a:rPr kumimoji="0" sz="36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but </a:t>
            </a:r>
            <a:r>
              <a:rPr kumimoji="0" sz="36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  </a:t>
            </a:r>
            <a:r>
              <a:rPr kumimoji="0" sz="36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 </a:t>
            </a:r>
            <a:r>
              <a:rPr kumimoji="0" sz="36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tell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 </a:t>
            </a:r>
            <a:r>
              <a:rPr kumimoji="0" sz="36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their</a:t>
            </a:r>
            <a:r>
              <a:rPr kumimoji="0" sz="3600" b="0" i="0" u="none" strike="noStrike" kern="1200" cap="none" spc="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income.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9175" y="606044"/>
            <a:ext cx="89827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/>
              <a:t>Unit </a:t>
            </a:r>
            <a:r>
              <a:rPr spc="-5" dirty="0"/>
              <a:t>Nonresponse </a:t>
            </a:r>
            <a:r>
              <a:rPr spc="-190" dirty="0"/>
              <a:t>vs. </a:t>
            </a:r>
            <a:r>
              <a:rPr dirty="0"/>
              <a:t>Item</a:t>
            </a:r>
            <a:r>
              <a:rPr spc="190" dirty="0"/>
              <a:t> </a:t>
            </a:r>
            <a:r>
              <a:rPr spc="-5" dirty="0"/>
              <a:t>Nonresponse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3428"/>
            <a:ext cx="4926965" cy="39179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3890"/>
              </a:lnSpc>
              <a:spcBef>
                <a:spcPts val="5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observation </a:t>
            </a:r>
            <a:r>
              <a:rPr kumimoji="0" sz="36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3, </a:t>
            </a:r>
            <a:r>
              <a:rPr kumimoji="0" sz="3600" b="0" i="0" u="none" strike="noStrike" kern="1200" cap="none" spc="-1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 </a:t>
            </a:r>
            <a:r>
              <a:rPr kumimoji="0" sz="36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observe </a:t>
            </a: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unit</a:t>
            </a:r>
            <a:r>
              <a:rPr kumimoji="0" sz="36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nonresponse.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5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291465" lvl="0" indent="-228600" algn="just" defTabSz="914400" rtl="0" eaLnBrk="1" fontAlgn="auto" latinLnBrk="0" hangingPunct="1">
              <a:lnSpc>
                <a:spcPts val="3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36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observations </a:t>
            </a:r>
            <a:r>
              <a:rPr kumimoji="0" sz="36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1, 2, </a:t>
            </a: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 </a:t>
            </a:r>
            <a:r>
              <a:rPr kumimoji="0" sz="36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10,000, </a:t>
            </a:r>
            <a:r>
              <a:rPr kumimoji="0" sz="3600" b="0" i="0" u="none" strike="noStrike" kern="1200" cap="none" spc="-1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36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observe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item  </a:t>
            </a:r>
            <a:r>
              <a:rPr kumimoji="0" sz="36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nonresponse.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56703" y="2170176"/>
          <a:ext cx="3620134" cy="3195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7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Age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Sex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Income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NA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M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NA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0" dirty="0">
                          <a:latin typeface="Trebuchet MS"/>
                          <a:cs typeface="Trebuchet MS"/>
                        </a:rPr>
                        <a:t>39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NA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75" dirty="0">
                          <a:latin typeface="Trebuchet MS"/>
                          <a:cs typeface="Trebuchet MS"/>
                        </a:rPr>
                        <a:t>75k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NA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NA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NA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0" dirty="0">
                          <a:latin typeface="Trebuchet MS"/>
                          <a:cs typeface="Trebuchet MS"/>
                        </a:rPr>
                        <a:t>28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F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75" dirty="0">
                          <a:latin typeface="Trebuchet MS"/>
                          <a:cs typeface="Trebuchet MS"/>
                        </a:rPr>
                        <a:t>50k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⋮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7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10000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0" dirty="0">
                          <a:latin typeface="Trebuchet MS"/>
                          <a:cs typeface="Trebuchet MS"/>
                        </a:rPr>
                        <a:t>18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F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NA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700" y="606044"/>
            <a:ext cx="592645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/>
              <a:t>Unit </a:t>
            </a:r>
            <a:r>
              <a:rPr spc="-190" dirty="0"/>
              <a:t>vs. </a:t>
            </a:r>
            <a:r>
              <a:rPr dirty="0"/>
              <a:t>Item</a:t>
            </a:r>
            <a:r>
              <a:rPr spc="170" dirty="0"/>
              <a:t> </a:t>
            </a:r>
            <a:r>
              <a:rPr spc="-5" dirty="0"/>
              <a:t>Nonresponse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3428"/>
            <a:ext cx="3592829" cy="421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Unit 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Nonresponse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Avoid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Ignore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Account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Item</a:t>
            </a:r>
            <a:r>
              <a:rPr kumimoji="0" sz="3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Nonresponse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Avoid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Ignore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Account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6668" y="606044"/>
            <a:ext cx="795718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How </a:t>
            </a:r>
            <a:r>
              <a:rPr spc="15" dirty="0"/>
              <a:t>do </a:t>
            </a:r>
            <a:r>
              <a:rPr spc="-215" dirty="0"/>
              <a:t>we </a:t>
            </a:r>
            <a:r>
              <a:rPr spc="-125" dirty="0"/>
              <a:t>avoid </a:t>
            </a:r>
            <a:r>
              <a:rPr spc="-45" dirty="0"/>
              <a:t>unit</a:t>
            </a:r>
            <a:r>
              <a:rPr spc="365" dirty="0"/>
              <a:t> </a:t>
            </a:r>
            <a:r>
              <a:rPr spc="-50" dirty="0"/>
              <a:t>nonresponse?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3428"/>
            <a:ext cx="4991100" cy="429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Respondent</a:t>
            </a:r>
            <a:r>
              <a:rPr kumimoji="0" sz="36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burden.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2310765" algn="l"/>
              </a:tabLst>
              <a:defRPr/>
            </a:pP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Method</a:t>
            </a:r>
            <a:r>
              <a:rPr kumimoji="0" sz="36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</a:t>
            </a:r>
            <a:r>
              <a:rPr kumimoji="0" sz="36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collection.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Accessibility.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4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1838960" algn="l"/>
              </a:tabLst>
              <a:defRPr/>
            </a:pPr>
            <a:r>
              <a:rPr kumimoji="0" sz="36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Time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	</a:t>
            </a:r>
            <a:r>
              <a:rPr kumimoji="0" sz="36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survey.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05355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How </a:t>
            </a:r>
            <a:r>
              <a:rPr spc="15" dirty="0"/>
              <a:t>do </a:t>
            </a:r>
            <a:r>
              <a:rPr spc="-215" dirty="0"/>
              <a:t>we </a:t>
            </a:r>
            <a:r>
              <a:rPr spc="-80" dirty="0"/>
              <a:t>ignore </a:t>
            </a:r>
            <a:r>
              <a:rPr spc="-45" dirty="0"/>
              <a:t>unit</a:t>
            </a:r>
            <a:r>
              <a:rPr spc="315" dirty="0"/>
              <a:t> </a:t>
            </a:r>
            <a:r>
              <a:rPr spc="-50" dirty="0"/>
              <a:t>nonresponse?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3428"/>
            <a:ext cx="9803130" cy="38538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3890"/>
              </a:lnSpc>
              <a:spcBef>
                <a:spcPts val="5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796290" algn="l"/>
              </a:tabLst>
              <a:defRPr/>
            </a:pPr>
            <a:r>
              <a:rPr kumimoji="0" sz="36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</a:t>
            </a:r>
            <a:r>
              <a:rPr kumimoji="0" sz="36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straightforward 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– </a:t>
            </a:r>
            <a:r>
              <a:rPr kumimoji="0" sz="3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just </a:t>
            </a:r>
            <a:r>
              <a:rPr kumimoji="0" sz="36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assume 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36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your </a:t>
            </a:r>
            <a:r>
              <a:rPr kumimoji="0" sz="36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sample  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36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respondents </a:t>
            </a:r>
            <a:r>
              <a:rPr kumimoji="0" sz="36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6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close </a:t>
            </a:r>
            <a:r>
              <a:rPr kumimoji="0" sz="36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enough </a:t>
            </a:r>
            <a:r>
              <a:rPr kumimoji="0" sz="36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36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sample 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 </a:t>
            </a:r>
            <a:r>
              <a:rPr kumimoji="0" sz="36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respondents </a:t>
            </a: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36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nonrespondents.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275590" lvl="1" indent="-228600" algn="l" defTabSz="914400" rtl="0" eaLnBrk="1" fontAlgn="auto" latinLnBrk="0" hangingPunct="1">
              <a:lnSpc>
                <a:spcPts val="3890"/>
              </a:lnSpc>
              <a:spcBef>
                <a:spcPts val="4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  <a:tab pos="1181735" algn="l"/>
                <a:tab pos="4711700" algn="l"/>
              </a:tabLst>
              <a:defRPr/>
            </a:pPr>
            <a:r>
              <a:rPr kumimoji="0" sz="36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	</a:t>
            </a:r>
            <a:r>
              <a:rPr kumimoji="0" sz="36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your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proportion</a:t>
            </a:r>
            <a:r>
              <a:rPr kumimoji="0" sz="3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36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nonrespondents </a:t>
            </a:r>
            <a:r>
              <a:rPr kumimoji="0" sz="36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600" b="0" i="0" u="none" strike="noStrike" kern="1200" cap="none" spc="-2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low, </a:t>
            </a:r>
            <a:r>
              <a:rPr kumimoji="0" sz="36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 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might </a:t>
            </a:r>
            <a:r>
              <a:rPr kumimoji="0" sz="36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feel </a:t>
            </a: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comfortable </a:t>
            </a:r>
            <a:r>
              <a:rPr kumimoji="0" sz="36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making </a:t>
            </a:r>
            <a:r>
              <a:rPr kumimoji="0" sz="36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sz="3600" b="0" i="0" u="none" strike="noStrike" kern="1200" cap="none" spc="3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assumption.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</a:t>
            </a:r>
            <a:r>
              <a:rPr kumimoji="0" sz="36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6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usually 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3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software</a:t>
            </a:r>
            <a:r>
              <a:rPr kumimoji="0" sz="3600" b="0" i="0" u="none" strike="noStrike" kern="1200" cap="none" spc="3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default!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81405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How </a:t>
            </a:r>
            <a:r>
              <a:rPr spc="15" dirty="0"/>
              <a:t>do </a:t>
            </a:r>
            <a:r>
              <a:rPr spc="-215" dirty="0"/>
              <a:t>we </a:t>
            </a:r>
            <a:r>
              <a:rPr spc="-45" dirty="0"/>
              <a:t>account </a:t>
            </a:r>
            <a:r>
              <a:rPr dirty="0"/>
              <a:t>for </a:t>
            </a:r>
            <a:r>
              <a:rPr spc="-45" dirty="0"/>
              <a:t>unit</a:t>
            </a:r>
            <a:r>
              <a:rPr spc="285" dirty="0"/>
              <a:t> </a:t>
            </a:r>
            <a:r>
              <a:rPr spc="-50" dirty="0"/>
              <a:t>nonresponse?</a:t>
            </a:r>
          </a:p>
        </p:txBody>
      </p:sp>
      <p:sp>
        <p:nvSpPr>
          <p:cNvPr id="3" name="object 3"/>
          <p:cNvSpPr/>
          <p:nvPr/>
        </p:nvSpPr>
        <p:spPr>
          <a:xfrm>
            <a:off x="3471671" y="3822065"/>
            <a:ext cx="2350135" cy="27940"/>
          </a:xfrm>
          <a:custGeom>
            <a:avLst/>
            <a:gdLst/>
            <a:ahLst/>
            <a:cxnLst/>
            <a:rect l="l" t="t" r="r" b="b"/>
            <a:pathLst>
              <a:path w="2350135" h="27939">
                <a:moveTo>
                  <a:pt x="2350007" y="0"/>
                </a:moveTo>
                <a:lnTo>
                  <a:pt x="0" y="0"/>
                </a:lnTo>
                <a:lnTo>
                  <a:pt x="0" y="27431"/>
                </a:lnTo>
                <a:lnTo>
                  <a:pt x="2350007" y="27431"/>
                </a:lnTo>
                <a:lnTo>
                  <a:pt x="23500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3083" y="3435591"/>
            <a:ext cx="1696720" cy="274320"/>
          </a:xfrm>
          <a:custGeom>
            <a:avLst/>
            <a:gdLst/>
            <a:ahLst/>
            <a:cxnLst/>
            <a:rect l="l" t="t" r="r" b="b"/>
            <a:pathLst>
              <a:path w="1696720" h="274320">
                <a:moveTo>
                  <a:pt x="1609382" y="0"/>
                </a:moveTo>
                <a:lnTo>
                  <a:pt x="1605483" y="11125"/>
                </a:lnTo>
                <a:lnTo>
                  <a:pt x="1621337" y="18002"/>
                </a:lnTo>
                <a:lnTo>
                  <a:pt x="1634971" y="27525"/>
                </a:lnTo>
                <a:lnTo>
                  <a:pt x="1662646" y="71669"/>
                </a:lnTo>
                <a:lnTo>
                  <a:pt x="1670729" y="112197"/>
                </a:lnTo>
                <a:lnTo>
                  <a:pt x="1671739" y="135559"/>
                </a:lnTo>
                <a:lnTo>
                  <a:pt x="1670724" y="159717"/>
                </a:lnTo>
                <a:lnTo>
                  <a:pt x="1662609" y="201366"/>
                </a:lnTo>
                <a:lnTo>
                  <a:pt x="1634988" y="246214"/>
                </a:lnTo>
                <a:lnTo>
                  <a:pt x="1605914" y="262750"/>
                </a:lnTo>
                <a:lnTo>
                  <a:pt x="1609382" y="273862"/>
                </a:lnTo>
                <a:lnTo>
                  <a:pt x="1646731" y="256341"/>
                </a:lnTo>
                <a:lnTo>
                  <a:pt x="1674202" y="226009"/>
                </a:lnTo>
                <a:lnTo>
                  <a:pt x="1691090" y="185385"/>
                </a:lnTo>
                <a:lnTo>
                  <a:pt x="1696720" y="137007"/>
                </a:lnTo>
                <a:lnTo>
                  <a:pt x="1695307" y="111899"/>
                </a:lnTo>
                <a:lnTo>
                  <a:pt x="1684011" y="67398"/>
                </a:lnTo>
                <a:lnTo>
                  <a:pt x="1661608" y="31175"/>
                </a:lnTo>
                <a:lnTo>
                  <a:pt x="1629237" y="7172"/>
                </a:lnTo>
                <a:lnTo>
                  <a:pt x="1609382" y="0"/>
                </a:lnTo>
                <a:close/>
              </a:path>
              <a:path w="1696720" h="274320">
                <a:moveTo>
                  <a:pt x="87337" y="0"/>
                </a:moveTo>
                <a:lnTo>
                  <a:pt x="50074" y="17564"/>
                </a:lnTo>
                <a:lnTo>
                  <a:pt x="22593" y="48005"/>
                </a:lnTo>
                <a:lnTo>
                  <a:pt x="5648" y="88696"/>
                </a:lnTo>
                <a:lnTo>
                  <a:pt x="0" y="137007"/>
                </a:lnTo>
                <a:lnTo>
                  <a:pt x="1407" y="162165"/>
                </a:lnTo>
                <a:lnTo>
                  <a:pt x="12665" y="206666"/>
                </a:lnTo>
                <a:lnTo>
                  <a:pt x="35018" y="242774"/>
                </a:lnTo>
                <a:lnTo>
                  <a:pt x="67428" y="266705"/>
                </a:lnTo>
                <a:lnTo>
                  <a:pt x="87337" y="273862"/>
                </a:lnTo>
                <a:lnTo>
                  <a:pt x="90804" y="262750"/>
                </a:lnTo>
                <a:lnTo>
                  <a:pt x="75197" y="255835"/>
                </a:lnTo>
                <a:lnTo>
                  <a:pt x="61731" y="246214"/>
                </a:lnTo>
                <a:lnTo>
                  <a:pt x="34110" y="201366"/>
                </a:lnTo>
                <a:lnTo>
                  <a:pt x="25995" y="159717"/>
                </a:lnTo>
                <a:lnTo>
                  <a:pt x="24980" y="135559"/>
                </a:lnTo>
                <a:lnTo>
                  <a:pt x="25995" y="112197"/>
                </a:lnTo>
                <a:lnTo>
                  <a:pt x="34110" y="71669"/>
                </a:lnTo>
                <a:lnTo>
                  <a:pt x="61842" y="27525"/>
                </a:lnTo>
                <a:lnTo>
                  <a:pt x="91236" y="11125"/>
                </a:lnTo>
                <a:lnTo>
                  <a:pt x="8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79400" marR="17780" indent="-228600">
              <a:lnSpc>
                <a:spcPts val="3460"/>
              </a:lnSpc>
              <a:spcBef>
                <a:spcPts val="525"/>
              </a:spcBef>
              <a:buFont typeface="Arial"/>
              <a:buChar char="•"/>
              <a:tabLst>
                <a:tab pos="279400" algn="l"/>
                <a:tab pos="7578725" algn="l"/>
              </a:tabLst>
            </a:pPr>
            <a:r>
              <a:rPr spc="-55" dirty="0"/>
              <a:t>Suppose </a:t>
            </a:r>
            <a:r>
              <a:rPr spc="60" dirty="0"/>
              <a:t>I </a:t>
            </a:r>
            <a:r>
              <a:rPr spc="-70" dirty="0"/>
              <a:t>want </a:t>
            </a:r>
            <a:r>
              <a:rPr spc="35" dirty="0"/>
              <a:t>to </a:t>
            </a:r>
            <a:r>
              <a:rPr spc="-60" dirty="0"/>
              <a:t>estimate </a:t>
            </a:r>
            <a:r>
              <a:rPr spc="-5" dirty="0"/>
              <a:t>the</a:t>
            </a:r>
            <a:r>
              <a:rPr spc="180" dirty="0"/>
              <a:t> </a:t>
            </a:r>
            <a:r>
              <a:rPr spc="10" dirty="0"/>
              <a:t>proportion</a:t>
            </a:r>
            <a:r>
              <a:rPr spc="20" dirty="0"/>
              <a:t> </a:t>
            </a:r>
            <a:r>
              <a:rPr spc="-5" dirty="0"/>
              <a:t>of	</a:t>
            </a:r>
            <a:r>
              <a:rPr spc="-40" dirty="0"/>
              <a:t>people</a:t>
            </a:r>
            <a:r>
              <a:rPr spc="-80" dirty="0"/>
              <a:t> </a:t>
            </a:r>
            <a:r>
              <a:rPr spc="-35" dirty="0"/>
              <a:t>who  </a:t>
            </a:r>
            <a:r>
              <a:rPr spc="10" dirty="0"/>
              <a:t>support </a:t>
            </a:r>
            <a:r>
              <a:rPr spc="-60" dirty="0"/>
              <a:t>candidate </a:t>
            </a:r>
            <a:r>
              <a:rPr spc="-85" dirty="0"/>
              <a:t>X </a:t>
            </a:r>
            <a:r>
              <a:rPr spc="-65" dirty="0"/>
              <a:t>in </a:t>
            </a:r>
            <a:r>
              <a:rPr spc="-50" dirty="0"/>
              <a:t>an upcoming</a:t>
            </a:r>
            <a:r>
              <a:rPr spc="280" dirty="0"/>
              <a:t> </a:t>
            </a:r>
            <a:r>
              <a:rPr spc="-65" dirty="0"/>
              <a:t>election.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3600"/>
          </a:p>
          <a:p>
            <a:pPr marL="279400" indent="-228600">
              <a:lnSpc>
                <a:spcPct val="100000"/>
              </a:lnSpc>
              <a:spcBef>
                <a:spcPts val="2280"/>
              </a:spcBef>
              <a:buFont typeface="Arial"/>
              <a:buChar char="•"/>
              <a:tabLst>
                <a:tab pos="279400" algn="l"/>
              </a:tabLst>
            </a:pPr>
            <a:r>
              <a:rPr spc="-20" dirty="0"/>
              <a:t>Ignore </a:t>
            </a:r>
            <a:r>
              <a:rPr spc="-105" dirty="0"/>
              <a:t>it: </a:t>
            </a:r>
            <a:r>
              <a:rPr spc="-490" dirty="0">
                <a:latin typeface="DejaVu Sans"/>
                <a:cs typeface="DejaVu Sans"/>
              </a:rPr>
              <a:t>"! </a:t>
            </a:r>
            <a:r>
              <a:rPr spc="-300" dirty="0">
                <a:latin typeface="DejaVu Sans"/>
                <a:cs typeface="DejaVu Sans"/>
              </a:rPr>
              <a:t>= </a:t>
            </a:r>
            <a:r>
              <a:rPr sz="3450" spc="-735" baseline="57971" dirty="0">
                <a:latin typeface="DejaVu Sans"/>
                <a:cs typeface="DejaVu Sans"/>
              </a:rPr>
              <a:t>∑</a:t>
            </a:r>
            <a:r>
              <a:rPr sz="2850" spc="-735" baseline="48245" dirty="0">
                <a:latin typeface="DejaVu Sans"/>
                <a:cs typeface="DejaVu Sans"/>
              </a:rPr>
              <a:t>% </a:t>
            </a:r>
            <a:r>
              <a:rPr sz="3450" spc="-1327" baseline="55555" dirty="0">
                <a:latin typeface="DejaVu Sans"/>
                <a:cs typeface="DejaVu Sans"/>
              </a:rPr>
              <a:t>&amp;</a:t>
            </a:r>
            <a:r>
              <a:rPr sz="3450" spc="465" baseline="55555" dirty="0">
                <a:latin typeface="DejaVu Sans"/>
                <a:cs typeface="DejaVu Sans"/>
              </a:rPr>
              <a:t> </a:t>
            </a:r>
            <a:r>
              <a:rPr sz="3450" spc="517" baseline="55555" dirty="0">
                <a:latin typeface="DejaVu Sans"/>
                <a:cs typeface="DejaVu Sans"/>
              </a:rPr>
              <a:t>'()* </a:t>
            </a:r>
            <a:r>
              <a:rPr sz="3450" spc="217" baseline="55555" dirty="0">
                <a:latin typeface="DejaVu Sans"/>
                <a:cs typeface="DejaVu Sans"/>
              </a:rPr>
              <a:t>+(, </a:t>
            </a:r>
            <a:r>
              <a:rPr sz="3450" spc="1155" baseline="55555" dirty="0">
                <a:latin typeface="DejaVu Sans"/>
                <a:cs typeface="DejaVu Sans"/>
              </a:rPr>
              <a:t>-</a:t>
            </a:r>
            <a:r>
              <a:rPr sz="3450" spc="-525" baseline="55555" dirty="0">
                <a:latin typeface="DejaVu Sans"/>
                <a:cs typeface="DejaVu Sans"/>
              </a:rPr>
              <a:t> </a:t>
            </a:r>
            <a:r>
              <a:rPr sz="2850" spc="-1627" baseline="36549" dirty="0">
                <a:latin typeface="DejaVu Sans"/>
                <a:cs typeface="DejaVu Sans"/>
              </a:rPr>
              <a:t>%</a:t>
            </a:r>
            <a:endParaRPr sz="2850" baseline="36549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1371" y="3907027"/>
            <a:ext cx="155765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0" i="0" u="none" strike="noStrike" kern="1200" cap="none" spc="82" normalizeH="0" baseline="12077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.</a:t>
            </a:r>
            <a:r>
              <a:rPr kumimoji="0" sz="190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/01234101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ans"/>
              <a:ea typeface="+mn-ea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49496" y="5315584"/>
            <a:ext cx="2780030" cy="27940"/>
          </a:xfrm>
          <a:custGeom>
            <a:avLst/>
            <a:gdLst/>
            <a:ahLst/>
            <a:cxnLst/>
            <a:rect l="l" t="t" r="r" b="b"/>
            <a:pathLst>
              <a:path w="2780029" h="27939">
                <a:moveTo>
                  <a:pt x="2779776" y="0"/>
                </a:moveTo>
                <a:lnTo>
                  <a:pt x="0" y="0"/>
                </a:lnTo>
                <a:lnTo>
                  <a:pt x="0" y="27431"/>
                </a:lnTo>
                <a:lnTo>
                  <a:pt x="2779776" y="27431"/>
                </a:lnTo>
                <a:lnTo>
                  <a:pt x="27797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0230" y="4929111"/>
            <a:ext cx="1696720" cy="274320"/>
          </a:xfrm>
          <a:custGeom>
            <a:avLst/>
            <a:gdLst/>
            <a:ahLst/>
            <a:cxnLst/>
            <a:rect l="l" t="t" r="r" b="b"/>
            <a:pathLst>
              <a:path w="1696720" h="274320">
                <a:moveTo>
                  <a:pt x="1609382" y="0"/>
                </a:moveTo>
                <a:lnTo>
                  <a:pt x="1605483" y="11125"/>
                </a:lnTo>
                <a:lnTo>
                  <a:pt x="1621337" y="18001"/>
                </a:lnTo>
                <a:lnTo>
                  <a:pt x="1634971" y="27524"/>
                </a:lnTo>
                <a:lnTo>
                  <a:pt x="1662646" y="71664"/>
                </a:lnTo>
                <a:lnTo>
                  <a:pt x="1670729" y="112197"/>
                </a:lnTo>
                <a:lnTo>
                  <a:pt x="1671739" y="135559"/>
                </a:lnTo>
                <a:lnTo>
                  <a:pt x="1670724" y="159717"/>
                </a:lnTo>
                <a:lnTo>
                  <a:pt x="1662609" y="201366"/>
                </a:lnTo>
                <a:lnTo>
                  <a:pt x="1634988" y="246214"/>
                </a:lnTo>
                <a:lnTo>
                  <a:pt x="1605915" y="262750"/>
                </a:lnTo>
                <a:lnTo>
                  <a:pt x="1609382" y="273862"/>
                </a:lnTo>
                <a:lnTo>
                  <a:pt x="1646735" y="256336"/>
                </a:lnTo>
                <a:lnTo>
                  <a:pt x="1674202" y="226009"/>
                </a:lnTo>
                <a:lnTo>
                  <a:pt x="1691090" y="185385"/>
                </a:lnTo>
                <a:lnTo>
                  <a:pt x="1696720" y="137007"/>
                </a:lnTo>
                <a:lnTo>
                  <a:pt x="1695307" y="111899"/>
                </a:lnTo>
                <a:lnTo>
                  <a:pt x="1684011" y="67398"/>
                </a:lnTo>
                <a:lnTo>
                  <a:pt x="1661608" y="31175"/>
                </a:lnTo>
                <a:lnTo>
                  <a:pt x="1629237" y="7172"/>
                </a:lnTo>
                <a:lnTo>
                  <a:pt x="1609382" y="0"/>
                </a:lnTo>
                <a:close/>
              </a:path>
              <a:path w="1696720" h="274320">
                <a:moveTo>
                  <a:pt x="87337" y="0"/>
                </a:moveTo>
                <a:lnTo>
                  <a:pt x="50074" y="17564"/>
                </a:lnTo>
                <a:lnTo>
                  <a:pt x="22593" y="48005"/>
                </a:lnTo>
                <a:lnTo>
                  <a:pt x="5648" y="88696"/>
                </a:lnTo>
                <a:lnTo>
                  <a:pt x="0" y="137007"/>
                </a:lnTo>
                <a:lnTo>
                  <a:pt x="1407" y="162165"/>
                </a:lnTo>
                <a:lnTo>
                  <a:pt x="12665" y="206666"/>
                </a:lnTo>
                <a:lnTo>
                  <a:pt x="35018" y="242773"/>
                </a:lnTo>
                <a:lnTo>
                  <a:pt x="67428" y="266699"/>
                </a:lnTo>
                <a:lnTo>
                  <a:pt x="87337" y="273862"/>
                </a:lnTo>
                <a:lnTo>
                  <a:pt x="90804" y="262750"/>
                </a:lnTo>
                <a:lnTo>
                  <a:pt x="75197" y="255835"/>
                </a:lnTo>
                <a:lnTo>
                  <a:pt x="61731" y="246214"/>
                </a:lnTo>
                <a:lnTo>
                  <a:pt x="34110" y="201366"/>
                </a:lnTo>
                <a:lnTo>
                  <a:pt x="25995" y="159717"/>
                </a:lnTo>
                <a:lnTo>
                  <a:pt x="24980" y="135559"/>
                </a:lnTo>
                <a:lnTo>
                  <a:pt x="25995" y="112197"/>
                </a:lnTo>
                <a:lnTo>
                  <a:pt x="34110" y="71664"/>
                </a:lnTo>
                <a:lnTo>
                  <a:pt x="61842" y="27524"/>
                </a:lnTo>
                <a:lnTo>
                  <a:pt x="91236" y="11125"/>
                </a:lnTo>
                <a:lnTo>
                  <a:pt x="8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539" y="4842764"/>
            <a:ext cx="6261735" cy="695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56304" marR="0" lvl="0" indent="0" algn="l" defTabSz="914400" rtl="0" eaLnBrk="1" fontAlgn="auto" latinLnBrk="0" hangingPunct="1">
              <a:lnSpc>
                <a:spcPts val="208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0" i="0" u="none" strike="noStrike" kern="1200" cap="none" spc="-735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∑</a:t>
            </a:r>
            <a:r>
              <a:rPr kumimoji="0" sz="2850" b="0" i="0" u="none" strike="noStrike" kern="1200" cap="none" spc="-735" normalizeH="0" baseline="-1900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% </a:t>
            </a:r>
            <a:r>
              <a:rPr kumimoji="0" sz="2300" b="0" i="0" u="none" strike="noStrike" kern="1200" cap="none" spc="-3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5</a:t>
            </a:r>
            <a:r>
              <a:rPr kumimoji="0" sz="2850" b="0" i="0" u="none" strike="noStrike" kern="1200" cap="none" spc="-562" normalizeH="0" baseline="-14619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%</a:t>
            </a:r>
            <a:r>
              <a:rPr kumimoji="0" sz="2300" b="0" i="0" u="none" strike="noStrike" kern="1200" cap="none" spc="-3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⋅&amp; </a:t>
            </a:r>
            <a:r>
              <a:rPr kumimoji="0" sz="2300" b="0" i="0" u="none" strike="noStrike" kern="1200" cap="none" spc="3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'()* </a:t>
            </a:r>
            <a:r>
              <a:rPr kumimoji="0" sz="2300" b="0" i="0" u="none" strike="noStrike" kern="1200" cap="none" spc="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+(, </a:t>
            </a:r>
            <a:r>
              <a:rPr kumimoji="0" sz="2300" b="0" i="0" u="none" strike="noStrike" kern="1200" cap="none" spc="7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-</a:t>
            </a:r>
            <a:r>
              <a:rPr kumimoji="0" sz="230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 </a:t>
            </a:r>
            <a:r>
              <a:rPr kumimoji="0" sz="2850" b="0" i="0" u="none" strike="noStrike" kern="1200" cap="none" spc="-1627" normalizeH="0" baseline="-3070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%</a:t>
            </a:r>
            <a:endParaRPr kumimoji="0" sz="2850" b="0" i="0" u="none" strike="noStrike" kern="1200" cap="none" spc="0" normalizeH="0" baseline="-30701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ans"/>
              <a:ea typeface="+mn-ea"/>
              <a:cs typeface="DejaVu Sans"/>
            </a:endParaRPr>
          </a:p>
          <a:p>
            <a:pPr marL="266700" marR="0" lvl="0" indent="-228600" algn="l" defTabSz="914400" rtl="0" eaLnBrk="1" fontAlgn="auto" latinLnBrk="0" hangingPunct="1">
              <a:lnSpc>
                <a:spcPts val="3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6700" algn="l"/>
              </a:tabLst>
              <a:defRPr/>
            </a:pP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Account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it: </a:t>
            </a:r>
            <a:r>
              <a:rPr kumimoji="0" sz="3200" b="0" i="0" u="none" strike="noStrike" kern="1200" cap="none" spc="-4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"!</a:t>
            </a:r>
            <a:r>
              <a:rPr kumimoji="0" sz="3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 </a:t>
            </a:r>
            <a:r>
              <a:rPr kumimoji="0" sz="32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=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ans"/>
              <a:ea typeface="+mn-ea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1429" y="5339588"/>
            <a:ext cx="78041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0" i="0" u="none" strike="noStrike" kern="1200" cap="none" spc="-735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∑</a:t>
            </a:r>
            <a:r>
              <a:rPr kumimoji="0" sz="2850" b="0" i="0" u="none" strike="noStrike" kern="1200" cap="none" spc="-735" normalizeH="0" baseline="-21929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%</a:t>
            </a:r>
            <a:r>
              <a:rPr kumimoji="0" sz="2850" b="0" i="0" u="none" strike="noStrike" kern="1200" cap="none" spc="-712" normalizeH="0" baseline="-21929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 </a:t>
            </a:r>
            <a:r>
              <a:rPr kumimoji="0" sz="2300" b="0" i="0" u="none" strike="noStrike" kern="1200" cap="none" spc="-3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5</a:t>
            </a:r>
            <a:r>
              <a:rPr kumimoji="0" sz="2850" b="0" i="0" u="none" strike="noStrike" kern="1200" cap="none" spc="-487" normalizeH="0" baseline="-14619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%</a:t>
            </a:r>
            <a:endParaRPr kumimoji="0" sz="2850" b="0" i="0" u="none" strike="noStrike" kern="1200" cap="none" spc="0" normalizeH="0" baseline="-14619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ans"/>
              <a:ea typeface="+mn-ea"/>
              <a:cs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fr-FR" spc="-5" dirty="0"/>
              <a:t>CRISP-DM</a:t>
            </a:r>
            <a:r>
              <a:rPr lang="fr-FR" spc="-44" dirty="0"/>
              <a:t> </a:t>
            </a:r>
            <a:r>
              <a:rPr lang="fr-FR" spc="-5" dirty="0"/>
              <a:t>process</a:t>
            </a:r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559559" y="1743496"/>
            <a:ext cx="6623561" cy="432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82880">
              <a:lnSpc>
                <a:spcPct val="100000"/>
              </a:lnSpc>
              <a:spcBef>
                <a:spcPts val="0"/>
              </a:spcBef>
              <a:buSzPts val="1920"/>
            </a:pPr>
            <a:r>
              <a:rPr lang="en-US" sz="2400" dirty="0"/>
              <a:t>Cross-industry standard process for data mining, known as CRISP-DM, is an open standard process model that describes common approaches used by data mining experts. It is the most widely-used analytics model</a:t>
            </a:r>
          </a:p>
          <a:p>
            <a:pPr marL="228600" lvl="0" indent="-182880">
              <a:lnSpc>
                <a:spcPct val="100000"/>
              </a:lnSpc>
              <a:spcBef>
                <a:spcPts val="0"/>
              </a:spcBef>
              <a:buSzPts val="1920"/>
            </a:pPr>
            <a:endParaRPr lang="en-US" sz="2400" dirty="0"/>
          </a:p>
          <a:p>
            <a:pPr marL="228600" lvl="0" indent="-182880">
              <a:lnSpc>
                <a:spcPct val="100000"/>
              </a:lnSpc>
              <a:spcBef>
                <a:spcPts val="0"/>
              </a:spcBef>
              <a:buSzPts val="1920"/>
            </a:pPr>
            <a:endParaRPr lang="en-US" sz="2400"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4257160-B3C9-49E6-8616-ED9C55576988}"/>
              </a:ext>
            </a:extLst>
          </p:cNvPr>
          <p:cNvSpPr/>
          <p:nvPr/>
        </p:nvSpPr>
        <p:spPr>
          <a:xfrm>
            <a:off x="7541894" y="1743496"/>
            <a:ext cx="4318320" cy="4035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8286" y="606044"/>
            <a:ext cx="56788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80" dirty="0"/>
              <a:t>Weight </a:t>
            </a:r>
            <a:r>
              <a:rPr spc="-150" dirty="0"/>
              <a:t>Class</a:t>
            </a:r>
            <a:r>
              <a:rPr spc="165" dirty="0"/>
              <a:t> </a:t>
            </a:r>
            <a:r>
              <a:rPr spc="-65" dirty="0"/>
              <a:t>Adjustments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2104"/>
            <a:ext cx="9627235" cy="20370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2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Reweight 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 </a:t>
            </a: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your 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reflect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population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interest.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5080" lvl="0" indent="-228600" algn="just" defTabSz="914400" rtl="0" eaLnBrk="1" fontAlgn="auto" latinLnBrk="0" hangingPunct="1">
              <a:lnSpc>
                <a:spcPts val="3460"/>
              </a:lnSpc>
              <a:spcBef>
                <a:spcPts val="105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2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 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believe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those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who 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vote </a:t>
            </a:r>
            <a:r>
              <a:rPr kumimoji="0" sz="320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will 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sz="3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50% 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male 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3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50% 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female.  </a:t>
            </a: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However, </a:t>
            </a:r>
            <a:r>
              <a:rPr kumimoji="0" sz="3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75%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3200" b="0" i="0" u="none" strike="noStrike" kern="1200" cap="none" spc="-1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my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responses </a:t>
            </a:r>
            <a:r>
              <a:rPr kumimoji="0" sz="3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came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from 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males 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3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25%  came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from</a:t>
            </a:r>
            <a:r>
              <a:rPr kumimoji="0" sz="3200" b="0" i="0" u="none" strike="noStrike" kern="1200" cap="none" spc="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females.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4556251"/>
            <a:ext cx="17621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6700" algn="l"/>
              </a:tabLst>
              <a:defRPr/>
            </a:pPr>
            <a:r>
              <a:rPr kumimoji="0" sz="4800" b="0" i="0" u="none" strike="noStrike" kern="1200" cap="none" spc="15" normalizeH="0" baseline="11284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!</a:t>
            </a:r>
            <a:r>
              <a:rPr kumimoji="0" sz="23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"#$%</a:t>
            </a:r>
            <a:r>
              <a:rPr kumimoji="0" sz="2300" b="0" i="0" u="none" strike="noStrike" kern="1200" cap="none" spc="2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 </a:t>
            </a:r>
            <a:r>
              <a:rPr kumimoji="0" sz="4800" b="0" i="0" u="none" strike="noStrike" kern="1200" cap="none" spc="-450" normalizeH="0" baseline="11284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=</a:t>
            </a:r>
            <a:endParaRPr kumimoji="0" sz="4800" b="0" i="0" u="none" strike="noStrike" kern="1200" cap="none" spc="0" normalizeH="0" baseline="11284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ans"/>
              <a:ea typeface="+mn-ea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27960" y="4763896"/>
            <a:ext cx="3599815" cy="27940"/>
          </a:xfrm>
          <a:custGeom>
            <a:avLst/>
            <a:gdLst/>
            <a:ahLst/>
            <a:cxnLst/>
            <a:rect l="l" t="t" r="r" b="b"/>
            <a:pathLst>
              <a:path w="3599815" h="27939">
                <a:moveTo>
                  <a:pt x="3599688" y="0"/>
                </a:moveTo>
                <a:lnTo>
                  <a:pt x="0" y="0"/>
                </a:lnTo>
                <a:lnTo>
                  <a:pt x="0" y="27431"/>
                </a:lnTo>
                <a:lnTo>
                  <a:pt x="3599688" y="27431"/>
                </a:lnTo>
                <a:lnTo>
                  <a:pt x="35996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305" y="4345939"/>
            <a:ext cx="237744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'()%</a:t>
            </a:r>
            <a:r>
              <a:rPr kumimoji="0" sz="2300" b="0" i="0" u="none" strike="noStrike" kern="1200" cap="none" spc="-2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 </a:t>
            </a:r>
            <a:r>
              <a:rPr kumimoji="0" sz="230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*(+*+(',+-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ans"/>
              <a:ea typeface="+mn-ea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5641" y="4787900"/>
            <a:ext cx="362077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*(+*+(',+- </a:t>
            </a:r>
            <a:r>
              <a:rPr kumimoji="0" sz="23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+.</a:t>
            </a:r>
            <a:r>
              <a:rPr kumimoji="0" sz="2300" b="0" i="0" u="none" strike="noStrike" kern="1200" cap="none" spc="-4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(%/*+-/%/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ans"/>
              <a:ea typeface="+mn-ea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58000" y="4763896"/>
            <a:ext cx="576580" cy="27940"/>
          </a:xfrm>
          <a:custGeom>
            <a:avLst/>
            <a:gdLst/>
            <a:ahLst/>
            <a:cxnLst/>
            <a:rect l="l" t="t" r="r" b="b"/>
            <a:pathLst>
              <a:path w="576579" h="27939">
                <a:moveTo>
                  <a:pt x="576072" y="0"/>
                </a:moveTo>
                <a:lnTo>
                  <a:pt x="0" y="0"/>
                </a:lnTo>
                <a:lnTo>
                  <a:pt x="0" y="27431"/>
                </a:lnTo>
                <a:lnTo>
                  <a:pt x="576072" y="27431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61376" y="4763896"/>
            <a:ext cx="170815" cy="27940"/>
          </a:xfrm>
          <a:custGeom>
            <a:avLst/>
            <a:gdLst/>
            <a:ahLst/>
            <a:cxnLst/>
            <a:rect l="l" t="t" r="r" b="b"/>
            <a:pathLst>
              <a:path w="170815" h="27939">
                <a:moveTo>
                  <a:pt x="170688" y="0"/>
                </a:moveTo>
                <a:lnTo>
                  <a:pt x="0" y="0"/>
                </a:lnTo>
                <a:lnTo>
                  <a:pt x="0" y="27431"/>
                </a:lnTo>
                <a:lnTo>
                  <a:pt x="170688" y="27431"/>
                </a:lnTo>
                <a:lnTo>
                  <a:pt x="1706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539" y="5872988"/>
            <a:ext cx="20751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6700" algn="l"/>
              </a:tabLst>
              <a:defRPr/>
            </a:pPr>
            <a:r>
              <a:rPr kumimoji="0" sz="4800" b="0" i="0" u="none" strike="noStrike" kern="1200" cap="none" spc="-89" normalizeH="0" baseline="11284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!</a:t>
            </a:r>
            <a:r>
              <a:rPr kumimoji="0" sz="23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.%"#$%</a:t>
            </a:r>
            <a:r>
              <a:rPr kumimoji="0" sz="2300" b="0" i="0" u="none" strike="noStrike" kern="1200" cap="none" spc="3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 </a:t>
            </a:r>
            <a:r>
              <a:rPr kumimoji="0" sz="4800" b="0" i="0" u="none" strike="noStrike" kern="1200" cap="none" spc="-450" normalizeH="0" baseline="11284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=</a:t>
            </a:r>
            <a:endParaRPr kumimoji="0" sz="4800" b="0" i="0" u="none" strike="noStrike" kern="1200" cap="none" spc="0" normalizeH="0" baseline="11284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ans"/>
              <a:ea typeface="+mn-ea"/>
              <a:cs typeface="DejaVu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1904" y="6080631"/>
            <a:ext cx="3599815" cy="27940"/>
          </a:xfrm>
          <a:custGeom>
            <a:avLst/>
            <a:gdLst/>
            <a:ahLst/>
            <a:cxnLst/>
            <a:rect l="l" t="t" r="r" b="b"/>
            <a:pathLst>
              <a:path w="3599815" h="27939">
                <a:moveTo>
                  <a:pt x="3599688" y="0"/>
                </a:moveTo>
                <a:lnTo>
                  <a:pt x="0" y="0"/>
                </a:lnTo>
                <a:lnTo>
                  <a:pt x="0" y="27432"/>
                </a:lnTo>
                <a:lnTo>
                  <a:pt x="3599688" y="27432"/>
                </a:lnTo>
                <a:lnTo>
                  <a:pt x="35996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0805" y="5662676"/>
            <a:ext cx="237744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'()%</a:t>
            </a:r>
            <a:r>
              <a:rPr kumimoji="0" sz="2300" b="0" i="0" u="none" strike="noStrike" kern="1200" cap="none" spc="-2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 </a:t>
            </a:r>
            <a:r>
              <a:rPr kumimoji="0" sz="230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*(+*+(',+-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ans"/>
              <a:ea typeface="+mn-ea"/>
              <a:cs typeface="DejaVu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71943" y="6080631"/>
            <a:ext cx="576580" cy="27940"/>
          </a:xfrm>
          <a:custGeom>
            <a:avLst/>
            <a:gdLst/>
            <a:ahLst/>
            <a:cxnLst/>
            <a:rect l="l" t="t" r="r" b="b"/>
            <a:pathLst>
              <a:path w="576579" h="27939">
                <a:moveTo>
                  <a:pt x="576072" y="0"/>
                </a:moveTo>
                <a:lnTo>
                  <a:pt x="0" y="0"/>
                </a:lnTo>
                <a:lnTo>
                  <a:pt x="0" y="27432"/>
                </a:lnTo>
                <a:lnTo>
                  <a:pt x="576072" y="27432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29140" y="6104635"/>
            <a:ext cx="473011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>
                <a:tab pos="4142104" algn="l"/>
              </a:tabLst>
              <a:defRPr/>
            </a:pPr>
            <a:r>
              <a:rPr kumimoji="0" sz="2300" b="0" i="0" u="none" strike="noStrike" kern="1200" cap="none" spc="3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*(</a:t>
            </a:r>
            <a:r>
              <a:rPr kumimoji="0" sz="2300" b="0" i="0" u="none" strike="noStrike" kern="1200" cap="none" spc="-5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+</a:t>
            </a:r>
            <a:r>
              <a:rPr kumimoji="0" sz="23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*</a:t>
            </a:r>
            <a:r>
              <a:rPr kumimoji="0" sz="23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+</a:t>
            </a:r>
            <a:r>
              <a:rPr kumimoji="0" sz="2300" b="0" i="0" u="none" strike="noStrike" kern="1200" cap="none" spc="3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(</a:t>
            </a:r>
            <a:r>
              <a:rPr kumimoji="0" sz="2300" b="0" i="0" u="none" strike="noStrike" kern="1200" cap="none" spc="3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'</a:t>
            </a:r>
            <a:r>
              <a:rPr kumimoji="0" sz="230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,</a:t>
            </a:r>
            <a:r>
              <a:rPr kumimoji="0" sz="2300" b="0" i="0" u="none" strike="noStrike" kern="1200" cap="none" spc="-5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+</a:t>
            </a:r>
            <a:r>
              <a:rPr kumimoji="0" sz="2300" b="0" i="0" u="none" strike="noStrike" kern="1200" cap="none" spc="6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-</a:t>
            </a:r>
            <a:r>
              <a:rPr kumimoji="0" sz="2300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 </a:t>
            </a:r>
            <a:r>
              <a:rPr kumimoji="0" sz="23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+.</a:t>
            </a:r>
            <a:r>
              <a:rPr kumimoji="0" sz="23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 </a:t>
            </a:r>
            <a:r>
              <a:rPr kumimoji="0" sz="2300" b="0" i="0" u="none" strike="noStrike" kern="1200" cap="none" spc="-1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(</a:t>
            </a:r>
            <a:r>
              <a:rPr kumimoji="0" sz="2300" b="0" i="0" u="none" strike="noStrike" kern="1200" cap="none" spc="-4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%</a:t>
            </a:r>
            <a:r>
              <a:rPr kumimoji="0" sz="2300" b="0" i="0" u="none" strike="noStrike" kern="1200" cap="none" spc="3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/</a:t>
            </a:r>
            <a:r>
              <a:rPr kumimoji="0" sz="2300" b="0" i="0" u="none" strike="noStrike" kern="1200" cap="none" spc="3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*</a:t>
            </a:r>
            <a:r>
              <a:rPr kumimoji="0" sz="2300" b="0" i="0" u="none" strike="noStrike" kern="1200" cap="none" spc="-5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+</a:t>
            </a:r>
            <a:r>
              <a:rPr kumimoji="0" sz="2300" b="0" i="0" u="none" strike="noStrike" kern="1200" cap="none" spc="6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-</a:t>
            </a:r>
            <a:r>
              <a:rPr kumimoji="0" sz="2300" b="0" i="0" u="none" strike="noStrike" kern="1200" cap="none" spc="3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/</a:t>
            </a:r>
            <a:r>
              <a:rPr kumimoji="0" sz="2300" b="0" i="0" u="none" strike="noStrike" kern="1200" cap="none" spc="-9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%</a:t>
            </a:r>
            <a:r>
              <a:rPr kumimoji="0" sz="2300" b="0" i="0" u="none" strike="noStrike" kern="1200" cap="none" spc="3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/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	</a:t>
            </a:r>
            <a:r>
              <a:rPr kumimoji="0" sz="23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0</a:t>
            </a:r>
            <a:r>
              <a:rPr kumimoji="0" sz="2300" b="0" i="0" u="none" strike="noStrike" kern="1200" cap="none" spc="-2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.</a:t>
            </a:r>
            <a:r>
              <a:rPr kumimoji="0" sz="23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42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ans"/>
              <a:ea typeface="+mn-ea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78257" y="4146776"/>
            <a:ext cx="2172335" cy="19183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63500" marR="0" lvl="0" indent="0" algn="l" defTabSz="914400" rtl="0" eaLnBrk="1" fontAlgn="auto" latinLnBrk="0" hangingPunct="1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800" b="0" i="0" u="none" strike="noStrike" kern="1200" cap="none" spc="-450" normalizeH="0" baseline="-3211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= </a:t>
            </a:r>
            <a:r>
              <a:rPr kumimoji="0" sz="23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0.20  </a:t>
            </a:r>
            <a:r>
              <a:rPr kumimoji="0" sz="4800" b="0" i="0" u="none" strike="noStrike" kern="1200" cap="none" spc="-450" normalizeH="0" baseline="-3211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= </a:t>
            </a:r>
            <a:r>
              <a:rPr kumimoji="0" sz="23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4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ans"/>
              <a:ea typeface="+mn-ea"/>
              <a:cs typeface="DejaVu Sans"/>
            </a:endParaRPr>
          </a:p>
          <a:p>
            <a:pPr marL="479425" marR="0" lvl="0" indent="0" algn="l" defTabSz="914400" rtl="0" eaLnBrk="1" fontAlgn="auto" latinLnBrk="0" hangingPunct="1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83055" algn="l"/>
              </a:tabLst>
              <a:defRPr/>
            </a:pPr>
            <a:r>
              <a:rPr kumimoji="0" sz="23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0.32	</a:t>
            </a:r>
            <a:r>
              <a:rPr kumimoji="0" sz="23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5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ans"/>
              <a:ea typeface="+mn-ea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ans"/>
              <a:ea typeface="+mn-ea"/>
              <a:cs typeface="DejaVu Sans"/>
            </a:endParaRPr>
          </a:p>
          <a:p>
            <a:pPr marL="3765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800" b="0" i="0" u="none" strike="noStrike" kern="1200" cap="none" spc="-450" normalizeH="0" baseline="-3211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= </a:t>
            </a:r>
            <a:r>
              <a:rPr kumimoji="0" sz="23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0.20 </a:t>
            </a:r>
            <a:r>
              <a:rPr kumimoji="0" sz="4800" b="0" i="0" u="none" strike="noStrike" kern="1200" cap="none" spc="-450" normalizeH="0" baseline="-3211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=</a:t>
            </a:r>
            <a:r>
              <a:rPr kumimoji="0" sz="4800" b="0" i="0" u="none" strike="noStrike" kern="1200" cap="none" spc="-434" normalizeH="0" baseline="-3211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 </a:t>
            </a:r>
            <a:r>
              <a:rPr kumimoji="0" sz="4800" b="0" i="0" u="none" strike="noStrike" kern="1200" cap="none" spc="-405" normalizeH="0" baseline="-3211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2</a:t>
            </a:r>
            <a:endParaRPr kumimoji="0" sz="4800" b="0" i="0" u="none" strike="noStrike" kern="1200" cap="none" spc="0" normalizeH="0" baseline="-32118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ans"/>
              <a:ea typeface="+mn-ea"/>
              <a:cs typeface="DejaVu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7086" y="606044"/>
            <a:ext cx="76568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90" dirty="0"/>
              <a:t>Caution: </a:t>
            </a:r>
            <a:r>
              <a:rPr spc="-180" dirty="0"/>
              <a:t>Weight </a:t>
            </a:r>
            <a:r>
              <a:rPr spc="-150" dirty="0"/>
              <a:t>Class</a:t>
            </a:r>
            <a:r>
              <a:rPr spc="250" dirty="0"/>
              <a:t> </a:t>
            </a:r>
            <a:r>
              <a:rPr spc="-65" dirty="0"/>
              <a:t>Adjustments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2572"/>
            <a:ext cx="10050780" cy="390144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346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Postweighting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requires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32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know 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what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true 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population  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distribution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622300" lvl="1" indent="-228600" algn="l" defTabSz="914400" rtl="0" eaLnBrk="1" fontAlgn="auto" latinLnBrk="0" hangingPunct="1">
              <a:lnSpc>
                <a:spcPts val="3460"/>
              </a:lnSpc>
              <a:spcBef>
                <a:spcPts val="4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32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example, </a:t>
            </a:r>
            <a:r>
              <a:rPr kumimoji="0" sz="32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needed 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know 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what 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percentage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 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voters </a:t>
            </a:r>
            <a:r>
              <a:rPr kumimoji="0" sz="320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will 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</a:t>
            </a:r>
            <a:r>
              <a:rPr kumimoji="0" sz="3200" b="0" i="0" u="none" strike="noStrike" kern="1200" cap="none" spc="20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female.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</a:t>
            </a:r>
            <a:r>
              <a:rPr kumimoji="0" sz="32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often</a:t>
            </a:r>
            <a:r>
              <a:rPr kumimoji="0" sz="3200" b="0" i="0" u="none" strike="noStrike" kern="1200" cap="none" spc="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unrealistic.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4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153035" lvl="0" indent="-228600" algn="l" defTabSz="914400" rtl="0" eaLnBrk="1" fontAlgn="auto" latinLnBrk="0" hangingPunct="1">
              <a:lnSpc>
                <a:spcPts val="3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2126615" algn="l"/>
              </a:tabLst>
              <a:defRPr/>
            </a:pP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Depending </a:t>
            </a:r>
            <a:r>
              <a:rPr kumimoji="0" sz="32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how much 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weighting </a:t>
            </a:r>
            <a:r>
              <a:rPr kumimoji="0" sz="32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do, </a:t>
            </a:r>
            <a:r>
              <a:rPr kumimoji="0" sz="32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might </a:t>
            </a:r>
            <a:r>
              <a:rPr kumimoji="0" sz="32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see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 </a:t>
            </a:r>
            <a:r>
              <a:rPr kumimoji="0" sz="32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variance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estimates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increase</a:t>
            </a:r>
            <a:r>
              <a:rPr kumimoji="0" sz="320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dramatically.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6044"/>
            <a:ext cx="108388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When </a:t>
            </a:r>
            <a:r>
              <a:rPr spc="50" dirty="0"/>
              <a:t>to </a:t>
            </a:r>
            <a:r>
              <a:rPr spc="-100" dirty="0"/>
              <a:t>use </a:t>
            </a:r>
            <a:r>
              <a:rPr spc="-90" dirty="0"/>
              <a:t>postweighting </a:t>
            </a:r>
            <a:r>
              <a:rPr dirty="0"/>
              <a:t>for </a:t>
            </a:r>
            <a:r>
              <a:rPr spc="-45" dirty="0"/>
              <a:t>unit</a:t>
            </a:r>
            <a:r>
              <a:rPr spc="275" dirty="0"/>
              <a:t> </a:t>
            </a:r>
            <a:r>
              <a:rPr spc="-50" dirty="0"/>
              <a:t>nonresponse?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2572"/>
            <a:ext cx="10306050" cy="45326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346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671830" algn="l"/>
              </a:tabLst>
              <a:defRPr/>
            </a:pP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	</a:t>
            </a:r>
            <a:r>
              <a:rPr kumimoji="0" sz="32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you’re </a:t>
            </a:r>
            <a:r>
              <a:rPr kumimoji="0" sz="32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willing 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assume 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what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population 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distribution </a:t>
            </a:r>
            <a:r>
              <a:rPr kumimoji="0" sz="32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will  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look </a:t>
            </a:r>
            <a:r>
              <a:rPr kumimoji="0" sz="32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variables </a:t>
            </a:r>
            <a:r>
              <a:rPr kumimoji="0" sz="32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 </a:t>
            </a: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which </a:t>
            </a:r>
            <a:r>
              <a:rPr kumimoji="0" sz="32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you’re</a:t>
            </a:r>
            <a:r>
              <a:rPr kumimoji="0" sz="3200" b="0" i="0" u="none" strike="noStrike" kern="1200" cap="none" spc="3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weighting.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163830" lvl="0" indent="-228600" algn="l" defTabSz="914400" rtl="0" eaLnBrk="1" fontAlgn="auto" latinLnBrk="0" hangingPunct="1">
              <a:lnSpc>
                <a:spcPts val="346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671830" algn="l"/>
                <a:tab pos="8401685" algn="l"/>
              </a:tabLst>
              <a:defRPr/>
            </a:pP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	</a:t>
            </a:r>
            <a:r>
              <a:rPr kumimoji="0" sz="32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you’re </a:t>
            </a:r>
            <a:r>
              <a:rPr kumimoji="0" sz="32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willing 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minimize </a:t>
            </a:r>
            <a:r>
              <a:rPr kumimoji="0" sz="3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bias 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at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3200" b="0" i="0" u="none" strike="noStrike" kern="1200" cap="none" spc="5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expense</a:t>
            </a:r>
            <a:r>
              <a:rPr kumimoji="0" sz="3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 </a:t>
            </a: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increase 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variance.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4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915035" lvl="0" indent="-228600" algn="l" defTabSz="914400" rtl="0" eaLnBrk="1" fontAlgn="auto" latinLnBrk="0" hangingPunct="1">
              <a:lnSpc>
                <a:spcPts val="3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2510790" algn="l"/>
              </a:tabLst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 </a:t>
            </a:r>
            <a:r>
              <a:rPr kumimoji="0" sz="32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similar 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procedure </a:t>
            </a:r>
            <a:r>
              <a:rPr kumimoji="0" sz="3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called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“weighted </a:t>
            </a:r>
            <a:r>
              <a:rPr kumimoji="0" sz="3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least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squares  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regression”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	</a:t>
            </a:r>
            <a:r>
              <a:rPr kumimoji="0" sz="3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want 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apply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postweighting 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more 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complicated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model.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700" y="606044"/>
            <a:ext cx="592645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/>
              <a:t>Unit </a:t>
            </a:r>
            <a:r>
              <a:rPr spc="-190" dirty="0"/>
              <a:t>vs. </a:t>
            </a:r>
            <a:r>
              <a:rPr dirty="0"/>
              <a:t>Item</a:t>
            </a:r>
            <a:r>
              <a:rPr spc="170" dirty="0"/>
              <a:t> </a:t>
            </a:r>
            <a:r>
              <a:rPr spc="-5" dirty="0"/>
              <a:t>Nonresponse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3428"/>
            <a:ext cx="3592829" cy="421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Unit 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Nonresponse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Avoid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Ignore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Account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Item</a:t>
            </a:r>
            <a:r>
              <a:rPr kumimoji="0" sz="3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Nonresponse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Avoid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Ignore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Account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1893" y="606044"/>
            <a:ext cx="806195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How </a:t>
            </a:r>
            <a:r>
              <a:rPr spc="15" dirty="0"/>
              <a:t>do </a:t>
            </a:r>
            <a:r>
              <a:rPr spc="-215" dirty="0"/>
              <a:t>we </a:t>
            </a:r>
            <a:r>
              <a:rPr spc="-125" dirty="0"/>
              <a:t>avoid </a:t>
            </a:r>
            <a:r>
              <a:rPr spc="-80" dirty="0"/>
              <a:t>item</a:t>
            </a:r>
            <a:r>
              <a:rPr spc="355" dirty="0"/>
              <a:t> </a:t>
            </a:r>
            <a:r>
              <a:rPr spc="-50" dirty="0"/>
              <a:t>nonresponse?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3428"/>
            <a:ext cx="4102100" cy="305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Questionnaire</a:t>
            </a:r>
            <a:r>
              <a:rPr kumimoji="0" sz="3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length.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Questionnaire </a:t>
            </a:r>
            <a:r>
              <a:rPr kumimoji="0" sz="36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design.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Survey</a:t>
            </a:r>
            <a:r>
              <a:rPr kumimoji="0" sz="36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content.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0058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How </a:t>
            </a:r>
            <a:r>
              <a:rPr spc="15" dirty="0"/>
              <a:t>do </a:t>
            </a:r>
            <a:r>
              <a:rPr spc="-215" dirty="0"/>
              <a:t>we </a:t>
            </a:r>
            <a:r>
              <a:rPr spc="-80" dirty="0"/>
              <a:t>ignore item</a:t>
            </a:r>
            <a:r>
              <a:rPr spc="310" dirty="0"/>
              <a:t> </a:t>
            </a:r>
            <a:r>
              <a:rPr spc="-50" dirty="0"/>
              <a:t>nonresponse?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932"/>
            <a:ext cx="9288780" cy="17792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Complete-Case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Analysis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Drops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observation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</a:t>
            </a:r>
            <a:r>
              <a:rPr kumimoji="0" sz="2800" b="0" i="0" u="none" strike="noStrike" kern="1200" cap="none" spc="2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5700" marR="0" lvl="2" indent="-229235" algn="l" defTabSz="914400" rtl="0" eaLnBrk="1" fontAlgn="auto" latinLnBrk="0" hangingPunct="1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5700" algn="l"/>
              </a:tabLst>
              <a:defRPr/>
            </a:pP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Pros: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Results 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will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well-behaved,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simplest,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usually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software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default.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5700" marR="0" lvl="2" indent="-229235" algn="l" defTabSz="914400" rtl="0" eaLnBrk="1" fontAlgn="auto" latinLnBrk="0" hangingPunct="1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5700" algn="l"/>
              </a:tabLst>
              <a:defRPr/>
            </a:pP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Cons: 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Drops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some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collected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data,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loses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“information”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2400" b="0" i="0" u="none" strike="noStrike" kern="1200" cap="none" spc="2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precision.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0058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How </a:t>
            </a:r>
            <a:r>
              <a:rPr spc="15" dirty="0"/>
              <a:t>do </a:t>
            </a:r>
            <a:r>
              <a:rPr spc="-215" dirty="0"/>
              <a:t>we </a:t>
            </a:r>
            <a:r>
              <a:rPr spc="-80" dirty="0"/>
              <a:t>ignore item</a:t>
            </a:r>
            <a:r>
              <a:rPr spc="310" dirty="0"/>
              <a:t> </a:t>
            </a:r>
            <a:r>
              <a:rPr spc="-50" dirty="0"/>
              <a:t>nonresponse?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932"/>
            <a:ext cx="10154920" cy="41414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Complete-Case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Analysis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Drops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observation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</a:t>
            </a:r>
            <a:r>
              <a:rPr kumimoji="0" sz="2800" b="0" i="0" u="none" strike="noStrike" kern="1200" cap="none" spc="2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5700" marR="0" lvl="2" indent="-229235" algn="l" defTabSz="914400" rtl="0" eaLnBrk="1" fontAlgn="auto" latinLnBrk="0" hangingPunct="1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5700" algn="l"/>
              </a:tabLst>
              <a:defRPr/>
            </a:pP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Pros: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Results 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will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well-behaved,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simplest,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usually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software</a:t>
            </a:r>
            <a:r>
              <a:rPr kumimoji="0" sz="2400" b="0" i="0" u="none" strike="noStrike" kern="1200" cap="none" spc="48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default.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5700" marR="0" lvl="2" indent="-229235" algn="l" defTabSz="914400" rtl="0" eaLnBrk="1" fontAlgn="auto" latinLnBrk="0" hangingPunct="1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5700" algn="l"/>
              </a:tabLst>
              <a:defRPr/>
            </a:pP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Cons: 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Drops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some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collected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data,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loses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“information”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2400" b="0" i="0" u="none" strike="noStrike" kern="1200" cap="none" spc="2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precision.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Available-Case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Analysis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Drops 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observations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calculates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results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based 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available</a:t>
            </a:r>
            <a:r>
              <a:rPr kumimoji="0" sz="2800" b="0" i="0" u="none" strike="noStrike" kern="1200" cap="none" spc="2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5700" marR="0" lvl="2" indent="-229235" algn="l" defTabSz="914400" rtl="0" eaLnBrk="1" fontAlgn="auto" latinLnBrk="0" hangingPunct="1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5700" algn="l"/>
              </a:tabLst>
              <a:defRPr/>
            </a:pP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Pros: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Uses 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</a:t>
            </a:r>
            <a:r>
              <a:rPr kumimoji="0" sz="2400" b="0" i="0" u="none" strike="noStrike" kern="120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available.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5700" marR="0" lvl="2" indent="-229235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5700" algn="l"/>
              </a:tabLst>
              <a:defRPr/>
            </a:pP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Cons: Can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get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“not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well-behaved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results,” 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i.e. 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invalid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covariance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matrices.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663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How </a:t>
            </a:r>
            <a:r>
              <a:rPr spc="15" dirty="0"/>
              <a:t>do </a:t>
            </a:r>
            <a:r>
              <a:rPr spc="-215" dirty="0"/>
              <a:t>we </a:t>
            </a:r>
            <a:r>
              <a:rPr spc="-45" dirty="0"/>
              <a:t>account </a:t>
            </a:r>
            <a:r>
              <a:rPr dirty="0"/>
              <a:t>for </a:t>
            </a:r>
            <a:r>
              <a:rPr spc="-80" dirty="0"/>
              <a:t>item</a:t>
            </a:r>
            <a:r>
              <a:rPr spc="280" dirty="0"/>
              <a:t> </a:t>
            </a:r>
            <a:r>
              <a:rPr spc="-50" dirty="0"/>
              <a:t>nonresponse?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481"/>
            <a:ext cx="5730240" cy="32391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Deductive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Mean/Median/Mode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Stochastic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</a:t>
            </a:r>
            <a:r>
              <a:rPr kumimoji="0" sz="24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Multiple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Stochastic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</a:t>
            </a:r>
            <a:r>
              <a:rPr kumimoji="0" sz="2400" b="0" i="0" u="none" strike="noStrike" kern="1200" cap="none" spc="1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Proper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Hot-Deck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8361" y="606044"/>
            <a:ext cx="48247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75" dirty="0"/>
              <a:t>Deductive</a:t>
            </a:r>
            <a:r>
              <a:rPr spc="-20" dirty="0"/>
              <a:t> </a:t>
            </a:r>
            <a:r>
              <a:rPr spc="-15" dirty="0"/>
              <a:t>Imputation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481"/>
            <a:ext cx="10317480" cy="29222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Uses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logical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relations 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28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fill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</a:t>
            </a:r>
            <a:r>
              <a:rPr kumimoji="0" sz="2800" b="0" i="0" u="none" strike="noStrike" kern="1200" cap="none" spc="3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5080" lvl="1" indent="-228600" algn="l" defTabSz="914400" rtl="0" eaLnBrk="1" fontAlgn="auto" latinLnBrk="0" hangingPunct="1">
              <a:lnSpc>
                <a:spcPts val="259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Respondent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mentions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they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were 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victim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crime,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column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“victim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crime”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contains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However,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“NA”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exists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column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“victim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violent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crime.”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Because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respondent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mentioned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they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were 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victim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crime, 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know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respondent 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was 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victim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violent 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crime.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53975" lvl="1" indent="-228600" algn="l" defTabSz="914400" rtl="0" eaLnBrk="1" fontAlgn="auto" latinLnBrk="0" hangingPunct="1">
              <a:lnSpc>
                <a:spcPts val="2590"/>
              </a:lnSpc>
              <a:spcBef>
                <a:spcPts val="5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someone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has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children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year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1,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NA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children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year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2,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children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year 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3, 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probably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they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have 2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children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year</a:t>
            </a:r>
            <a:r>
              <a:rPr kumimoji="0" sz="2400" b="0" i="0" u="none" strike="noStrike" kern="120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8361" y="606044"/>
            <a:ext cx="48247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75" dirty="0"/>
              <a:t>Deductive</a:t>
            </a:r>
            <a:r>
              <a:rPr spc="-20" dirty="0"/>
              <a:t> </a:t>
            </a:r>
            <a:r>
              <a:rPr spc="-15" dirty="0"/>
              <a:t>Imputation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481"/>
            <a:ext cx="10317480" cy="43313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Uses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logical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relations 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28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fill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</a:t>
            </a:r>
            <a:r>
              <a:rPr kumimoji="0" sz="2800" b="0" i="0" u="none" strike="noStrike" kern="1200" cap="none" spc="3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5080" lvl="1" indent="-228600" algn="l" defTabSz="914400" rtl="0" eaLnBrk="1" fontAlgn="auto" latinLnBrk="0" hangingPunct="1">
              <a:lnSpc>
                <a:spcPts val="259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Respondent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mentions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they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were 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victim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crime,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column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“victim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crime”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contains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However,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“NA”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exists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column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“victim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violent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crime.”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Because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respondent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mentioned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they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were 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victim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crime, 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know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respondent 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was 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victim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violent 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crime.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53975" lvl="1" indent="-228600" algn="l" defTabSz="914400" rtl="0" eaLnBrk="1" fontAlgn="auto" latinLnBrk="0" hangingPunct="1">
              <a:lnSpc>
                <a:spcPts val="2590"/>
              </a:lnSpc>
              <a:spcBef>
                <a:spcPts val="5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someone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has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children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year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1,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NA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children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year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2,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children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year 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3, 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probably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they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have 2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children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year</a:t>
            </a:r>
            <a:r>
              <a:rPr kumimoji="0" sz="2400" b="0" i="0" u="none" strike="noStrike" kern="120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Pros: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Requires 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“inference,”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true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assessed, </a:t>
            </a:r>
            <a:r>
              <a:rPr kumimoji="0" sz="2800" b="0" i="0" u="heavy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valid</a:t>
            </a:r>
            <a:r>
              <a:rPr kumimoji="0" sz="2800" b="0" i="0" u="heavy" strike="noStrike" kern="1200" cap="none" spc="3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heavy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method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Cons: Can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time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consuming 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requires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specific</a:t>
            </a:r>
            <a:r>
              <a:rPr kumimoji="0" sz="2800" b="0" i="0" u="none" strike="noStrike" kern="1200" cap="none" spc="25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coding.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657" y="855979"/>
            <a:ext cx="837501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814705" marR="5080" indent="-802640">
              <a:lnSpc>
                <a:spcPts val="5830"/>
              </a:lnSpc>
              <a:spcBef>
                <a:spcPts val="835"/>
              </a:spcBef>
            </a:pPr>
            <a:r>
              <a:rPr sz="5400" spc="-160" dirty="0"/>
              <a:t>Help! </a:t>
            </a:r>
            <a:r>
              <a:rPr sz="5400" spc="110" dirty="0"/>
              <a:t>I </a:t>
            </a:r>
            <a:r>
              <a:rPr sz="5400" spc="-160" dirty="0"/>
              <a:t>have </a:t>
            </a:r>
            <a:r>
              <a:rPr sz="5400" spc="-155" dirty="0"/>
              <a:t>missing </a:t>
            </a:r>
            <a:r>
              <a:rPr sz="5400" spc="-100" dirty="0"/>
              <a:t>data. </a:t>
            </a:r>
            <a:r>
              <a:rPr sz="5400" spc="-45" dirty="0"/>
              <a:t>How  </a:t>
            </a:r>
            <a:r>
              <a:rPr sz="5400" spc="25" dirty="0"/>
              <a:t>do </a:t>
            </a:r>
            <a:r>
              <a:rPr sz="5400" spc="110" dirty="0"/>
              <a:t>I </a:t>
            </a:r>
            <a:r>
              <a:rPr sz="5400" spc="-185" dirty="0"/>
              <a:t>fix </a:t>
            </a:r>
            <a:r>
              <a:rPr sz="5400" spc="-95" dirty="0"/>
              <a:t>it </a:t>
            </a:r>
            <a:r>
              <a:rPr sz="5400" spc="-65" dirty="0"/>
              <a:t>(the </a:t>
            </a:r>
            <a:r>
              <a:rPr sz="5400" spc="-90" dirty="0"/>
              <a:t>right</a:t>
            </a:r>
            <a:r>
              <a:rPr sz="5400" spc="160" dirty="0"/>
              <a:t> </a:t>
            </a:r>
            <a:r>
              <a:rPr sz="5400" spc="-350" dirty="0"/>
              <a:t>way)?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35940" y="3099308"/>
            <a:ext cx="10749915" cy="308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Matt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Brems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Global </a:t>
            </a:r>
            <a:r>
              <a:rPr kumimoji="0" sz="3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Lead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</a:t>
            </a:r>
            <a:r>
              <a:rPr kumimoji="0" sz="3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Science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Instructor,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General</a:t>
            </a:r>
            <a:r>
              <a:rPr kumimoji="0" sz="3200" b="0" i="0" u="none" strike="noStrike" kern="1200" cap="none" spc="2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Assembly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https://github.com/matthewbrems/ODSC-missing-data-may-18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Twitter: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@matthewbrems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LinkedIn: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https://</a:t>
            </a:r>
            <a:r>
              <a:rPr kumimoji="0" sz="3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  <a:hlinkClick r:id="rId2"/>
              </a:rPr>
              <a:t>www.linkedin.com/in/matthewbrems/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20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Site: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  <a:hlinkClick r:id="rId3"/>
              </a:rPr>
              <a:t>www.argmatt.com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4152" y="606044"/>
            <a:ext cx="72574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25" dirty="0"/>
              <a:t>Mean/Median/Mode</a:t>
            </a:r>
            <a:r>
              <a:rPr spc="-45" dirty="0"/>
              <a:t> </a:t>
            </a:r>
            <a:r>
              <a:rPr spc="-15" dirty="0"/>
              <a:t>Imputation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1716"/>
            <a:ext cx="10236835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302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2719705" algn="l"/>
              </a:tabLst>
              <a:defRPr/>
            </a:pP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“NA”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given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column,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mean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replaces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“NA” 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8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mean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	that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column.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(Same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median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mode</a:t>
            </a:r>
            <a:r>
              <a:rPr kumimoji="0" sz="2800" b="0" i="0" u="none" strike="noStrike" kern="1200" cap="none" spc="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imputation.)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4152" y="606044"/>
            <a:ext cx="72574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25" dirty="0"/>
              <a:t>Mean/Median/Mode</a:t>
            </a:r>
            <a:r>
              <a:rPr spc="-45" dirty="0"/>
              <a:t> </a:t>
            </a:r>
            <a:r>
              <a:rPr spc="-15" dirty="0"/>
              <a:t>Imputation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1716"/>
            <a:ext cx="10347960" cy="31388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115570" lvl="0" indent="-228600" algn="l" defTabSz="914400" rtl="0" eaLnBrk="1" fontAlgn="auto" latinLnBrk="0" hangingPunct="1">
              <a:lnSpc>
                <a:spcPts val="302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2719705" algn="l"/>
              </a:tabLst>
              <a:defRPr/>
            </a:pP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“NA”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given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column,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mean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replaces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“NA” 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8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mean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	that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column.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(Same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median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mode</a:t>
            </a:r>
            <a:r>
              <a:rPr kumimoji="0" sz="2800" b="0" i="0" u="none" strike="noStrike" kern="1200" cap="none" spc="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imputation.)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Pros: 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Easy 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implement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comprehend. </a:t>
            </a:r>
            <a:r>
              <a:rPr kumimoji="0" sz="2800" b="0" i="1" u="none" strike="noStrike" kern="1200" cap="none" spc="-2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Seems</a:t>
            </a:r>
            <a:r>
              <a:rPr kumimoji="0" sz="2800" b="0" i="1" u="none" strike="noStrike" kern="1200" cap="none" spc="-2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reasonable.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3020"/>
              </a:lnSpc>
              <a:spcBef>
                <a:spcPts val="105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Cons: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Significantly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distorts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histogram, underestimates 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variance,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mean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median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 </a:t>
            </a:r>
            <a:r>
              <a:rPr kumimoji="0" sz="28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will </a:t>
            </a:r>
            <a:r>
              <a:rPr kumimoji="0" sz="28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give </a:t>
            </a:r>
            <a:r>
              <a:rPr kumimoji="0" sz="28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very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different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results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asymmetric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data, </a:t>
            </a:r>
            <a:r>
              <a:rPr kumimoji="0" sz="2800" b="0" i="0" u="heavy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heavy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invalid</a:t>
            </a:r>
            <a:r>
              <a:rPr kumimoji="0" sz="2800" b="0" i="0" u="heavy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heavy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method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8090" y="606044"/>
            <a:ext cx="49644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5" dirty="0"/>
              <a:t>Regression</a:t>
            </a:r>
            <a:r>
              <a:rPr spc="-25" dirty="0"/>
              <a:t> </a:t>
            </a:r>
            <a:r>
              <a:rPr spc="-15" dirty="0"/>
              <a:t>Imputation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91716"/>
            <a:ext cx="10317480" cy="15798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54000" marR="443865" lvl="0" indent="-228600" algn="l" defTabSz="914400" rtl="0" eaLnBrk="1" fontAlgn="auto" latinLnBrk="0" hangingPunct="1">
              <a:lnSpc>
                <a:spcPts val="302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54000" algn="l"/>
              </a:tabLst>
              <a:defRPr/>
            </a:pP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“NA”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given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column, regression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replaces 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“NA”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predicted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based 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</a:t>
            </a:r>
            <a:r>
              <a:rPr kumimoji="0" sz="2800" b="0" i="0" u="none" strike="noStrike" kern="1200" cap="none" spc="4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line.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11200" marR="17780" lvl="1" indent="-228600" algn="l" defTabSz="914400" rtl="0" eaLnBrk="1" fontAlgn="auto" latinLnBrk="0" hangingPunct="1">
              <a:lnSpc>
                <a:spcPts val="2590"/>
              </a:lnSpc>
              <a:spcBef>
                <a:spcPts val="66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711200" algn="l"/>
              </a:tabLst>
              <a:defRPr/>
            </a:pP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i.e.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Given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observed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demographic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data, estimate </a:t>
            </a:r>
            <a:r>
              <a:rPr kumimoji="0" sz="2400" b="0" i="0" u="none" strike="noStrike" kern="1200" cap="none" spc="-8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income</a:t>
            </a:r>
            <a:r>
              <a:rPr kumimoji="0" sz="2400" b="0" i="0" u="none" strike="noStrike" kern="120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= </a:t>
            </a:r>
            <a:r>
              <a:rPr kumimoji="0" sz="2400" b="0" i="0" u="none" strike="noStrike" kern="1200" cap="none" spc="-1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3600" b="0" i="0" u="none" strike="noStrike" kern="1200" cap="none" spc="-1657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(</a:t>
            </a:r>
            <a:r>
              <a:rPr kumimoji="0" sz="2625" b="0" i="0" u="none" strike="noStrike" kern="1200" cap="none" spc="-1657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*</a:t>
            </a:r>
            <a:r>
              <a:rPr kumimoji="0" sz="2625" b="0" i="0" u="none" strike="noStrike" kern="1200" cap="none" spc="292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+ </a:t>
            </a:r>
            <a:r>
              <a:rPr kumimoji="0" sz="2400" b="0" i="0" u="none" strike="noStrike" kern="1200" cap="none" spc="-9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3600" b="0" i="0" u="none" strike="noStrike" kern="1200" cap="none" spc="-1485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(</a:t>
            </a:r>
            <a:r>
              <a:rPr kumimoji="0" sz="2625" b="0" i="0" u="none" strike="noStrike" kern="1200" cap="none" spc="-1485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,</a:t>
            </a:r>
            <a:r>
              <a:rPr kumimoji="0" sz="2400" b="0" i="0" u="none" strike="noStrike" kern="1200" cap="none" spc="-9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age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+ </a:t>
            </a:r>
            <a:r>
              <a:rPr kumimoji="0" sz="2400" b="0" i="0" u="none" strike="noStrike" kern="1200" cap="none" spc="-8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3600" b="0" i="0" u="none" strike="noStrike" kern="1200" cap="none" spc="-1320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(</a:t>
            </a:r>
            <a:r>
              <a:rPr kumimoji="0" sz="2625" b="0" i="0" u="none" strike="noStrike" kern="1200" cap="none" spc="-1320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/</a:t>
            </a:r>
            <a:r>
              <a:rPr kumimoji="0" sz="2400" b="0" i="0" u="none" strike="noStrike" kern="1200" cap="none" spc="-8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sex</a:t>
            </a:r>
            <a:r>
              <a:rPr kumimoji="0" sz="2400" b="0" i="0" u="none" strike="noStrike" kern="1200" cap="none" spc="-8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 </a:t>
            </a:r>
            <a:r>
              <a:rPr kumimoji="0" sz="2400" b="0" i="0" u="none" strike="noStrike" kern="1200" cap="none" spc="-5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then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observed 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age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sex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predictors 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impute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income</a:t>
            </a:r>
            <a:r>
              <a:rPr kumimoji="0" sz="2400" b="0" i="0" u="none" strike="noStrike" kern="1200" cap="none" spc="4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8090" y="606044"/>
            <a:ext cx="49644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5" dirty="0"/>
              <a:t>Regression</a:t>
            </a:r>
            <a:r>
              <a:rPr spc="-25" dirty="0"/>
              <a:t> </a:t>
            </a:r>
            <a:r>
              <a:rPr spc="-15" dirty="0"/>
              <a:t>Imputation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791716"/>
            <a:ext cx="10342880" cy="38766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66700" marR="456565" lvl="0" indent="-228600" algn="l" defTabSz="914400" rtl="0" eaLnBrk="1" fontAlgn="auto" latinLnBrk="0" hangingPunct="1">
              <a:lnSpc>
                <a:spcPts val="302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6700" algn="l"/>
              </a:tabLst>
              <a:defRPr/>
            </a:pP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“NA”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given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column, regression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replaces 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“NA”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predicted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based 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</a:t>
            </a:r>
            <a:r>
              <a:rPr kumimoji="0" sz="2800" b="0" i="0" u="none" strike="noStrike" kern="1200" cap="none" spc="4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line.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23900" marR="30480" lvl="1" indent="-228600" algn="l" defTabSz="914400" rtl="0" eaLnBrk="1" fontAlgn="auto" latinLnBrk="0" hangingPunct="1">
              <a:lnSpc>
                <a:spcPts val="2590"/>
              </a:lnSpc>
              <a:spcBef>
                <a:spcPts val="66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723900" algn="l"/>
              </a:tabLst>
              <a:defRPr/>
            </a:pP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i.e.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Given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observed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demographic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data, estimate </a:t>
            </a:r>
            <a:r>
              <a:rPr kumimoji="0" sz="2400" b="0" i="0" u="none" strike="noStrike" kern="1200" cap="none" spc="-8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income</a:t>
            </a:r>
            <a:r>
              <a:rPr kumimoji="0" sz="2400" b="0" i="0" u="none" strike="noStrike" kern="120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= </a:t>
            </a:r>
            <a:r>
              <a:rPr kumimoji="0" sz="2400" b="0" i="0" u="none" strike="noStrike" kern="1200" cap="none" spc="-1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3600" b="0" i="0" u="none" strike="noStrike" kern="1200" cap="none" spc="-1657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(</a:t>
            </a:r>
            <a:r>
              <a:rPr kumimoji="0" sz="2625" b="0" i="0" u="none" strike="noStrike" kern="1200" cap="none" spc="-1657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*</a:t>
            </a:r>
            <a:r>
              <a:rPr kumimoji="0" sz="2625" b="0" i="0" u="none" strike="noStrike" kern="1200" cap="none" spc="292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+ </a:t>
            </a:r>
            <a:r>
              <a:rPr kumimoji="0" sz="2400" b="0" i="0" u="none" strike="noStrike" kern="1200" cap="none" spc="-9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3600" b="0" i="0" u="none" strike="noStrike" kern="1200" cap="none" spc="-1485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(</a:t>
            </a:r>
            <a:r>
              <a:rPr kumimoji="0" sz="2625" b="0" i="0" u="none" strike="noStrike" kern="1200" cap="none" spc="-1485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,</a:t>
            </a:r>
            <a:r>
              <a:rPr kumimoji="0" sz="2400" b="0" i="0" u="none" strike="noStrike" kern="1200" cap="none" spc="-9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age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+ </a:t>
            </a:r>
            <a:r>
              <a:rPr kumimoji="0" sz="2400" b="0" i="0" u="none" strike="noStrike" kern="1200" cap="none" spc="-8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3600" b="0" i="0" u="none" strike="noStrike" kern="1200" cap="none" spc="-1320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(</a:t>
            </a:r>
            <a:r>
              <a:rPr kumimoji="0" sz="2625" b="0" i="0" u="none" strike="noStrike" kern="1200" cap="none" spc="-1320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/</a:t>
            </a:r>
            <a:r>
              <a:rPr kumimoji="0" sz="2400" b="0" i="0" u="none" strike="noStrike" kern="1200" cap="none" spc="-8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sex</a:t>
            </a:r>
            <a:r>
              <a:rPr kumimoji="0" sz="2400" b="0" i="0" u="none" strike="noStrike" kern="1200" cap="none" spc="-8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 </a:t>
            </a:r>
            <a:r>
              <a:rPr kumimoji="0" sz="2400" b="0" i="0" u="none" strike="noStrike" kern="1200" cap="none" spc="-5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then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observed 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age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sex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predictors 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impute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income</a:t>
            </a:r>
            <a:r>
              <a:rPr kumimoji="0" sz="2400" b="0" i="0" u="none" strike="noStrike" kern="1200" cap="none" spc="4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6700" marR="2787015" lvl="0" indent="-228600" algn="l" defTabSz="914400" rtl="0" eaLnBrk="1" fontAlgn="auto" latinLnBrk="0" hangingPunct="1">
              <a:lnSpc>
                <a:spcPts val="3020"/>
              </a:lnSpc>
              <a:spcBef>
                <a:spcPts val="19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6700" algn="l"/>
              </a:tabLst>
              <a:defRPr/>
            </a:pP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Pros: 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Easy 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comprehend,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seems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logical,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better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than  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mean/median/mode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6700" marR="1055370" lvl="0" indent="-228600" algn="l" defTabSz="914400" rtl="0" eaLnBrk="1" fontAlgn="auto" latinLnBrk="0" hangingPunct="1">
              <a:lnSpc>
                <a:spcPts val="302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6700" algn="l"/>
              </a:tabLst>
              <a:defRPr/>
            </a:pP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Cons: </a:t>
            </a:r>
            <a:r>
              <a:rPr kumimoji="0" sz="28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Still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distorts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histogram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underestimates 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variance, </a:t>
            </a:r>
            <a:r>
              <a:rPr kumimoji="0" sz="2800" b="0" i="0" u="heavy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invalid  </a:t>
            </a:r>
            <a:r>
              <a:rPr kumimoji="0" sz="2800" b="0" i="0" u="heavy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method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3418" y="606044"/>
            <a:ext cx="72891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95" dirty="0"/>
              <a:t>Stochastic </a:t>
            </a:r>
            <a:r>
              <a:rPr spc="-105" dirty="0"/>
              <a:t>Regression</a:t>
            </a:r>
            <a:r>
              <a:rPr spc="105" dirty="0"/>
              <a:t> </a:t>
            </a:r>
            <a:r>
              <a:rPr spc="-15" dirty="0"/>
              <a:t>Imputation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9132049" y="3124466"/>
            <a:ext cx="628015" cy="282575"/>
          </a:xfrm>
          <a:custGeom>
            <a:avLst/>
            <a:gdLst/>
            <a:ahLst/>
            <a:cxnLst/>
            <a:rect l="l" t="t" r="r" b="b"/>
            <a:pathLst>
              <a:path w="628015" h="282575">
                <a:moveTo>
                  <a:pt x="537883" y="0"/>
                </a:moveTo>
                <a:lnTo>
                  <a:pt x="533857" y="11468"/>
                </a:lnTo>
                <a:lnTo>
                  <a:pt x="550201" y="18556"/>
                </a:lnTo>
                <a:lnTo>
                  <a:pt x="564259" y="28373"/>
                </a:lnTo>
                <a:lnTo>
                  <a:pt x="592799" y="73881"/>
                </a:lnTo>
                <a:lnTo>
                  <a:pt x="601129" y="115667"/>
                </a:lnTo>
                <a:lnTo>
                  <a:pt x="602170" y="139750"/>
                </a:lnTo>
                <a:lnTo>
                  <a:pt x="601124" y="164656"/>
                </a:lnTo>
                <a:lnTo>
                  <a:pt x="592756" y="207594"/>
                </a:lnTo>
                <a:lnTo>
                  <a:pt x="564276" y="253833"/>
                </a:lnTo>
                <a:lnTo>
                  <a:pt x="534301" y="270865"/>
                </a:lnTo>
                <a:lnTo>
                  <a:pt x="537883" y="282333"/>
                </a:lnTo>
                <a:lnTo>
                  <a:pt x="576391" y="264264"/>
                </a:lnTo>
                <a:lnTo>
                  <a:pt x="604697" y="232994"/>
                </a:lnTo>
                <a:lnTo>
                  <a:pt x="622117" y="191120"/>
                </a:lnTo>
                <a:lnTo>
                  <a:pt x="627926" y="141236"/>
                </a:lnTo>
                <a:lnTo>
                  <a:pt x="626469" y="115357"/>
                </a:lnTo>
                <a:lnTo>
                  <a:pt x="614820" y="69484"/>
                </a:lnTo>
                <a:lnTo>
                  <a:pt x="591725" y="32139"/>
                </a:lnTo>
                <a:lnTo>
                  <a:pt x="558349" y="7393"/>
                </a:lnTo>
                <a:lnTo>
                  <a:pt x="537883" y="0"/>
                </a:lnTo>
                <a:close/>
              </a:path>
              <a:path w="628015" h="282575">
                <a:moveTo>
                  <a:pt x="90043" y="0"/>
                </a:moveTo>
                <a:lnTo>
                  <a:pt x="51628" y="18107"/>
                </a:lnTo>
                <a:lnTo>
                  <a:pt x="23291" y="49491"/>
                </a:lnTo>
                <a:lnTo>
                  <a:pt x="5826" y="91439"/>
                </a:lnTo>
                <a:lnTo>
                  <a:pt x="0" y="141236"/>
                </a:lnTo>
                <a:lnTo>
                  <a:pt x="1452" y="167180"/>
                </a:lnTo>
                <a:lnTo>
                  <a:pt x="13062" y="213058"/>
                </a:lnTo>
                <a:lnTo>
                  <a:pt x="36100" y="250279"/>
                </a:lnTo>
                <a:lnTo>
                  <a:pt x="69514" y="274949"/>
                </a:lnTo>
                <a:lnTo>
                  <a:pt x="90043" y="282333"/>
                </a:lnTo>
                <a:lnTo>
                  <a:pt x="93611" y="270865"/>
                </a:lnTo>
                <a:lnTo>
                  <a:pt x="77528" y="263745"/>
                </a:lnTo>
                <a:lnTo>
                  <a:pt x="63647" y="253833"/>
                </a:lnTo>
                <a:lnTo>
                  <a:pt x="35169" y="207594"/>
                </a:lnTo>
                <a:lnTo>
                  <a:pt x="26801" y="164656"/>
                </a:lnTo>
                <a:lnTo>
                  <a:pt x="25755" y="139750"/>
                </a:lnTo>
                <a:lnTo>
                  <a:pt x="26801" y="115667"/>
                </a:lnTo>
                <a:lnTo>
                  <a:pt x="35169" y="73881"/>
                </a:lnTo>
                <a:lnTo>
                  <a:pt x="63757" y="28373"/>
                </a:lnTo>
                <a:lnTo>
                  <a:pt x="94068" y="11468"/>
                </a:lnTo>
                <a:lnTo>
                  <a:pt x="90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4239" y="1791716"/>
            <a:ext cx="10152380" cy="22936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54000" marR="35560" lvl="0" indent="-228600" algn="l" defTabSz="914400" rtl="0" eaLnBrk="1" fontAlgn="auto" latinLnBrk="0" hangingPunct="1">
              <a:lnSpc>
                <a:spcPts val="302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54000" algn="l"/>
              </a:tabLst>
              <a:defRPr/>
            </a:pP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“NA”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given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column, stochastic regression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 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replaces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“NA”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predicted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based 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 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line </a:t>
            </a:r>
            <a:r>
              <a:rPr kumimoji="0" sz="2800" b="0" i="0" u="heavy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and  </a:t>
            </a:r>
            <a:r>
              <a:rPr kumimoji="0" sz="2800" b="0" i="0" u="heavy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random</a:t>
            </a:r>
            <a:r>
              <a:rPr kumimoji="0" sz="2800" b="0" i="0" u="heavy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heavy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error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11200" marR="17780" lvl="1" indent="-228600" algn="l" defTabSz="914400" rtl="0" eaLnBrk="1" fontAlgn="auto" latinLnBrk="0" hangingPunct="1">
              <a:lnSpc>
                <a:spcPts val="259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711200" algn="l"/>
                <a:tab pos="8327390" algn="l"/>
                <a:tab pos="8882380" algn="l"/>
              </a:tabLst>
              <a:defRPr/>
            </a:pP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i.e.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Estimate </a:t>
            </a:r>
            <a:r>
              <a:rPr kumimoji="0" sz="2400" b="0" i="0" u="none" strike="noStrike" kern="1200" cap="none" spc="-8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income</a:t>
            </a:r>
            <a:r>
              <a:rPr kumimoji="0" sz="2625" b="0" i="0" u="none" strike="noStrike" kern="1200" cap="none" spc="-1237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'</a:t>
            </a:r>
            <a:r>
              <a:rPr kumimoji="0" sz="2625" b="0" i="0" u="none" strike="noStrike" kern="1200" cap="none" spc="494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=  </a:t>
            </a:r>
            <a:r>
              <a:rPr kumimoji="0" sz="2400" b="0" i="0" u="none" strike="noStrike" kern="1200" cap="none" spc="-1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*</a:t>
            </a:r>
            <a:r>
              <a:rPr kumimoji="0" sz="3600" b="0" i="0" u="none" strike="noStrike" kern="1200" cap="none" spc="-1657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2625" b="0" i="0" u="none" strike="noStrike" kern="1200" cap="none" spc="-1657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+</a:t>
            </a:r>
            <a:r>
              <a:rPr kumimoji="0" sz="2625" b="0" i="0" u="none" strike="noStrike" kern="1200" cap="none" spc="292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+  </a:t>
            </a:r>
            <a:r>
              <a:rPr kumimoji="0" sz="2400" b="0" i="0" u="none" strike="noStrike" kern="1200" cap="none" spc="-9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*</a:t>
            </a:r>
            <a:r>
              <a:rPr kumimoji="0" sz="3600" b="0" i="0" u="none" strike="noStrike" kern="1200" cap="none" spc="-1485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2625" b="0" i="0" u="none" strike="noStrike" kern="1200" cap="none" spc="-1485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-</a:t>
            </a:r>
            <a:r>
              <a:rPr kumimoji="0" sz="2400" b="0" i="0" u="none" strike="noStrike" kern="1200" cap="none" spc="-9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age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+  </a:t>
            </a:r>
            <a:r>
              <a:rPr kumimoji="0" sz="2400" b="0" i="0" u="none" strike="noStrike" kern="1200" cap="none" spc="-10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*</a:t>
            </a:r>
            <a:r>
              <a:rPr kumimoji="0" sz="3600" b="0" i="0" u="none" strike="noStrike" kern="1200" cap="none" spc="-1522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2625" b="0" i="0" u="none" strike="noStrike" kern="1200" cap="none" spc="-1522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0</a:t>
            </a:r>
            <a:r>
              <a:rPr kumimoji="0" sz="2400" b="0" i="0" u="none" strike="noStrike" kern="1200" cap="none" spc="-10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sex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+  </a:t>
            </a:r>
            <a:r>
              <a:rPr kumimoji="0" sz="2400" b="0" i="0" u="none" strike="noStrike" kern="1200" cap="none" spc="-9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3</a:t>
            </a:r>
            <a:r>
              <a:rPr kumimoji="0" sz="2625" b="0" i="0" u="none" strike="noStrike" kern="1200" cap="none" spc="-1425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4</a:t>
            </a:r>
            <a:r>
              <a:rPr kumimoji="0" sz="2625" b="0" i="0" u="none" strike="noStrike" kern="1200" cap="none" spc="487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2400" b="0" i="0" u="none" strike="noStrike" kern="1200" cap="none" spc="-2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9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3</a:t>
            </a:r>
            <a:r>
              <a:rPr kumimoji="0" sz="2625" b="0" i="0" u="none" strike="noStrike" kern="1200" cap="none" spc="-1425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4</a:t>
            </a:r>
            <a:r>
              <a:rPr kumimoji="0" sz="2625" b="0" i="0" u="none" strike="noStrike" kern="1200" cap="none" spc="585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∼</a:t>
            </a:r>
            <a:r>
              <a:rPr kumimoji="0" sz="2400" b="0" i="0" u="none" strike="noStrike" kern="120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6	</a:t>
            </a:r>
            <a:r>
              <a:rPr kumimoji="0" sz="2400" b="0" i="0" u="none" strike="noStrike" kern="1200" cap="none" spc="-1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0,</a:t>
            </a:r>
            <a:r>
              <a:rPr kumimoji="0" sz="2400" b="0" i="0" u="none" strike="noStrike" kern="1200" cap="none" spc="-20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9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9	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then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 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observed 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age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sex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predictors 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impute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income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data,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plus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random 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draw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from</a:t>
            </a:r>
            <a:r>
              <a:rPr kumimoji="0" sz="240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9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6(0,</a:t>
            </a:r>
            <a:r>
              <a:rPr kumimoji="0" sz="2400" b="0" i="0" u="none" strike="noStrike" kern="1200" cap="none" spc="-20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6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9)</a:t>
            </a:r>
            <a:r>
              <a:rPr kumimoji="0" sz="2400" b="0" i="0" u="none" strike="noStrike" kern="1200" cap="none" spc="-6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3418" y="606044"/>
            <a:ext cx="72891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95" dirty="0"/>
              <a:t>Stochastic </a:t>
            </a:r>
            <a:r>
              <a:rPr spc="-105" dirty="0"/>
              <a:t>Regression</a:t>
            </a:r>
            <a:r>
              <a:rPr spc="105" dirty="0"/>
              <a:t> </a:t>
            </a:r>
            <a:r>
              <a:rPr spc="-15" dirty="0"/>
              <a:t>Imputation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9132049" y="3124466"/>
            <a:ext cx="628015" cy="282575"/>
          </a:xfrm>
          <a:custGeom>
            <a:avLst/>
            <a:gdLst/>
            <a:ahLst/>
            <a:cxnLst/>
            <a:rect l="l" t="t" r="r" b="b"/>
            <a:pathLst>
              <a:path w="628015" h="282575">
                <a:moveTo>
                  <a:pt x="537883" y="0"/>
                </a:moveTo>
                <a:lnTo>
                  <a:pt x="533857" y="11468"/>
                </a:lnTo>
                <a:lnTo>
                  <a:pt x="550201" y="18556"/>
                </a:lnTo>
                <a:lnTo>
                  <a:pt x="564259" y="28373"/>
                </a:lnTo>
                <a:lnTo>
                  <a:pt x="592799" y="73881"/>
                </a:lnTo>
                <a:lnTo>
                  <a:pt x="601129" y="115667"/>
                </a:lnTo>
                <a:lnTo>
                  <a:pt x="602170" y="139750"/>
                </a:lnTo>
                <a:lnTo>
                  <a:pt x="601124" y="164656"/>
                </a:lnTo>
                <a:lnTo>
                  <a:pt x="592756" y="207594"/>
                </a:lnTo>
                <a:lnTo>
                  <a:pt x="564276" y="253833"/>
                </a:lnTo>
                <a:lnTo>
                  <a:pt x="534301" y="270865"/>
                </a:lnTo>
                <a:lnTo>
                  <a:pt x="537883" y="282333"/>
                </a:lnTo>
                <a:lnTo>
                  <a:pt x="576391" y="264264"/>
                </a:lnTo>
                <a:lnTo>
                  <a:pt x="604697" y="232994"/>
                </a:lnTo>
                <a:lnTo>
                  <a:pt x="622117" y="191120"/>
                </a:lnTo>
                <a:lnTo>
                  <a:pt x="627926" y="141236"/>
                </a:lnTo>
                <a:lnTo>
                  <a:pt x="626469" y="115357"/>
                </a:lnTo>
                <a:lnTo>
                  <a:pt x="614820" y="69484"/>
                </a:lnTo>
                <a:lnTo>
                  <a:pt x="591725" y="32139"/>
                </a:lnTo>
                <a:lnTo>
                  <a:pt x="558349" y="7393"/>
                </a:lnTo>
                <a:lnTo>
                  <a:pt x="537883" y="0"/>
                </a:lnTo>
                <a:close/>
              </a:path>
              <a:path w="628015" h="282575">
                <a:moveTo>
                  <a:pt x="90043" y="0"/>
                </a:moveTo>
                <a:lnTo>
                  <a:pt x="51628" y="18107"/>
                </a:lnTo>
                <a:lnTo>
                  <a:pt x="23291" y="49491"/>
                </a:lnTo>
                <a:lnTo>
                  <a:pt x="5826" y="91439"/>
                </a:lnTo>
                <a:lnTo>
                  <a:pt x="0" y="141236"/>
                </a:lnTo>
                <a:lnTo>
                  <a:pt x="1452" y="167180"/>
                </a:lnTo>
                <a:lnTo>
                  <a:pt x="13062" y="213058"/>
                </a:lnTo>
                <a:lnTo>
                  <a:pt x="36100" y="250279"/>
                </a:lnTo>
                <a:lnTo>
                  <a:pt x="69514" y="274949"/>
                </a:lnTo>
                <a:lnTo>
                  <a:pt x="90043" y="282333"/>
                </a:lnTo>
                <a:lnTo>
                  <a:pt x="93611" y="270865"/>
                </a:lnTo>
                <a:lnTo>
                  <a:pt x="77528" y="263745"/>
                </a:lnTo>
                <a:lnTo>
                  <a:pt x="63647" y="253833"/>
                </a:lnTo>
                <a:lnTo>
                  <a:pt x="35169" y="207594"/>
                </a:lnTo>
                <a:lnTo>
                  <a:pt x="26801" y="164656"/>
                </a:lnTo>
                <a:lnTo>
                  <a:pt x="25755" y="139750"/>
                </a:lnTo>
                <a:lnTo>
                  <a:pt x="26801" y="115667"/>
                </a:lnTo>
                <a:lnTo>
                  <a:pt x="35169" y="73881"/>
                </a:lnTo>
                <a:lnTo>
                  <a:pt x="63757" y="28373"/>
                </a:lnTo>
                <a:lnTo>
                  <a:pt x="94068" y="11468"/>
                </a:lnTo>
                <a:lnTo>
                  <a:pt x="90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1791716"/>
            <a:ext cx="10218420" cy="408686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66700" marR="88900" lvl="0" indent="-228600" algn="l" defTabSz="914400" rtl="0" eaLnBrk="1" fontAlgn="auto" latinLnBrk="0" hangingPunct="1">
              <a:lnSpc>
                <a:spcPts val="302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6700" algn="l"/>
              </a:tabLst>
              <a:defRPr/>
            </a:pP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“NA”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given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column, stochastic regression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 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replaces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“NA”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predicted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based 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 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line </a:t>
            </a:r>
            <a:r>
              <a:rPr kumimoji="0" sz="2800" b="0" i="0" u="heavy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and  </a:t>
            </a:r>
            <a:r>
              <a:rPr kumimoji="0" sz="2800" b="0" i="0" u="heavy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random</a:t>
            </a:r>
            <a:r>
              <a:rPr kumimoji="0" sz="2800" b="0" i="0" u="heavy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heavy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error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23900" marR="71120" lvl="1" indent="-228600" algn="l" defTabSz="914400" rtl="0" eaLnBrk="1" fontAlgn="auto" latinLnBrk="0" hangingPunct="1">
              <a:lnSpc>
                <a:spcPts val="259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723900" algn="l"/>
                <a:tab pos="8340090" algn="l"/>
                <a:tab pos="8895080" algn="l"/>
              </a:tabLst>
              <a:defRPr/>
            </a:pP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i.e.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Estimate </a:t>
            </a:r>
            <a:r>
              <a:rPr kumimoji="0" sz="2400" b="0" i="0" u="none" strike="noStrike" kern="1200" cap="none" spc="-8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income</a:t>
            </a:r>
            <a:r>
              <a:rPr kumimoji="0" sz="2625" b="0" i="0" u="none" strike="noStrike" kern="1200" cap="none" spc="-1237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'</a:t>
            </a:r>
            <a:r>
              <a:rPr kumimoji="0" sz="2625" b="0" i="0" u="none" strike="noStrike" kern="1200" cap="none" spc="494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=  </a:t>
            </a:r>
            <a:r>
              <a:rPr kumimoji="0" sz="2400" b="0" i="0" u="none" strike="noStrike" kern="1200" cap="none" spc="-1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*</a:t>
            </a:r>
            <a:r>
              <a:rPr kumimoji="0" sz="3600" b="0" i="0" u="none" strike="noStrike" kern="1200" cap="none" spc="-1657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2625" b="0" i="0" u="none" strike="noStrike" kern="1200" cap="none" spc="-1657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+</a:t>
            </a:r>
            <a:r>
              <a:rPr kumimoji="0" sz="2625" b="0" i="0" u="none" strike="noStrike" kern="1200" cap="none" spc="292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+  </a:t>
            </a:r>
            <a:r>
              <a:rPr kumimoji="0" sz="2400" b="0" i="0" u="none" strike="noStrike" kern="1200" cap="none" spc="-9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*</a:t>
            </a:r>
            <a:r>
              <a:rPr kumimoji="0" sz="3600" b="0" i="0" u="none" strike="noStrike" kern="1200" cap="none" spc="-1485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2625" b="0" i="0" u="none" strike="noStrike" kern="1200" cap="none" spc="-1485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-</a:t>
            </a:r>
            <a:r>
              <a:rPr kumimoji="0" sz="2400" b="0" i="0" u="none" strike="noStrike" kern="1200" cap="none" spc="-9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age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+  </a:t>
            </a:r>
            <a:r>
              <a:rPr kumimoji="0" sz="2400" b="0" i="0" u="none" strike="noStrike" kern="1200" cap="none" spc="-10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*</a:t>
            </a:r>
            <a:r>
              <a:rPr kumimoji="0" sz="3600" b="0" i="0" u="none" strike="noStrike" kern="1200" cap="none" spc="-1522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2625" b="0" i="0" u="none" strike="noStrike" kern="1200" cap="none" spc="-1522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0</a:t>
            </a:r>
            <a:r>
              <a:rPr kumimoji="0" sz="2400" b="0" i="0" u="none" strike="noStrike" kern="1200" cap="none" spc="-10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sex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+  </a:t>
            </a:r>
            <a:r>
              <a:rPr kumimoji="0" sz="2400" b="0" i="0" u="none" strike="noStrike" kern="1200" cap="none" spc="-9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3</a:t>
            </a:r>
            <a:r>
              <a:rPr kumimoji="0" sz="2625" b="0" i="0" u="none" strike="noStrike" kern="1200" cap="none" spc="-1425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4</a:t>
            </a:r>
            <a:r>
              <a:rPr kumimoji="0" sz="2625" b="0" i="0" u="none" strike="noStrike" kern="1200" cap="none" spc="487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2400" b="0" i="0" u="none" strike="noStrike" kern="1200" cap="none" spc="-2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9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3</a:t>
            </a:r>
            <a:r>
              <a:rPr kumimoji="0" sz="2625" b="0" i="0" u="none" strike="noStrike" kern="1200" cap="none" spc="-1425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4</a:t>
            </a:r>
            <a:r>
              <a:rPr kumimoji="0" sz="2625" b="0" i="0" u="none" strike="noStrike" kern="1200" cap="none" spc="585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∼</a:t>
            </a:r>
            <a:r>
              <a:rPr kumimoji="0" sz="2400" b="0" i="0" u="none" strike="noStrike" kern="120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6	</a:t>
            </a:r>
            <a:r>
              <a:rPr kumimoji="0" sz="2400" b="0" i="0" u="none" strike="noStrike" kern="1200" cap="none" spc="-1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0,</a:t>
            </a:r>
            <a:r>
              <a:rPr kumimoji="0" sz="2400" b="0" i="0" u="none" strike="noStrike" kern="1200" cap="none" spc="-20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9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9	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then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 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observed 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age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sex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predictors 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impute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income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data,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plus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random 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draw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from</a:t>
            </a:r>
            <a:r>
              <a:rPr kumimoji="0" sz="240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9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6(0,</a:t>
            </a:r>
            <a:r>
              <a:rPr kumimoji="0" sz="2400" b="0" i="0" u="none" strike="noStrike" kern="1200" cap="none" spc="-20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6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9)</a:t>
            </a:r>
            <a:r>
              <a:rPr kumimoji="0" sz="2400" b="0" i="0" u="none" strike="noStrike" kern="1200" cap="none" spc="-6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6700" marR="17780" lvl="0" indent="-228600" algn="l" defTabSz="914400" rtl="0" eaLnBrk="1" fontAlgn="auto" latinLnBrk="0" hangingPunct="1">
              <a:lnSpc>
                <a:spcPts val="3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6700" algn="l"/>
                <a:tab pos="3961129" algn="l"/>
              </a:tabLst>
              <a:defRPr/>
            </a:pP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Pros: 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Easy 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comprehend,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better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than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imputation,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allows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much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better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estimation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true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variance.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67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6700" algn="l"/>
              </a:tabLst>
              <a:defRPr/>
            </a:pP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Cons: </a:t>
            </a:r>
            <a:r>
              <a:rPr kumimoji="0" sz="28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Still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underestimates 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variance, </a:t>
            </a:r>
            <a:r>
              <a:rPr kumimoji="0" sz="2800" b="0" i="0" u="heavy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invalid</a:t>
            </a:r>
            <a:r>
              <a:rPr kumimoji="0" sz="2800" b="0" i="0" u="heavy" strike="noStrike" kern="1200" cap="none" spc="2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heavy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method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143" y="606044"/>
            <a:ext cx="92354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5" dirty="0"/>
              <a:t>Multiply </a:t>
            </a:r>
            <a:r>
              <a:rPr spc="-95" dirty="0"/>
              <a:t>Stochastic </a:t>
            </a:r>
            <a:r>
              <a:rPr spc="-105" dirty="0"/>
              <a:t>Regression</a:t>
            </a:r>
            <a:r>
              <a:rPr spc="300" dirty="0"/>
              <a:t> </a:t>
            </a:r>
            <a:r>
              <a:rPr spc="-15" dirty="0"/>
              <a:t>Imputation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9132049" y="2962922"/>
            <a:ext cx="628015" cy="282575"/>
          </a:xfrm>
          <a:custGeom>
            <a:avLst/>
            <a:gdLst/>
            <a:ahLst/>
            <a:cxnLst/>
            <a:rect l="l" t="t" r="r" b="b"/>
            <a:pathLst>
              <a:path w="628015" h="282575">
                <a:moveTo>
                  <a:pt x="537883" y="0"/>
                </a:moveTo>
                <a:lnTo>
                  <a:pt x="533857" y="11468"/>
                </a:lnTo>
                <a:lnTo>
                  <a:pt x="550201" y="18556"/>
                </a:lnTo>
                <a:lnTo>
                  <a:pt x="564259" y="28373"/>
                </a:lnTo>
                <a:lnTo>
                  <a:pt x="592799" y="73881"/>
                </a:lnTo>
                <a:lnTo>
                  <a:pt x="601129" y="115667"/>
                </a:lnTo>
                <a:lnTo>
                  <a:pt x="602170" y="139750"/>
                </a:lnTo>
                <a:lnTo>
                  <a:pt x="601124" y="164656"/>
                </a:lnTo>
                <a:lnTo>
                  <a:pt x="592756" y="207594"/>
                </a:lnTo>
                <a:lnTo>
                  <a:pt x="564276" y="253830"/>
                </a:lnTo>
                <a:lnTo>
                  <a:pt x="534301" y="270878"/>
                </a:lnTo>
                <a:lnTo>
                  <a:pt x="537883" y="282333"/>
                </a:lnTo>
                <a:lnTo>
                  <a:pt x="576391" y="264264"/>
                </a:lnTo>
                <a:lnTo>
                  <a:pt x="604697" y="232994"/>
                </a:lnTo>
                <a:lnTo>
                  <a:pt x="622117" y="191120"/>
                </a:lnTo>
                <a:lnTo>
                  <a:pt x="627926" y="141236"/>
                </a:lnTo>
                <a:lnTo>
                  <a:pt x="626469" y="115357"/>
                </a:lnTo>
                <a:lnTo>
                  <a:pt x="614820" y="69484"/>
                </a:lnTo>
                <a:lnTo>
                  <a:pt x="591725" y="32139"/>
                </a:lnTo>
                <a:lnTo>
                  <a:pt x="558349" y="7393"/>
                </a:lnTo>
                <a:lnTo>
                  <a:pt x="537883" y="0"/>
                </a:lnTo>
                <a:close/>
              </a:path>
              <a:path w="628015" h="282575">
                <a:moveTo>
                  <a:pt x="90043" y="0"/>
                </a:moveTo>
                <a:lnTo>
                  <a:pt x="51628" y="18107"/>
                </a:lnTo>
                <a:lnTo>
                  <a:pt x="23291" y="49491"/>
                </a:lnTo>
                <a:lnTo>
                  <a:pt x="5826" y="91439"/>
                </a:lnTo>
                <a:lnTo>
                  <a:pt x="0" y="141236"/>
                </a:lnTo>
                <a:lnTo>
                  <a:pt x="1452" y="167180"/>
                </a:lnTo>
                <a:lnTo>
                  <a:pt x="13062" y="213058"/>
                </a:lnTo>
                <a:lnTo>
                  <a:pt x="36100" y="250279"/>
                </a:lnTo>
                <a:lnTo>
                  <a:pt x="69514" y="274949"/>
                </a:lnTo>
                <a:lnTo>
                  <a:pt x="90043" y="282333"/>
                </a:lnTo>
                <a:lnTo>
                  <a:pt x="93611" y="270878"/>
                </a:lnTo>
                <a:lnTo>
                  <a:pt x="77528" y="263749"/>
                </a:lnTo>
                <a:lnTo>
                  <a:pt x="63647" y="253830"/>
                </a:lnTo>
                <a:lnTo>
                  <a:pt x="35169" y="207594"/>
                </a:lnTo>
                <a:lnTo>
                  <a:pt x="26801" y="164656"/>
                </a:lnTo>
                <a:lnTo>
                  <a:pt x="25755" y="139750"/>
                </a:lnTo>
                <a:lnTo>
                  <a:pt x="26801" y="115667"/>
                </a:lnTo>
                <a:lnTo>
                  <a:pt x="35169" y="73881"/>
                </a:lnTo>
                <a:lnTo>
                  <a:pt x="63757" y="28373"/>
                </a:lnTo>
                <a:lnTo>
                  <a:pt x="94068" y="11468"/>
                </a:lnTo>
                <a:lnTo>
                  <a:pt x="90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1758187"/>
            <a:ext cx="10177780" cy="466915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66700" marR="180975" lvl="0" indent="-228600" algn="l" defTabSz="914400" rtl="0" eaLnBrk="1" fontAlgn="auto" latinLnBrk="0" hangingPunct="1">
              <a:lnSpc>
                <a:spcPts val="2690"/>
              </a:lnSpc>
              <a:spcBef>
                <a:spcPts val="75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6700" algn="l"/>
              </a:tabLst>
              <a:defRPr/>
            </a:pP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“NA”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given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column, 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multiply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stochastic regression 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replaces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“NA”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predicted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based 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  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line </a:t>
            </a:r>
            <a:r>
              <a:rPr kumimoji="0" sz="2800" b="0" i="0" u="heavy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and </a:t>
            </a:r>
            <a:r>
              <a:rPr kumimoji="0" sz="2800" b="0" i="0" u="heavy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random</a:t>
            </a:r>
            <a:r>
              <a:rPr kumimoji="0" sz="2800" b="0" i="0" u="heavy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heavy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error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23900" marR="30480" lvl="1" indent="-228600" algn="l" defTabSz="914400" rtl="0" eaLnBrk="1" fontAlgn="auto" latinLnBrk="0" hangingPunct="1">
              <a:lnSpc>
                <a:spcPct val="80400"/>
              </a:lnSpc>
              <a:spcBef>
                <a:spcPts val="6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723900" algn="l"/>
                <a:tab pos="8340090" algn="l"/>
                <a:tab pos="8895080" algn="l"/>
              </a:tabLst>
              <a:defRPr/>
            </a:pP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i.e.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Estimate </a:t>
            </a:r>
            <a:r>
              <a:rPr kumimoji="0" sz="2400" b="0" i="0" u="none" strike="noStrike" kern="1200" cap="none" spc="-8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income</a:t>
            </a:r>
            <a:r>
              <a:rPr kumimoji="0" sz="2625" b="0" i="0" u="none" strike="noStrike" kern="1200" cap="none" spc="-1237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'</a:t>
            </a:r>
            <a:r>
              <a:rPr kumimoji="0" sz="2625" b="0" i="0" u="none" strike="noStrike" kern="1200" cap="none" spc="494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=  </a:t>
            </a:r>
            <a:r>
              <a:rPr kumimoji="0" sz="2400" b="0" i="0" u="none" strike="noStrike" kern="1200" cap="none" spc="-1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*</a:t>
            </a:r>
            <a:r>
              <a:rPr kumimoji="0" sz="3600" b="0" i="0" u="none" strike="noStrike" kern="1200" cap="none" spc="-1657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2625" b="0" i="0" u="none" strike="noStrike" kern="1200" cap="none" spc="-1657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+</a:t>
            </a:r>
            <a:r>
              <a:rPr kumimoji="0" sz="2625" b="0" i="0" u="none" strike="noStrike" kern="1200" cap="none" spc="292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+  </a:t>
            </a:r>
            <a:r>
              <a:rPr kumimoji="0" sz="2400" b="0" i="0" u="none" strike="noStrike" kern="1200" cap="none" spc="-9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*</a:t>
            </a:r>
            <a:r>
              <a:rPr kumimoji="0" sz="3600" b="0" i="0" u="none" strike="noStrike" kern="1200" cap="none" spc="-1485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2625" b="0" i="0" u="none" strike="noStrike" kern="1200" cap="none" spc="-1485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-</a:t>
            </a:r>
            <a:r>
              <a:rPr kumimoji="0" sz="2400" b="0" i="0" u="none" strike="noStrike" kern="1200" cap="none" spc="-9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age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+  </a:t>
            </a:r>
            <a:r>
              <a:rPr kumimoji="0" sz="2400" b="0" i="0" u="none" strike="noStrike" kern="1200" cap="none" spc="-10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*</a:t>
            </a:r>
            <a:r>
              <a:rPr kumimoji="0" sz="3600" b="0" i="0" u="none" strike="noStrike" kern="1200" cap="none" spc="-1522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2625" b="0" i="0" u="none" strike="noStrike" kern="1200" cap="none" spc="-1522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0</a:t>
            </a:r>
            <a:r>
              <a:rPr kumimoji="0" sz="2400" b="0" i="0" u="none" strike="noStrike" kern="1200" cap="none" spc="-10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sex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+  </a:t>
            </a:r>
            <a:r>
              <a:rPr kumimoji="0" sz="2400" b="0" i="0" u="none" strike="noStrike" kern="1200" cap="none" spc="-9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3</a:t>
            </a:r>
            <a:r>
              <a:rPr kumimoji="0" sz="2625" b="0" i="0" u="none" strike="noStrike" kern="1200" cap="none" spc="-1425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4</a:t>
            </a:r>
            <a:r>
              <a:rPr kumimoji="0" sz="2625" b="0" i="0" u="none" strike="noStrike" kern="1200" cap="none" spc="487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2400" b="0" i="0" u="none" strike="noStrike" kern="1200" cap="none" spc="-2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9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3</a:t>
            </a:r>
            <a:r>
              <a:rPr kumimoji="0" sz="2625" b="0" i="0" u="none" strike="noStrike" kern="1200" cap="none" spc="-1425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4</a:t>
            </a:r>
            <a:r>
              <a:rPr kumimoji="0" sz="2625" b="0" i="0" u="none" strike="noStrike" kern="1200" cap="none" spc="585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∼</a:t>
            </a:r>
            <a:r>
              <a:rPr kumimoji="0" sz="2400" b="0" i="0" u="none" strike="noStrike" kern="120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6	</a:t>
            </a:r>
            <a:r>
              <a:rPr kumimoji="0" sz="2400" b="0" i="0" u="none" strike="noStrike" kern="1200" cap="none" spc="-1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0,</a:t>
            </a:r>
            <a:r>
              <a:rPr kumimoji="0" sz="2400" b="0" i="0" u="none" strike="noStrike" kern="1200" cap="none" spc="-20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9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9	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then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 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observed 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age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sex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predictors 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impute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income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data,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plus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random 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draw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from</a:t>
            </a:r>
            <a:r>
              <a:rPr kumimoji="0" sz="240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9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6(0,</a:t>
            </a:r>
            <a:r>
              <a:rPr kumimoji="0" sz="2400" b="0" i="0" u="none" strike="noStrike" kern="1200" cap="none" spc="-20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6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9)</a:t>
            </a:r>
            <a:r>
              <a:rPr kumimoji="0" sz="2400" b="0" i="0" u="none" strike="noStrike" kern="1200" cap="none" spc="-6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23900" marR="452755" lvl="1" indent="-228600" algn="l" defTabSz="914400" rtl="0" eaLnBrk="1" fontAlgn="auto" latinLnBrk="0" hangingPunct="1">
              <a:lnSpc>
                <a:spcPts val="230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723900" algn="l"/>
              </a:tabLst>
              <a:defRPr/>
            </a:pPr>
            <a:r>
              <a:rPr kumimoji="0" sz="240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</a:t>
            </a:r>
            <a:r>
              <a:rPr kumimoji="0" sz="2400" b="0" i="0" u="none" strike="noStrike" kern="1200" cap="none" spc="-7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&lt;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times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create </a:t>
            </a:r>
            <a:r>
              <a:rPr kumimoji="0" sz="2400" b="0" i="0" u="none" strike="noStrike" kern="1200" cap="none" spc="-7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&lt;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imputed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(“complete”)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datasets.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Analyze 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results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400" b="0" i="0" u="none" strike="noStrike" kern="1200" cap="none" spc="-7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&lt;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datasets. Aggregate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pool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results across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datasets 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 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reporting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mean,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variance,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confidence</a:t>
            </a:r>
            <a:r>
              <a:rPr kumimoji="0" sz="2400" b="0" i="0" u="none" strike="noStrike" kern="1200" cap="none" spc="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interval.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3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6700" marR="637540" lvl="0" indent="-228600" algn="l" defTabSz="914400" rtl="0" eaLnBrk="1" fontAlgn="auto" latinLnBrk="0" hangingPunct="1">
              <a:lnSpc>
                <a:spcPts val="269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6700" algn="l"/>
                <a:tab pos="3961129" algn="l"/>
              </a:tabLst>
              <a:defRPr/>
            </a:pP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Pros: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Better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than 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singly-stochastic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imputation,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allows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much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better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estimation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true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variance.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67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6700" algn="l"/>
                <a:tab pos="3145155" algn="l"/>
              </a:tabLst>
              <a:defRPr/>
            </a:pP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Cons: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Takes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800" b="0" i="0" u="none" strike="noStrike" kern="1200" cap="none" spc="1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bit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	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effort 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implement, </a:t>
            </a:r>
            <a:r>
              <a:rPr kumimoji="0" sz="2800" b="0" i="0" u="heavy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invalid</a:t>
            </a:r>
            <a:r>
              <a:rPr kumimoji="0" sz="2800" b="0" i="0" u="heavy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heavy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method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61" y="606044"/>
            <a:ext cx="1086548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Proper </a:t>
            </a:r>
            <a:r>
              <a:rPr spc="-155" dirty="0"/>
              <a:t>Multiply </a:t>
            </a:r>
            <a:r>
              <a:rPr spc="-95" dirty="0"/>
              <a:t>Stochastic </a:t>
            </a:r>
            <a:r>
              <a:rPr spc="-105" dirty="0"/>
              <a:t>Regression</a:t>
            </a:r>
            <a:r>
              <a:rPr spc="320" dirty="0"/>
              <a:t> </a:t>
            </a:r>
            <a:r>
              <a:rPr spc="-15" dirty="0"/>
              <a:t>Imputation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920950" y="2922841"/>
            <a:ext cx="1562735" cy="502920"/>
          </a:xfrm>
          <a:custGeom>
            <a:avLst/>
            <a:gdLst/>
            <a:ahLst/>
            <a:cxnLst/>
            <a:rect l="l" t="t" r="r" b="b"/>
            <a:pathLst>
              <a:path w="1562734" h="502920">
                <a:moveTo>
                  <a:pt x="113411" y="11899"/>
                </a:moveTo>
                <a:lnTo>
                  <a:pt x="63868" y="35864"/>
                </a:lnTo>
                <a:lnTo>
                  <a:pt x="29400" y="92862"/>
                </a:lnTo>
                <a:lnTo>
                  <a:pt x="7340" y="166243"/>
                </a:lnTo>
                <a:lnTo>
                  <a:pt x="1828" y="207276"/>
                </a:lnTo>
                <a:lnTo>
                  <a:pt x="0" y="251218"/>
                </a:lnTo>
                <a:lnTo>
                  <a:pt x="1828" y="294944"/>
                </a:lnTo>
                <a:lnTo>
                  <a:pt x="7340" y="335902"/>
                </a:lnTo>
                <a:lnTo>
                  <a:pt x="16535" y="374116"/>
                </a:lnTo>
                <a:lnTo>
                  <a:pt x="45364" y="440969"/>
                </a:lnTo>
                <a:lnTo>
                  <a:pt x="84912" y="487540"/>
                </a:lnTo>
                <a:lnTo>
                  <a:pt x="108496" y="502742"/>
                </a:lnTo>
                <a:lnTo>
                  <a:pt x="113411" y="490829"/>
                </a:lnTo>
                <a:lnTo>
                  <a:pt x="94488" y="475564"/>
                </a:lnTo>
                <a:lnTo>
                  <a:pt x="77762" y="455637"/>
                </a:lnTo>
                <a:lnTo>
                  <a:pt x="50901" y="401828"/>
                </a:lnTo>
                <a:lnTo>
                  <a:pt x="34048" y="332714"/>
                </a:lnTo>
                <a:lnTo>
                  <a:pt x="29832" y="293624"/>
                </a:lnTo>
                <a:lnTo>
                  <a:pt x="28435" y="251523"/>
                </a:lnTo>
                <a:lnTo>
                  <a:pt x="29845" y="208749"/>
                </a:lnTo>
                <a:lnTo>
                  <a:pt x="34099" y="169278"/>
                </a:lnTo>
                <a:lnTo>
                  <a:pt x="51130" y="100228"/>
                </a:lnTo>
                <a:lnTo>
                  <a:pt x="78041" y="46939"/>
                </a:lnTo>
                <a:lnTo>
                  <a:pt x="94665" y="27139"/>
                </a:lnTo>
                <a:lnTo>
                  <a:pt x="113411" y="11899"/>
                </a:lnTo>
                <a:close/>
              </a:path>
              <a:path w="1562734" h="502920">
                <a:moveTo>
                  <a:pt x="1012926" y="79425"/>
                </a:moveTo>
                <a:lnTo>
                  <a:pt x="1009205" y="67221"/>
                </a:lnTo>
                <a:lnTo>
                  <a:pt x="987310" y="75755"/>
                </a:lnTo>
                <a:lnTo>
                  <a:pt x="968082" y="89141"/>
                </a:lnTo>
                <a:lnTo>
                  <a:pt x="937615" y="130479"/>
                </a:lnTo>
                <a:lnTo>
                  <a:pt x="918743" y="186220"/>
                </a:lnTo>
                <a:lnTo>
                  <a:pt x="912456" y="251333"/>
                </a:lnTo>
                <a:lnTo>
                  <a:pt x="914019" y="285064"/>
                </a:lnTo>
                <a:lnTo>
                  <a:pt x="926604" y="345478"/>
                </a:lnTo>
                <a:lnTo>
                  <a:pt x="951509" y="395274"/>
                </a:lnTo>
                <a:lnTo>
                  <a:pt x="987310" y="426897"/>
                </a:lnTo>
                <a:lnTo>
                  <a:pt x="1009205" y="435419"/>
                </a:lnTo>
                <a:lnTo>
                  <a:pt x="1012926" y="423227"/>
                </a:lnTo>
                <a:lnTo>
                  <a:pt x="995997" y="414464"/>
                </a:lnTo>
                <a:lnTo>
                  <a:pt x="981265" y="401701"/>
                </a:lnTo>
                <a:lnTo>
                  <a:pt x="958380" y="364210"/>
                </a:lnTo>
                <a:lnTo>
                  <a:pt x="944473" y="313296"/>
                </a:lnTo>
                <a:lnTo>
                  <a:pt x="939850" y="251333"/>
                </a:lnTo>
                <a:lnTo>
                  <a:pt x="941006" y="219138"/>
                </a:lnTo>
                <a:lnTo>
                  <a:pt x="950264" y="162661"/>
                </a:lnTo>
                <a:lnTo>
                  <a:pt x="968730" y="117754"/>
                </a:lnTo>
                <a:lnTo>
                  <a:pt x="995997" y="88201"/>
                </a:lnTo>
                <a:lnTo>
                  <a:pt x="1012926" y="79425"/>
                </a:lnTo>
                <a:close/>
              </a:path>
              <a:path w="1562734" h="502920">
                <a:moveTo>
                  <a:pt x="1412113" y="251333"/>
                </a:moveTo>
                <a:lnTo>
                  <a:pt x="1405813" y="186220"/>
                </a:lnTo>
                <a:lnTo>
                  <a:pt x="1386954" y="130479"/>
                </a:lnTo>
                <a:lnTo>
                  <a:pt x="1356474" y="89141"/>
                </a:lnTo>
                <a:lnTo>
                  <a:pt x="1315377" y="67221"/>
                </a:lnTo>
                <a:lnTo>
                  <a:pt x="1311656" y="79425"/>
                </a:lnTo>
                <a:lnTo>
                  <a:pt x="1328559" y="88201"/>
                </a:lnTo>
                <a:lnTo>
                  <a:pt x="1343291" y="100977"/>
                </a:lnTo>
                <a:lnTo>
                  <a:pt x="1366202" y="138518"/>
                </a:lnTo>
                <a:lnTo>
                  <a:pt x="1380096" y="189534"/>
                </a:lnTo>
                <a:lnTo>
                  <a:pt x="1384731" y="251472"/>
                </a:lnTo>
                <a:lnTo>
                  <a:pt x="1383563" y="283743"/>
                </a:lnTo>
                <a:lnTo>
                  <a:pt x="1374305" y="340118"/>
                </a:lnTo>
                <a:lnTo>
                  <a:pt x="1355839" y="384962"/>
                </a:lnTo>
                <a:lnTo>
                  <a:pt x="1328559" y="414464"/>
                </a:lnTo>
                <a:lnTo>
                  <a:pt x="1311656" y="423227"/>
                </a:lnTo>
                <a:lnTo>
                  <a:pt x="1315377" y="435419"/>
                </a:lnTo>
                <a:lnTo>
                  <a:pt x="1356474" y="413524"/>
                </a:lnTo>
                <a:lnTo>
                  <a:pt x="1386954" y="372173"/>
                </a:lnTo>
                <a:lnTo>
                  <a:pt x="1405813" y="316445"/>
                </a:lnTo>
                <a:lnTo>
                  <a:pt x="1410538" y="285064"/>
                </a:lnTo>
                <a:lnTo>
                  <a:pt x="1412113" y="251333"/>
                </a:lnTo>
                <a:close/>
              </a:path>
              <a:path w="1562734" h="502920">
                <a:moveTo>
                  <a:pt x="1562112" y="251218"/>
                </a:moveTo>
                <a:lnTo>
                  <a:pt x="1560271" y="207276"/>
                </a:lnTo>
                <a:lnTo>
                  <a:pt x="1554759" y="166243"/>
                </a:lnTo>
                <a:lnTo>
                  <a:pt x="1545577" y="128104"/>
                </a:lnTo>
                <a:lnTo>
                  <a:pt x="1516748" y="61722"/>
                </a:lnTo>
                <a:lnTo>
                  <a:pt x="1477111" y="15290"/>
                </a:lnTo>
                <a:lnTo>
                  <a:pt x="1453464" y="0"/>
                </a:lnTo>
                <a:lnTo>
                  <a:pt x="1448701" y="11899"/>
                </a:lnTo>
                <a:lnTo>
                  <a:pt x="1467434" y="27139"/>
                </a:lnTo>
                <a:lnTo>
                  <a:pt x="1484071" y="46939"/>
                </a:lnTo>
                <a:lnTo>
                  <a:pt x="1510995" y="100228"/>
                </a:lnTo>
                <a:lnTo>
                  <a:pt x="1528013" y="169278"/>
                </a:lnTo>
                <a:lnTo>
                  <a:pt x="1532267" y="208749"/>
                </a:lnTo>
                <a:lnTo>
                  <a:pt x="1533690" y="251523"/>
                </a:lnTo>
                <a:lnTo>
                  <a:pt x="1532280" y="293624"/>
                </a:lnTo>
                <a:lnTo>
                  <a:pt x="1528051" y="332714"/>
                </a:lnTo>
                <a:lnTo>
                  <a:pt x="1511134" y="401828"/>
                </a:lnTo>
                <a:lnTo>
                  <a:pt x="1484249" y="455637"/>
                </a:lnTo>
                <a:lnTo>
                  <a:pt x="1448701" y="490829"/>
                </a:lnTo>
                <a:lnTo>
                  <a:pt x="1453464" y="502742"/>
                </a:lnTo>
                <a:lnTo>
                  <a:pt x="1498206" y="466953"/>
                </a:lnTo>
                <a:lnTo>
                  <a:pt x="1532724" y="409575"/>
                </a:lnTo>
                <a:lnTo>
                  <a:pt x="1554759" y="335902"/>
                </a:lnTo>
                <a:lnTo>
                  <a:pt x="1560271" y="294944"/>
                </a:lnTo>
                <a:lnTo>
                  <a:pt x="1562112" y="2512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23694" y="3389642"/>
            <a:ext cx="1562735" cy="764540"/>
          </a:xfrm>
          <a:custGeom>
            <a:avLst/>
            <a:gdLst/>
            <a:ahLst/>
            <a:cxnLst/>
            <a:rect l="l" t="t" r="r" b="b"/>
            <a:pathLst>
              <a:path w="1562735" h="764539">
                <a:moveTo>
                  <a:pt x="113411" y="273570"/>
                </a:moveTo>
                <a:lnTo>
                  <a:pt x="63868" y="297535"/>
                </a:lnTo>
                <a:lnTo>
                  <a:pt x="29400" y="354533"/>
                </a:lnTo>
                <a:lnTo>
                  <a:pt x="7340" y="427913"/>
                </a:lnTo>
                <a:lnTo>
                  <a:pt x="1828" y="468947"/>
                </a:lnTo>
                <a:lnTo>
                  <a:pt x="0" y="512889"/>
                </a:lnTo>
                <a:lnTo>
                  <a:pt x="1828" y="556615"/>
                </a:lnTo>
                <a:lnTo>
                  <a:pt x="7340" y="597573"/>
                </a:lnTo>
                <a:lnTo>
                  <a:pt x="16535" y="635787"/>
                </a:lnTo>
                <a:lnTo>
                  <a:pt x="45364" y="702640"/>
                </a:lnTo>
                <a:lnTo>
                  <a:pt x="84912" y="749211"/>
                </a:lnTo>
                <a:lnTo>
                  <a:pt x="108496" y="764413"/>
                </a:lnTo>
                <a:lnTo>
                  <a:pt x="113411" y="752500"/>
                </a:lnTo>
                <a:lnTo>
                  <a:pt x="94488" y="737235"/>
                </a:lnTo>
                <a:lnTo>
                  <a:pt x="77762" y="717308"/>
                </a:lnTo>
                <a:lnTo>
                  <a:pt x="50901" y="663498"/>
                </a:lnTo>
                <a:lnTo>
                  <a:pt x="34048" y="594385"/>
                </a:lnTo>
                <a:lnTo>
                  <a:pt x="29832" y="555294"/>
                </a:lnTo>
                <a:lnTo>
                  <a:pt x="28435" y="513194"/>
                </a:lnTo>
                <a:lnTo>
                  <a:pt x="29845" y="470420"/>
                </a:lnTo>
                <a:lnTo>
                  <a:pt x="34099" y="430949"/>
                </a:lnTo>
                <a:lnTo>
                  <a:pt x="51130" y="361899"/>
                </a:lnTo>
                <a:lnTo>
                  <a:pt x="78041" y="308610"/>
                </a:lnTo>
                <a:lnTo>
                  <a:pt x="94665" y="288810"/>
                </a:lnTo>
                <a:lnTo>
                  <a:pt x="113411" y="273570"/>
                </a:lnTo>
                <a:close/>
              </a:path>
              <a:path w="1562735" h="764539">
                <a:moveTo>
                  <a:pt x="661466" y="11468"/>
                </a:moveTo>
                <a:lnTo>
                  <a:pt x="657440" y="0"/>
                </a:lnTo>
                <a:lnTo>
                  <a:pt x="636968" y="7404"/>
                </a:lnTo>
                <a:lnTo>
                  <a:pt x="619023" y="18110"/>
                </a:lnTo>
                <a:lnTo>
                  <a:pt x="590689" y="49491"/>
                </a:lnTo>
                <a:lnTo>
                  <a:pt x="573214" y="91440"/>
                </a:lnTo>
                <a:lnTo>
                  <a:pt x="567397" y="141236"/>
                </a:lnTo>
                <a:lnTo>
                  <a:pt x="568845" y="167182"/>
                </a:lnTo>
                <a:lnTo>
                  <a:pt x="580453" y="213067"/>
                </a:lnTo>
                <a:lnTo>
                  <a:pt x="603491" y="250291"/>
                </a:lnTo>
                <a:lnTo>
                  <a:pt x="636905" y="274955"/>
                </a:lnTo>
                <a:lnTo>
                  <a:pt x="657440" y="282333"/>
                </a:lnTo>
                <a:lnTo>
                  <a:pt x="661009" y="270878"/>
                </a:lnTo>
                <a:lnTo>
                  <a:pt x="644918" y="263753"/>
                </a:lnTo>
                <a:lnTo>
                  <a:pt x="631037" y="253834"/>
                </a:lnTo>
                <a:lnTo>
                  <a:pt x="602564" y="207606"/>
                </a:lnTo>
                <a:lnTo>
                  <a:pt x="594194" y="164668"/>
                </a:lnTo>
                <a:lnTo>
                  <a:pt x="593153" y="139750"/>
                </a:lnTo>
                <a:lnTo>
                  <a:pt x="594194" y="115671"/>
                </a:lnTo>
                <a:lnTo>
                  <a:pt x="602564" y="73888"/>
                </a:lnTo>
                <a:lnTo>
                  <a:pt x="631151" y="28384"/>
                </a:lnTo>
                <a:lnTo>
                  <a:pt x="645172" y="18567"/>
                </a:lnTo>
                <a:lnTo>
                  <a:pt x="661466" y="11468"/>
                </a:lnTo>
                <a:close/>
              </a:path>
              <a:path w="1562735" h="764539">
                <a:moveTo>
                  <a:pt x="1012913" y="341096"/>
                </a:moveTo>
                <a:lnTo>
                  <a:pt x="1009205" y="328891"/>
                </a:lnTo>
                <a:lnTo>
                  <a:pt x="987310" y="337426"/>
                </a:lnTo>
                <a:lnTo>
                  <a:pt x="968082" y="350812"/>
                </a:lnTo>
                <a:lnTo>
                  <a:pt x="937615" y="392150"/>
                </a:lnTo>
                <a:lnTo>
                  <a:pt x="918743" y="447890"/>
                </a:lnTo>
                <a:lnTo>
                  <a:pt x="912456" y="513003"/>
                </a:lnTo>
                <a:lnTo>
                  <a:pt x="914019" y="546735"/>
                </a:lnTo>
                <a:lnTo>
                  <a:pt x="926604" y="607148"/>
                </a:lnTo>
                <a:lnTo>
                  <a:pt x="951509" y="656945"/>
                </a:lnTo>
                <a:lnTo>
                  <a:pt x="987310" y="688581"/>
                </a:lnTo>
                <a:lnTo>
                  <a:pt x="1009205" y="697103"/>
                </a:lnTo>
                <a:lnTo>
                  <a:pt x="1012913" y="684898"/>
                </a:lnTo>
                <a:lnTo>
                  <a:pt x="995997" y="676135"/>
                </a:lnTo>
                <a:lnTo>
                  <a:pt x="981265" y="663371"/>
                </a:lnTo>
                <a:lnTo>
                  <a:pt x="958380" y="625881"/>
                </a:lnTo>
                <a:lnTo>
                  <a:pt x="944473" y="574967"/>
                </a:lnTo>
                <a:lnTo>
                  <a:pt x="939850" y="513003"/>
                </a:lnTo>
                <a:lnTo>
                  <a:pt x="941006" y="480809"/>
                </a:lnTo>
                <a:lnTo>
                  <a:pt x="950264" y="424332"/>
                </a:lnTo>
                <a:lnTo>
                  <a:pt x="968730" y="379425"/>
                </a:lnTo>
                <a:lnTo>
                  <a:pt x="995997" y="349872"/>
                </a:lnTo>
                <a:lnTo>
                  <a:pt x="1012913" y="341096"/>
                </a:lnTo>
                <a:close/>
              </a:path>
              <a:path w="1562735" h="764539">
                <a:moveTo>
                  <a:pt x="1233043" y="141236"/>
                </a:moveTo>
                <a:lnTo>
                  <a:pt x="1227213" y="91440"/>
                </a:lnTo>
                <a:lnTo>
                  <a:pt x="1209751" y="49491"/>
                </a:lnTo>
                <a:lnTo>
                  <a:pt x="1181404" y="18110"/>
                </a:lnTo>
                <a:lnTo>
                  <a:pt x="1143000" y="0"/>
                </a:lnTo>
                <a:lnTo>
                  <a:pt x="1138974" y="11468"/>
                </a:lnTo>
                <a:lnTo>
                  <a:pt x="1155306" y="18567"/>
                </a:lnTo>
                <a:lnTo>
                  <a:pt x="1169365" y="28384"/>
                </a:lnTo>
                <a:lnTo>
                  <a:pt x="1197914" y="73888"/>
                </a:lnTo>
                <a:lnTo>
                  <a:pt x="1206246" y="115671"/>
                </a:lnTo>
                <a:lnTo>
                  <a:pt x="1207287" y="139750"/>
                </a:lnTo>
                <a:lnTo>
                  <a:pt x="1206233" y="164668"/>
                </a:lnTo>
                <a:lnTo>
                  <a:pt x="1197864" y="207606"/>
                </a:lnTo>
                <a:lnTo>
                  <a:pt x="1169390" y="253834"/>
                </a:lnTo>
                <a:lnTo>
                  <a:pt x="1139418" y="270878"/>
                </a:lnTo>
                <a:lnTo>
                  <a:pt x="1143000" y="282333"/>
                </a:lnTo>
                <a:lnTo>
                  <a:pt x="1181506" y="264274"/>
                </a:lnTo>
                <a:lnTo>
                  <a:pt x="1209814" y="232994"/>
                </a:lnTo>
                <a:lnTo>
                  <a:pt x="1227226" y="191122"/>
                </a:lnTo>
                <a:lnTo>
                  <a:pt x="1231582" y="167182"/>
                </a:lnTo>
                <a:lnTo>
                  <a:pt x="1233043" y="141236"/>
                </a:lnTo>
                <a:close/>
              </a:path>
              <a:path w="1562735" h="764539">
                <a:moveTo>
                  <a:pt x="1412113" y="513003"/>
                </a:moveTo>
                <a:lnTo>
                  <a:pt x="1405813" y="447890"/>
                </a:lnTo>
                <a:lnTo>
                  <a:pt x="1386941" y="392150"/>
                </a:lnTo>
                <a:lnTo>
                  <a:pt x="1356474" y="350812"/>
                </a:lnTo>
                <a:lnTo>
                  <a:pt x="1315377" y="328891"/>
                </a:lnTo>
                <a:lnTo>
                  <a:pt x="1311656" y="341096"/>
                </a:lnTo>
                <a:lnTo>
                  <a:pt x="1328559" y="349872"/>
                </a:lnTo>
                <a:lnTo>
                  <a:pt x="1343291" y="362648"/>
                </a:lnTo>
                <a:lnTo>
                  <a:pt x="1366202" y="400189"/>
                </a:lnTo>
                <a:lnTo>
                  <a:pt x="1380083" y="451205"/>
                </a:lnTo>
                <a:lnTo>
                  <a:pt x="1384719" y="513143"/>
                </a:lnTo>
                <a:lnTo>
                  <a:pt x="1383563" y="545414"/>
                </a:lnTo>
                <a:lnTo>
                  <a:pt x="1374305" y="601789"/>
                </a:lnTo>
                <a:lnTo>
                  <a:pt x="1355839" y="646633"/>
                </a:lnTo>
                <a:lnTo>
                  <a:pt x="1328559" y="676135"/>
                </a:lnTo>
                <a:lnTo>
                  <a:pt x="1311656" y="684898"/>
                </a:lnTo>
                <a:lnTo>
                  <a:pt x="1315377" y="697103"/>
                </a:lnTo>
                <a:lnTo>
                  <a:pt x="1356474" y="675195"/>
                </a:lnTo>
                <a:lnTo>
                  <a:pt x="1386941" y="633844"/>
                </a:lnTo>
                <a:lnTo>
                  <a:pt x="1405813" y="578116"/>
                </a:lnTo>
                <a:lnTo>
                  <a:pt x="1410538" y="546735"/>
                </a:lnTo>
                <a:lnTo>
                  <a:pt x="1412113" y="513003"/>
                </a:lnTo>
                <a:close/>
              </a:path>
              <a:path w="1562735" h="764539">
                <a:moveTo>
                  <a:pt x="1562112" y="512889"/>
                </a:moveTo>
                <a:lnTo>
                  <a:pt x="1560271" y="468947"/>
                </a:lnTo>
                <a:lnTo>
                  <a:pt x="1554759" y="427913"/>
                </a:lnTo>
                <a:lnTo>
                  <a:pt x="1545577" y="389775"/>
                </a:lnTo>
                <a:lnTo>
                  <a:pt x="1516748" y="323392"/>
                </a:lnTo>
                <a:lnTo>
                  <a:pt x="1477111" y="276961"/>
                </a:lnTo>
                <a:lnTo>
                  <a:pt x="1453464" y="261670"/>
                </a:lnTo>
                <a:lnTo>
                  <a:pt x="1448701" y="273570"/>
                </a:lnTo>
                <a:lnTo>
                  <a:pt x="1467434" y="288810"/>
                </a:lnTo>
                <a:lnTo>
                  <a:pt x="1484071" y="308610"/>
                </a:lnTo>
                <a:lnTo>
                  <a:pt x="1510995" y="361899"/>
                </a:lnTo>
                <a:lnTo>
                  <a:pt x="1528013" y="430949"/>
                </a:lnTo>
                <a:lnTo>
                  <a:pt x="1532267" y="470420"/>
                </a:lnTo>
                <a:lnTo>
                  <a:pt x="1533690" y="513194"/>
                </a:lnTo>
                <a:lnTo>
                  <a:pt x="1532280" y="555294"/>
                </a:lnTo>
                <a:lnTo>
                  <a:pt x="1528051" y="594385"/>
                </a:lnTo>
                <a:lnTo>
                  <a:pt x="1511134" y="663498"/>
                </a:lnTo>
                <a:lnTo>
                  <a:pt x="1484249" y="717308"/>
                </a:lnTo>
                <a:lnTo>
                  <a:pt x="1448701" y="752500"/>
                </a:lnTo>
                <a:lnTo>
                  <a:pt x="1453464" y="764413"/>
                </a:lnTo>
                <a:lnTo>
                  <a:pt x="1498206" y="728624"/>
                </a:lnTo>
                <a:lnTo>
                  <a:pt x="1532724" y="671245"/>
                </a:lnTo>
                <a:lnTo>
                  <a:pt x="1554759" y="597573"/>
                </a:lnTo>
                <a:lnTo>
                  <a:pt x="1560271" y="556615"/>
                </a:lnTo>
                <a:lnTo>
                  <a:pt x="1562112" y="5128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539" y="1758187"/>
            <a:ext cx="10164445" cy="460184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66700" marR="450215" lvl="0" indent="-228600" algn="l" defTabSz="914400" rtl="0" eaLnBrk="1" fontAlgn="auto" latinLnBrk="0" hangingPunct="1">
              <a:lnSpc>
                <a:spcPts val="2690"/>
              </a:lnSpc>
              <a:spcBef>
                <a:spcPts val="75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6700" algn="l"/>
              </a:tabLst>
              <a:defRPr/>
            </a:pP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“NA”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given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column,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proper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 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replaces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“NA”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predicted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based 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 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line </a:t>
            </a:r>
            <a:r>
              <a:rPr kumimoji="0" sz="2800" b="0" i="0" u="heavy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and  </a:t>
            </a:r>
            <a:r>
              <a:rPr kumimoji="0" sz="2800" b="0" i="0" u="heavy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random</a:t>
            </a:r>
            <a:r>
              <a:rPr kumimoji="0" sz="2800" b="0" i="0" u="heavy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heavy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error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23900" marR="0" lvl="1" indent="-228600" algn="l" defTabSz="914400" rtl="0" eaLnBrk="1" fontAlgn="auto" latinLnBrk="0" hangingPunct="1">
              <a:lnSpc>
                <a:spcPts val="2845"/>
              </a:lnSpc>
              <a:spcBef>
                <a:spcPts val="6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723900" algn="l"/>
                <a:tab pos="8152130" algn="l"/>
                <a:tab pos="9051925" algn="l"/>
                <a:tab pos="9693275" algn="l"/>
              </a:tabLst>
              <a:defRPr/>
            </a:pP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i.e.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Estimate </a:t>
            </a:r>
            <a:r>
              <a:rPr kumimoji="0" sz="2400" b="0" i="0" u="none" strike="noStrike" kern="1200" cap="none" spc="-8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income</a:t>
            </a:r>
            <a:r>
              <a:rPr kumimoji="0" sz="2625" b="0" i="0" u="none" strike="noStrike" kern="1200" cap="none" spc="-1237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'</a:t>
            </a:r>
            <a:r>
              <a:rPr kumimoji="0" sz="2625" b="0" i="0" u="none" strike="noStrike" kern="1200" cap="none" spc="494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=  </a:t>
            </a:r>
            <a:r>
              <a:rPr kumimoji="0" sz="2400" b="0" i="0" u="none" strike="noStrike" kern="1200" cap="none" spc="-1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*</a:t>
            </a:r>
            <a:r>
              <a:rPr kumimoji="0" sz="3600" b="0" i="0" u="none" strike="noStrike" kern="1200" cap="none" spc="-1657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2625" b="0" i="0" u="none" strike="noStrike" kern="1200" cap="none" spc="-1657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+</a:t>
            </a:r>
            <a:r>
              <a:rPr kumimoji="0" sz="2625" b="0" i="0" u="none" strike="noStrike" kern="1200" cap="none" spc="292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+  </a:t>
            </a:r>
            <a:r>
              <a:rPr kumimoji="0" sz="2400" b="0" i="0" u="none" strike="noStrike" kern="1200" cap="none" spc="-9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*</a:t>
            </a:r>
            <a:r>
              <a:rPr kumimoji="0" sz="3600" b="0" i="0" u="none" strike="noStrike" kern="1200" cap="none" spc="-1485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2625" b="0" i="0" u="none" strike="noStrike" kern="1200" cap="none" spc="-1485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-</a:t>
            </a:r>
            <a:r>
              <a:rPr kumimoji="0" sz="2400" b="0" i="0" u="none" strike="noStrike" kern="1200" cap="none" spc="-9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age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+  </a:t>
            </a:r>
            <a:r>
              <a:rPr kumimoji="0" sz="2400" b="0" i="0" u="none" strike="noStrike" kern="1200" cap="none" spc="-10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*</a:t>
            </a:r>
            <a:r>
              <a:rPr kumimoji="0" sz="3600" b="0" i="0" u="none" strike="noStrike" kern="1200" cap="none" spc="-1522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2625" b="0" i="0" u="none" strike="noStrike" kern="1200" cap="none" spc="-1522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0</a:t>
            </a:r>
            <a:r>
              <a:rPr kumimoji="0" sz="2400" b="0" i="0" u="none" strike="noStrike" kern="1200" cap="none" spc="-10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sex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+  </a:t>
            </a:r>
            <a:r>
              <a:rPr kumimoji="0" sz="2400" b="0" i="0" u="none" strike="noStrike" kern="1200" cap="none" spc="-9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3</a:t>
            </a:r>
            <a:r>
              <a:rPr kumimoji="0" sz="2625" b="0" i="0" u="none" strike="noStrike" kern="1200" cap="none" spc="-1425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4</a:t>
            </a:r>
            <a:r>
              <a:rPr kumimoji="0" sz="2625" b="0" i="0" u="none" strike="noStrike" kern="1200" cap="none" spc="-412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;</a:t>
            </a:r>
            <a:r>
              <a:rPr kumimoji="0" sz="2400" b="0" i="0" u="none" strike="noStrike" kern="1200" cap="none" spc="-2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*</a:t>
            </a:r>
            <a:r>
              <a:rPr kumimoji="0" sz="3600" b="0" i="0" u="none" strike="noStrike" kern="1200" cap="none" spc="-1664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2625" b="0" i="0" u="none" strike="noStrike" kern="1200" cap="none" spc="-1664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5,4</a:t>
            </a:r>
            <a:r>
              <a:rPr kumimoji="0" sz="2625" b="0" i="0" u="none" strike="noStrike" kern="1200" cap="none" spc="585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∼</a:t>
            </a:r>
            <a:r>
              <a:rPr kumimoji="0" sz="2400" b="0" i="0" u="none" strike="noStrike" kern="120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8	</a:t>
            </a:r>
            <a:r>
              <a:rPr kumimoji="0" sz="2400" b="0" i="0" u="none" strike="noStrike" kern="1200" cap="none" spc="-1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*</a:t>
            </a:r>
            <a:r>
              <a:rPr kumimoji="0" sz="3600" b="0" i="0" u="none" strike="noStrike" kern="1200" cap="none" spc="-1792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2625" b="0" i="0" u="none" strike="noStrike" kern="1200" cap="none" spc="-1792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5</a:t>
            </a:r>
            <a:r>
              <a:rPr kumimoji="0" sz="2625" b="0" i="0" u="none" strike="noStrike" kern="1200" cap="none" spc="-412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15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,</a:t>
            </a:r>
            <a:r>
              <a:rPr kumimoji="0" sz="2400" b="0" i="0" u="none" strike="noStrike" kern="1200" cap="none" spc="-20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1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9;</a:t>
            </a:r>
            <a:r>
              <a:rPr kumimoji="0" sz="3600" b="0" i="0" u="none" strike="noStrike" kern="1200" cap="none" spc="-1725" normalizeH="0" baseline="10416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:	</a:t>
            </a:r>
            <a:r>
              <a:rPr kumimoji="0" sz="2400" b="0" i="0" u="none" strike="noStrike" kern="1200" cap="none" spc="-1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*</a:t>
            </a:r>
            <a:r>
              <a:rPr kumimoji="0" sz="3600" b="0" i="0" u="none" strike="noStrike" kern="1200" cap="none" spc="-1792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2625" b="0" i="0" u="none" strike="noStrike" kern="1200" cap="none" spc="-1792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5	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23900" marR="0" lvl="0" indent="0" algn="l" defTabSz="914400" rtl="0" eaLnBrk="1" fontAlgn="auto" latinLnBrk="0" hangingPunct="1">
              <a:lnSpc>
                <a:spcPts val="28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98625" algn="l"/>
                <a:tab pos="2291715" algn="l"/>
              </a:tabLst>
              <a:defRPr/>
            </a:pPr>
            <a:r>
              <a:rPr kumimoji="0" sz="2400" b="0" i="0" u="none" strike="noStrike" kern="1200" cap="none" spc="-9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3</a:t>
            </a:r>
            <a:r>
              <a:rPr kumimoji="0" sz="2625" b="0" i="0" u="none" strike="noStrike" kern="1200" cap="none" spc="-1425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4</a:t>
            </a:r>
            <a:r>
              <a:rPr kumimoji="0" sz="2625" b="0" i="0" u="none" strike="noStrike" kern="1200" cap="none" spc="569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∼</a:t>
            </a:r>
            <a:r>
              <a:rPr kumimoji="0" sz="240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8	</a:t>
            </a:r>
            <a:r>
              <a:rPr kumimoji="0" sz="2400" b="0" i="0" u="none" strike="noStrike" kern="1200" cap="none" spc="-1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0,</a:t>
            </a:r>
            <a:r>
              <a:rPr kumimoji="0" sz="2400" b="0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13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&gt;=	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then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impute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income data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using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random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draws</a:t>
            </a:r>
            <a:r>
              <a:rPr kumimoji="0" sz="2400" b="0" i="0" u="none" strike="noStrike" kern="1200" cap="none" spc="3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from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2390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>
                <a:tab pos="1155065" algn="l"/>
                <a:tab pos="2054225" algn="l"/>
                <a:tab pos="2762885" algn="l"/>
              </a:tabLst>
              <a:defRPr/>
            </a:pPr>
            <a:r>
              <a:rPr kumimoji="0" sz="24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8	</a:t>
            </a:r>
            <a:r>
              <a:rPr kumimoji="0" sz="2400" b="0" i="0" u="none" strike="noStrike" kern="1200" cap="none" spc="-1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*</a:t>
            </a:r>
            <a:r>
              <a:rPr kumimoji="0" sz="3600" b="0" i="0" u="none" strike="noStrike" kern="1200" cap="none" spc="-1792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2625" b="0" i="0" u="none" strike="noStrike" kern="1200" cap="none" spc="-1792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5</a:t>
            </a:r>
            <a:r>
              <a:rPr kumimoji="0" sz="2625" b="0" i="0" u="none" strike="noStrike" kern="1200" cap="none" spc="-419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15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,</a:t>
            </a:r>
            <a:r>
              <a:rPr kumimoji="0" sz="2400" b="0" i="0" u="none" strike="noStrike" kern="1200" cap="none" spc="-20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1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9;</a:t>
            </a:r>
            <a:r>
              <a:rPr kumimoji="0" sz="3600" b="0" i="0" u="none" strike="noStrike" kern="1200" cap="none" spc="-1725" normalizeH="0" baseline="10416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:	</a:t>
            </a:r>
            <a:r>
              <a:rPr kumimoji="0" sz="2400" b="0" i="0" u="none" strike="noStrike" kern="1200" cap="none" spc="-1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*</a:t>
            </a:r>
            <a:r>
              <a:rPr kumimoji="0" sz="3600" b="0" i="0" u="none" strike="noStrike" kern="1200" cap="none" spc="-1792" normalizeH="0" baseline="1273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)</a:t>
            </a:r>
            <a:r>
              <a:rPr kumimoji="0" sz="2625" b="0" i="0" u="none" strike="noStrike" kern="1200" cap="none" spc="-1792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5	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9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8(0,</a:t>
            </a:r>
            <a:r>
              <a:rPr kumimoji="0" sz="2400" b="0" i="0" u="none" strike="noStrike" kern="1200" cap="none" spc="-20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6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@)</a:t>
            </a:r>
            <a:r>
              <a:rPr kumimoji="0" sz="2400" b="0" i="0" u="none" strike="noStrike" kern="1200" cap="none" spc="-6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23900" marR="438784" lvl="1" indent="-228600" algn="l" defTabSz="914400" rtl="0" eaLnBrk="1" fontAlgn="auto" latinLnBrk="0" hangingPunct="1">
              <a:lnSpc>
                <a:spcPts val="23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723900" algn="l"/>
              </a:tabLst>
              <a:defRPr/>
            </a:pPr>
            <a:r>
              <a:rPr kumimoji="0" sz="240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</a:t>
            </a:r>
            <a:r>
              <a:rPr kumimoji="0" sz="2400" b="0" i="0" u="none" strike="noStrike" kern="1200" cap="none" spc="-7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B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times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create </a:t>
            </a:r>
            <a:r>
              <a:rPr kumimoji="0" sz="2400" b="0" i="0" u="none" strike="noStrike" kern="1200" cap="none" spc="-7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B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imputed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(“complete”)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datasets.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Analyze 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results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400" b="0" i="0" u="none" strike="noStrike" kern="1200" cap="none" spc="-7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B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KIJ Tughra"/>
                <a:ea typeface="+mn-ea"/>
                <a:cs typeface="UKIJ Tughra"/>
              </a:rPr>
              <a:t>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datasets. Aggregate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pool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results across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datasets 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 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reporting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mean,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variance,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confidence</a:t>
            </a:r>
            <a:r>
              <a:rPr kumimoji="0" sz="2400" b="0" i="0" u="none" strike="noStrike" kern="1200" cap="none" spc="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interval.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67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6700" algn="l"/>
              </a:tabLst>
              <a:defRPr/>
            </a:pP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Pros: </a:t>
            </a:r>
            <a:r>
              <a:rPr kumimoji="0" sz="28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Very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good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version, </a:t>
            </a:r>
            <a:r>
              <a:rPr kumimoji="0" sz="2800" b="0" i="0" u="heavy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valid</a:t>
            </a:r>
            <a:r>
              <a:rPr kumimoji="0" sz="2800" b="0" i="0" u="heavy" strike="noStrike" kern="1200" cap="none" spc="2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heavy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method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67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6700" algn="l"/>
              </a:tabLst>
              <a:defRPr/>
            </a:pP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Cons: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Takes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more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effort 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2800" b="0" i="0" u="none" strike="noStrike" kern="1200" cap="none" spc="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implement.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6268" y="606044"/>
            <a:ext cx="48069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Hot-Deck</a:t>
            </a:r>
            <a:r>
              <a:rPr spc="-50" dirty="0"/>
              <a:t> </a:t>
            </a:r>
            <a:r>
              <a:rPr spc="-15" dirty="0"/>
              <a:t>Imputation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1716"/>
            <a:ext cx="10306685" cy="43186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101600" lvl="0" indent="-228600" algn="l" defTabSz="914400" rtl="0" eaLnBrk="1" fontAlgn="auto" latinLnBrk="0" hangingPunct="1">
              <a:lnSpc>
                <a:spcPts val="302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8097520" algn="l"/>
                <a:tab pos="8523605" algn="l"/>
                <a:tab pos="9126855" algn="l"/>
              </a:tabLst>
              <a:defRPr/>
            </a:pP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Divide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sample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units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into 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classes </a:t>
            </a:r>
            <a:r>
              <a:rPr kumimoji="0" sz="28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(i.e.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based 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age</a:t>
            </a:r>
            <a:r>
              <a:rPr kumimoji="0" sz="2800" b="0" i="0" u="none" strike="noStrike" kern="1200" cap="none" spc="43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sex).	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 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“NA”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given class,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randomly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select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observed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values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28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class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</a:t>
            </a:r>
            <a:r>
              <a:rPr kumimoji="0" sz="2800" b="0" i="0" u="none" strike="noStrike" kern="1200" cap="none" spc="4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5080" lvl="1" indent="-228600" algn="l" defTabSz="914400" rtl="0" eaLnBrk="1" fontAlgn="auto" latinLnBrk="0" hangingPunct="1">
              <a:lnSpc>
                <a:spcPts val="259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i.e.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Among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18-34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year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old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women,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observed 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values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 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values.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value,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pick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one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observed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at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random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fill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observed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value. 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 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will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select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three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observed 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values </a:t>
            </a:r>
            <a:r>
              <a:rPr kumimoji="0" sz="2400" b="0" i="0" u="heavy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with  </a:t>
            </a:r>
            <a:r>
              <a:rPr kumimoji="0" sz="2400" b="0" i="0" u="heavy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replacement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Pros: </a:t>
            </a:r>
            <a:r>
              <a:rPr kumimoji="0" sz="28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You’re 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using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existing</a:t>
            </a:r>
            <a:r>
              <a:rPr kumimoji="0" sz="2800" b="0" i="0" u="none" strike="noStrike" kern="1200" cap="none" spc="2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385445" lvl="0" indent="-228600" algn="l" defTabSz="914400" rtl="0" eaLnBrk="1" fontAlgn="auto" latinLnBrk="0" hangingPunct="1">
              <a:lnSpc>
                <a:spcPts val="3020"/>
              </a:lnSpc>
              <a:spcBef>
                <a:spcPts val="105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1500505" algn="l"/>
              </a:tabLst>
              <a:defRPr/>
            </a:pP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Cons: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	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columns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imputed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separately,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multivariate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relationships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  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preserved. </a:t>
            </a:r>
            <a:r>
              <a:rPr kumimoji="0" sz="2800" b="0" i="0" u="heavy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Invalid</a:t>
            </a:r>
            <a:r>
              <a:rPr kumimoji="0" sz="2800" b="0" i="0" u="heavy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heavy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method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850" y="606044"/>
            <a:ext cx="100590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0" dirty="0"/>
              <a:t>Techniques </a:t>
            </a:r>
            <a:r>
              <a:rPr dirty="0"/>
              <a:t>for </a:t>
            </a:r>
            <a:r>
              <a:rPr spc="-100" dirty="0"/>
              <a:t>Addressing </a:t>
            </a:r>
            <a:r>
              <a:rPr dirty="0"/>
              <a:t>Item</a:t>
            </a:r>
            <a:r>
              <a:rPr spc="155" dirty="0"/>
              <a:t> </a:t>
            </a:r>
            <a:r>
              <a:rPr spc="-5" dirty="0"/>
              <a:t>Nonresponse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481"/>
            <a:ext cx="6758940" cy="32391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Deductive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(valid)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Mean/Median/Mode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(invalid)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r>
              <a:rPr kumimoji="0" sz="240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(invalid)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Stochastic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r>
              <a:rPr kumimoji="0" sz="2400" b="0" i="0" u="none" strike="noStrike" kern="1200" cap="none" spc="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(invalid)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Multiple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Stochastic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r>
              <a:rPr kumimoji="0" sz="2400" b="0" i="0" u="none" strike="noStrike" kern="1200" cap="none" spc="2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(invalid)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Proper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(valid)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Hot-Deck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(invalid)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3150">
              <a:lnSpc>
                <a:spcPct val="100000"/>
              </a:lnSpc>
              <a:spcBef>
                <a:spcPts val="90"/>
              </a:spcBef>
            </a:pPr>
            <a:r>
              <a:rPr spc="125" dirty="0"/>
              <a:t>O</a:t>
            </a:r>
            <a:r>
              <a:rPr spc="75" dirty="0"/>
              <a:t>u</a:t>
            </a:r>
            <a:r>
              <a:rPr spc="60" dirty="0"/>
              <a:t>t</a:t>
            </a:r>
            <a:r>
              <a:rPr spc="-100" dirty="0"/>
              <a:t>li</a:t>
            </a:r>
            <a:r>
              <a:rPr spc="-180" dirty="0"/>
              <a:t>n</a:t>
            </a:r>
            <a:r>
              <a:rPr spc="-12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3324"/>
            <a:ext cx="7575550" cy="374713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Introduction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What </a:t>
            </a:r>
            <a:r>
              <a:rPr kumimoji="0" sz="36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6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</a:t>
            </a:r>
            <a:r>
              <a:rPr kumimoji="0" sz="3600" b="0" i="0" u="none" strike="noStrike" kern="1200" cap="none" spc="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data?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Three </a:t>
            </a:r>
            <a:r>
              <a:rPr kumimoji="0" sz="3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strategies 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36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tackling </a:t>
            </a:r>
            <a:r>
              <a:rPr kumimoji="0" sz="36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</a:t>
            </a:r>
            <a:r>
              <a:rPr kumimoji="0" sz="3600" b="0" i="0" u="none" strike="noStrike" kern="1200" cap="none" spc="1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Comparing </a:t>
            </a: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unit and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item</a:t>
            </a:r>
            <a:r>
              <a:rPr kumimoji="0" sz="360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nonresponse.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4867910" algn="l"/>
              </a:tabLst>
              <a:defRPr/>
            </a:pPr>
            <a:r>
              <a:rPr kumimoji="0" sz="3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Discussing </a:t>
            </a:r>
            <a:r>
              <a:rPr kumimoji="0" sz="36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three</a:t>
            </a:r>
            <a:r>
              <a:rPr kumimoji="0" sz="3600" b="0" i="0" u="none" strike="noStrike" kern="120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types</a:t>
            </a:r>
            <a:r>
              <a:rPr kumimoji="0" sz="36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36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missingness.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Conclusion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2263" y="606044"/>
            <a:ext cx="73939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95" dirty="0"/>
              <a:t>Two </a:t>
            </a:r>
            <a:r>
              <a:rPr spc="-35" dirty="0"/>
              <a:t>comments </a:t>
            </a:r>
            <a:r>
              <a:rPr spc="-15" dirty="0"/>
              <a:t>about</a:t>
            </a:r>
            <a:r>
              <a:rPr spc="210" dirty="0"/>
              <a:t> </a:t>
            </a:r>
            <a:r>
              <a:rPr spc="-85" dirty="0"/>
              <a:t>imputation!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3428"/>
            <a:ext cx="9862185" cy="26104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marR="1598930" lvl="0" indent="-228600" algn="l" defTabSz="914400" rtl="0" eaLnBrk="1" fontAlgn="auto" latinLnBrk="0" hangingPunct="1">
              <a:lnSpc>
                <a:spcPts val="3890"/>
              </a:lnSpc>
              <a:spcBef>
                <a:spcPts val="5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Assuming 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3600" b="0" i="0" u="none" strike="noStrike" kern="1200" cap="none" spc="-1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you’re </a:t>
            </a:r>
            <a:r>
              <a:rPr kumimoji="0" sz="36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using </a:t>
            </a:r>
            <a:r>
              <a:rPr kumimoji="0" sz="36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36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valid 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method 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 </a:t>
            </a:r>
            <a:r>
              <a:rPr kumimoji="0" sz="36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imputation, </a:t>
            </a:r>
            <a:r>
              <a:rPr kumimoji="0" sz="3600" b="0" i="0" u="heavy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you </a:t>
            </a:r>
            <a:r>
              <a:rPr kumimoji="0" sz="3600" b="0" i="0" u="heavy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are </a:t>
            </a:r>
            <a:r>
              <a:rPr kumimoji="0" sz="3600" b="0" i="0" u="heavy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not </a:t>
            </a:r>
            <a:r>
              <a:rPr kumimoji="0" sz="3600" b="0" i="0" u="heavy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making </a:t>
            </a:r>
            <a:r>
              <a:rPr kumimoji="0" sz="3600" b="0" i="0" u="heavy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up</a:t>
            </a:r>
            <a:r>
              <a:rPr kumimoji="0" sz="3600" b="0" i="0" u="heavy" strike="noStrike" kern="1200" cap="none" spc="2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heavy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data</a:t>
            </a:r>
            <a:r>
              <a:rPr kumimoji="0" sz="3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5080" lvl="1" indent="-228600" algn="l" defTabSz="914400" rtl="0" eaLnBrk="1" fontAlgn="auto" latinLnBrk="0" hangingPunct="1">
              <a:lnSpc>
                <a:spcPts val="3890"/>
              </a:lnSpc>
              <a:spcBef>
                <a:spcPts val="4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  <a:tab pos="1253490" algn="l"/>
                <a:tab pos="2729865" algn="l"/>
              </a:tabLst>
              <a:defRPr/>
            </a:pPr>
            <a:r>
              <a:rPr kumimoji="0" sz="360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 </a:t>
            </a:r>
            <a:r>
              <a:rPr kumimoji="0" sz="3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 </a:t>
            </a:r>
            <a:r>
              <a:rPr kumimoji="0" sz="36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conducting </a:t>
            </a:r>
            <a:r>
              <a:rPr kumimoji="0" sz="36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analyses </a:t>
            </a:r>
            <a:r>
              <a:rPr kumimoji="0" sz="36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proper </a:t>
            </a:r>
            <a:r>
              <a:rPr kumimoji="0" sz="36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estimation  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36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variance, </a:t>
            </a:r>
            <a:r>
              <a:rPr kumimoji="0" sz="36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which </a:t>
            </a:r>
            <a:r>
              <a:rPr kumimoji="0" sz="36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allows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 </a:t>
            </a:r>
            <a:r>
              <a:rPr kumimoji="0" sz="36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6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express 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3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true  </a:t>
            </a:r>
            <a:r>
              <a:rPr kumimoji="0" sz="36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amount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	</a:t>
            </a: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uncertainty </a:t>
            </a:r>
            <a:r>
              <a:rPr kumimoji="0" sz="3600" b="0" i="0" u="none" strike="noStrike" kern="1200" cap="none" spc="-1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36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have </a:t>
            </a:r>
            <a:r>
              <a:rPr kumimoji="0" sz="3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our</a:t>
            </a:r>
            <a:r>
              <a:rPr kumimoji="0" sz="3600" b="0" i="0" u="none" strike="noStrike" kern="1200" cap="none" spc="4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results.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2263" y="606044"/>
            <a:ext cx="73939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95" dirty="0"/>
              <a:t>Two </a:t>
            </a:r>
            <a:r>
              <a:rPr spc="-35" dirty="0"/>
              <a:t>comments </a:t>
            </a:r>
            <a:r>
              <a:rPr spc="-15" dirty="0"/>
              <a:t>about</a:t>
            </a:r>
            <a:r>
              <a:rPr spc="210" dirty="0"/>
              <a:t> </a:t>
            </a:r>
            <a:r>
              <a:rPr spc="-85" dirty="0"/>
              <a:t>imputation!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3428"/>
            <a:ext cx="10245090" cy="31038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marR="479425" lvl="0" indent="-228600" algn="l" defTabSz="914400" rtl="0" eaLnBrk="1" fontAlgn="auto" latinLnBrk="0" hangingPunct="1">
              <a:lnSpc>
                <a:spcPts val="3890"/>
              </a:lnSpc>
              <a:spcBef>
                <a:spcPts val="5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724535" algn="l"/>
              </a:tabLst>
              <a:defRPr/>
            </a:pPr>
            <a:r>
              <a:rPr kumimoji="0" sz="36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	</a:t>
            </a:r>
            <a:r>
              <a:rPr kumimoji="0" sz="3600" b="0" i="0" u="none" strike="noStrike" kern="1200" cap="none" spc="-1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you’re </a:t>
            </a:r>
            <a:r>
              <a:rPr kumimoji="0" sz="36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simply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imputing </a:t>
            </a: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</a:t>
            </a:r>
            <a:r>
              <a:rPr kumimoji="0" sz="3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36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order </a:t>
            </a:r>
            <a:r>
              <a:rPr kumimoji="0" sz="36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6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have </a:t>
            </a:r>
            <a:r>
              <a:rPr kumimoji="0" sz="36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 </a:t>
            </a: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“complete” </a:t>
            </a: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</a:t>
            </a:r>
            <a:r>
              <a:rPr kumimoji="0" sz="3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set </a:t>
            </a: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further </a:t>
            </a:r>
            <a:r>
              <a:rPr kumimoji="0" sz="36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analysis </a:t>
            </a:r>
            <a:r>
              <a:rPr kumimoji="0" sz="36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(i.e. </a:t>
            </a:r>
            <a:r>
              <a:rPr kumimoji="0" sz="36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 </a:t>
            </a: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doing  </a:t>
            </a:r>
            <a:r>
              <a:rPr kumimoji="0" sz="36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multiple </a:t>
            </a: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imputations, </a:t>
            </a:r>
            <a:r>
              <a:rPr kumimoji="0" sz="3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then </a:t>
            </a:r>
            <a:r>
              <a:rPr kumimoji="0" sz="36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multiple </a:t>
            </a:r>
            <a:r>
              <a:rPr kumimoji="0" sz="36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analyses, </a:t>
            </a:r>
            <a:r>
              <a:rPr kumimoji="0" sz="3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then  </a:t>
            </a: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pooling </a:t>
            </a:r>
            <a:r>
              <a:rPr kumimoji="0" sz="3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results), </a:t>
            </a: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</a:t>
            </a:r>
            <a:r>
              <a:rPr kumimoji="0" sz="3600" b="0" i="0" u="none" strike="noStrike" kern="1200" cap="none" spc="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careful.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5080" lvl="1" indent="-228600" algn="l" defTabSz="914400" rtl="0" eaLnBrk="1" fontAlgn="auto" latinLnBrk="0" hangingPunct="1">
              <a:lnSpc>
                <a:spcPts val="3890"/>
              </a:lnSpc>
              <a:spcBef>
                <a:spcPts val="4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36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After </a:t>
            </a: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constructing </a:t>
            </a:r>
            <a:r>
              <a:rPr kumimoji="0" sz="36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</a:t>
            </a: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set, </a:t>
            </a:r>
            <a:r>
              <a:rPr kumimoji="0" sz="36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nobody </a:t>
            </a:r>
            <a:r>
              <a:rPr kumimoji="0" sz="3600" b="0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will </a:t>
            </a:r>
            <a:r>
              <a:rPr kumimoji="0" sz="36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know 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 </a:t>
            </a: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difference between </a:t>
            </a: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observed </a:t>
            </a: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</a:t>
            </a: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36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imputed</a:t>
            </a:r>
            <a:r>
              <a:rPr kumimoji="0" sz="3600" b="0" i="0" u="none" strike="noStrike" kern="1200" cap="none" spc="2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data.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671820">
              <a:lnSpc>
                <a:spcPct val="100000"/>
              </a:lnSpc>
              <a:spcBef>
                <a:spcPts val="90"/>
              </a:spcBef>
              <a:tabLst>
                <a:tab pos="7751445" algn="l"/>
              </a:tabLst>
            </a:pPr>
            <a:r>
              <a:rPr spc="-170" dirty="0"/>
              <a:t>Types</a:t>
            </a:r>
            <a:r>
              <a:rPr spc="5" dirty="0"/>
              <a:t> </a:t>
            </a:r>
            <a:r>
              <a:rPr dirty="0"/>
              <a:t>of	</a:t>
            </a:r>
            <a:r>
              <a:rPr spc="-130" dirty="0"/>
              <a:t>Missingness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2572"/>
            <a:ext cx="10169525" cy="139001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346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Scenario </a:t>
            </a:r>
            <a:r>
              <a:rPr kumimoji="0" sz="32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1: </a:t>
            </a:r>
            <a:r>
              <a:rPr kumimoji="0" sz="32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 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administer 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32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survey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includes 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question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about  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someone’s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income.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Those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</a:t>
            </a:r>
            <a:r>
              <a:rPr kumimoji="0" sz="32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low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incomes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 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significantly  </a:t>
            </a:r>
            <a:r>
              <a:rPr kumimoji="0" sz="3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less </a:t>
            </a:r>
            <a:r>
              <a:rPr kumimoji="0" sz="320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likely 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respond 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</a:t>
            </a:r>
            <a:r>
              <a:rPr kumimoji="0" sz="3200" b="0" i="0" u="none" strike="noStrike" kern="1200" cap="none" spc="2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question.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671820">
              <a:lnSpc>
                <a:spcPct val="100000"/>
              </a:lnSpc>
              <a:spcBef>
                <a:spcPts val="90"/>
              </a:spcBef>
              <a:tabLst>
                <a:tab pos="7751445" algn="l"/>
              </a:tabLst>
            </a:pPr>
            <a:r>
              <a:rPr spc="-170" dirty="0"/>
              <a:t>Types</a:t>
            </a:r>
            <a:r>
              <a:rPr spc="5" dirty="0"/>
              <a:t> </a:t>
            </a:r>
            <a:r>
              <a:rPr dirty="0"/>
              <a:t>of	</a:t>
            </a:r>
            <a:r>
              <a:rPr spc="-130" dirty="0"/>
              <a:t>Missingness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2572"/>
            <a:ext cx="10169525" cy="25209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346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Scenario </a:t>
            </a:r>
            <a:r>
              <a:rPr kumimoji="0" sz="32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1: </a:t>
            </a:r>
            <a:r>
              <a:rPr kumimoji="0" sz="32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 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administer 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32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survey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includes 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question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about  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someone’s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income.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Those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</a:t>
            </a:r>
            <a:r>
              <a:rPr kumimoji="0" sz="32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low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incomes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 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significantly  </a:t>
            </a:r>
            <a:r>
              <a:rPr kumimoji="0" sz="3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less </a:t>
            </a:r>
            <a:r>
              <a:rPr kumimoji="0" sz="320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likely 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respond 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</a:t>
            </a:r>
            <a:r>
              <a:rPr kumimoji="0" sz="3200" b="0" i="0" u="none" strike="noStrike" kern="1200" cap="none" spc="2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question.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4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2310130" algn="l"/>
              </a:tabLst>
              <a:defRPr/>
            </a:pP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missingness </a:t>
            </a:r>
            <a:r>
              <a:rPr kumimoji="0" sz="32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called </a:t>
            </a:r>
            <a:r>
              <a:rPr kumimoji="0" sz="3200" b="0" i="0" u="heavy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not </a:t>
            </a:r>
            <a:r>
              <a:rPr kumimoji="0" sz="3200" b="0" i="0" u="heavy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missing </a:t>
            </a:r>
            <a:r>
              <a:rPr kumimoji="0" sz="3200" b="0" i="0" u="heavy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at</a:t>
            </a:r>
            <a:r>
              <a:rPr kumimoji="0" sz="3200" b="0" i="0" u="heavy" strike="noStrike" kern="1200" cap="none" spc="3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heavy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random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671820">
              <a:lnSpc>
                <a:spcPct val="100000"/>
              </a:lnSpc>
              <a:spcBef>
                <a:spcPts val="90"/>
              </a:spcBef>
              <a:tabLst>
                <a:tab pos="7751445" algn="l"/>
              </a:tabLst>
            </a:pPr>
            <a:r>
              <a:rPr spc="-170" dirty="0"/>
              <a:t>Types</a:t>
            </a:r>
            <a:r>
              <a:rPr spc="5" dirty="0"/>
              <a:t> </a:t>
            </a:r>
            <a:r>
              <a:rPr dirty="0"/>
              <a:t>of	</a:t>
            </a:r>
            <a:r>
              <a:rPr spc="-130" dirty="0"/>
              <a:t>Missingness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2572"/>
            <a:ext cx="10175875" cy="139001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346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Scenario </a:t>
            </a:r>
            <a:r>
              <a:rPr kumimoji="0" sz="32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2: </a:t>
            </a:r>
            <a:r>
              <a:rPr kumimoji="0" sz="32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administer 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32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survey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includes 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question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about  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someone’s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income.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Those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who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 </a:t>
            </a:r>
            <a:r>
              <a:rPr kumimoji="0" sz="32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female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 </a:t>
            </a:r>
            <a:r>
              <a:rPr kumimoji="0" sz="3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less </a:t>
            </a:r>
            <a:r>
              <a:rPr kumimoji="0" sz="320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likely </a:t>
            </a:r>
            <a:r>
              <a:rPr kumimoji="0" sz="32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respond 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question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about</a:t>
            </a:r>
            <a:r>
              <a:rPr kumimoji="0" sz="32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income.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671820">
              <a:lnSpc>
                <a:spcPct val="100000"/>
              </a:lnSpc>
              <a:spcBef>
                <a:spcPts val="90"/>
              </a:spcBef>
              <a:tabLst>
                <a:tab pos="7751445" algn="l"/>
              </a:tabLst>
            </a:pPr>
            <a:r>
              <a:rPr spc="-170" dirty="0"/>
              <a:t>Types</a:t>
            </a:r>
            <a:r>
              <a:rPr spc="5" dirty="0"/>
              <a:t> </a:t>
            </a:r>
            <a:r>
              <a:rPr dirty="0"/>
              <a:t>of	</a:t>
            </a:r>
            <a:r>
              <a:rPr spc="-130" dirty="0"/>
              <a:t>Missingness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2572"/>
            <a:ext cx="10175875" cy="25209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346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Scenario </a:t>
            </a:r>
            <a:r>
              <a:rPr kumimoji="0" sz="32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2: </a:t>
            </a:r>
            <a:r>
              <a:rPr kumimoji="0" sz="32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administer 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32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survey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includes 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question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about  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someone’s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income.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Those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who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 </a:t>
            </a:r>
            <a:r>
              <a:rPr kumimoji="0" sz="32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female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 </a:t>
            </a:r>
            <a:r>
              <a:rPr kumimoji="0" sz="3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less </a:t>
            </a:r>
            <a:r>
              <a:rPr kumimoji="0" sz="320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likely </a:t>
            </a:r>
            <a:r>
              <a:rPr kumimoji="0" sz="32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respond 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question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about</a:t>
            </a:r>
            <a:r>
              <a:rPr kumimoji="0" sz="32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income.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4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2310130" algn="l"/>
              </a:tabLst>
              <a:defRPr/>
            </a:pP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</a:t>
            </a: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missingness </a:t>
            </a:r>
            <a:r>
              <a:rPr kumimoji="0" sz="32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called </a:t>
            </a:r>
            <a:r>
              <a:rPr kumimoji="0" sz="3200" b="0" i="0" u="heavy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missing </a:t>
            </a:r>
            <a:r>
              <a:rPr kumimoji="0" sz="3200" b="0" i="0" u="heavy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at</a:t>
            </a:r>
            <a:r>
              <a:rPr kumimoji="0" sz="3200" b="0" i="0" u="heavy" strike="noStrike" kern="1200" cap="none" spc="3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heavy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random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671820">
              <a:lnSpc>
                <a:spcPct val="100000"/>
              </a:lnSpc>
              <a:spcBef>
                <a:spcPts val="90"/>
              </a:spcBef>
              <a:tabLst>
                <a:tab pos="7751445" algn="l"/>
              </a:tabLst>
            </a:pPr>
            <a:r>
              <a:rPr spc="-170" dirty="0"/>
              <a:t>Types</a:t>
            </a:r>
            <a:r>
              <a:rPr spc="5" dirty="0"/>
              <a:t> </a:t>
            </a:r>
            <a:r>
              <a:rPr dirty="0"/>
              <a:t>of	</a:t>
            </a:r>
            <a:r>
              <a:rPr spc="-130" dirty="0"/>
              <a:t>Missingness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2572"/>
            <a:ext cx="10339705" cy="139001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346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2904490" algn="l"/>
                <a:tab pos="4485640" algn="l"/>
              </a:tabLst>
              <a:defRPr/>
            </a:pP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Scenario </a:t>
            </a:r>
            <a:r>
              <a:rPr kumimoji="0" sz="32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3: </a:t>
            </a:r>
            <a:r>
              <a:rPr kumimoji="0" sz="32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 </a:t>
            </a: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 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32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very </a:t>
            </a:r>
            <a:r>
              <a:rPr kumimoji="0" sz="3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sleepy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graduate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student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who 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accidentally  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knocks 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coffee </a:t>
            </a:r>
            <a:r>
              <a:rPr kumimoji="0" sz="32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</a:t>
            </a:r>
            <a:r>
              <a:rPr kumimoji="0" sz="3200" b="0" i="0" u="none" strike="noStrike" kern="1200" cap="none" spc="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some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the 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written </a:t>
            </a:r>
            <a:r>
              <a:rPr kumimoji="0" sz="32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surveys </a:t>
            </a:r>
            <a:r>
              <a:rPr kumimoji="0" sz="3200" b="0" i="0" u="none" strike="noStrike" kern="1200" cap="none" spc="-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we’ve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collected,  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 </a:t>
            </a:r>
            <a:r>
              <a:rPr kumimoji="0" sz="32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lose</a:t>
            </a:r>
            <a:r>
              <a:rPr kumimoji="0" sz="3200" b="0" i="0" u="none" strike="noStrike" kern="1200" cap="none" spc="20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the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32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otherwise </a:t>
            </a:r>
            <a:r>
              <a:rPr kumimoji="0" sz="3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would 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have</a:t>
            </a:r>
            <a:r>
              <a:rPr kumimoji="0" sz="3200" b="0" i="0" u="none" strike="noStrike" kern="1200" cap="none" spc="3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had.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671820">
              <a:lnSpc>
                <a:spcPct val="100000"/>
              </a:lnSpc>
              <a:spcBef>
                <a:spcPts val="90"/>
              </a:spcBef>
              <a:tabLst>
                <a:tab pos="7751445" algn="l"/>
              </a:tabLst>
            </a:pPr>
            <a:r>
              <a:rPr spc="-170" dirty="0"/>
              <a:t>Types</a:t>
            </a:r>
            <a:r>
              <a:rPr spc="5" dirty="0"/>
              <a:t> </a:t>
            </a:r>
            <a:r>
              <a:rPr dirty="0"/>
              <a:t>of	</a:t>
            </a:r>
            <a:r>
              <a:rPr spc="-130" dirty="0"/>
              <a:t>Missingness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2572"/>
            <a:ext cx="10335260" cy="295973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346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2904490" algn="l"/>
                <a:tab pos="4485640" algn="l"/>
              </a:tabLst>
              <a:defRPr/>
            </a:pP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Scenario </a:t>
            </a:r>
            <a:r>
              <a:rPr kumimoji="0" sz="32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3: </a:t>
            </a:r>
            <a:r>
              <a:rPr kumimoji="0" sz="32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 </a:t>
            </a: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 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32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very </a:t>
            </a:r>
            <a:r>
              <a:rPr kumimoji="0" sz="3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sleepy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graduate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student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who 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accidentally  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knocks 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coffee </a:t>
            </a:r>
            <a:r>
              <a:rPr kumimoji="0" sz="32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</a:t>
            </a:r>
            <a:r>
              <a:rPr kumimoji="0" sz="3200" b="0" i="0" u="none" strike="noStrike" kern="1200" cap="none" spc="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some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the 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written </a:t>
            </a:r>
            <a:r>
              <a:rPr kumimoji="0" sz="32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surveys </a:t>
            </a:r>
            <a:r>
              <a:rPr kumimoji="0" sz="3200" b="0" i="0" u="none" strike="noStrike" kern="1200" cap="none" spc="-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we’ve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collected,  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 </a:t>
            </a:r>
            <a:r>
              <a:rPr kumimoji="0" sz="32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lose</a:t>
            </a:r>
            <a:r>
              <a:rPr kumimoji="0" sz="3200" b="0" i="0" u="none" strike="noStrike" kern="1200" cap="none" spc="20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the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32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otherwise </a:t>
            </a:r>
            <a:r>
              <a:rPr kumimoji="0" sz="3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would 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have</a:t>
            </a:r>
            <a:r>
              <a:rPr kumimoji="0" sz="3200" b="0" i="0" u="none" strike="noStrike" kern="1200" cap="none" spc="3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had.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1327150" lvl="0" indent="-228600" algn="l" defTabSz="914400" rtl="0" eaLnBrk="1" fontAlgn="auto" latinLnBrk="0" hangingPunct="1">
              <a:lnSpc>
                <a:spcPts val="3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2310130" algn="l"/>
              </a:tabLst>
              <a:defRPr/>
            </a:pP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</a:t>
            </a: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missingness </a:t>
            </a:r>
            <a:r>
              <a:rPr kumimoji="0" sz="32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called </a:t>
            </a:r>
            <a:r>
              <a:rPr kumimoji="0" sz="3200" b="0" i="0" u="heavy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missing </a:t>
            </a:r>
            <a:r>
              <a:rPr kumimoji="0" sz="3200" b="0" i="0" u="heavy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completely </a:t>
            </a:r>
            <a:r>
              <a:rPr kumimoji="0" sz="3200" b="0" i="0" u="heavy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at  </a:t>
            </a:r>
            <a:r>
              <a:rPr kumimoji="0" sz="3200" b="0" i="0" u="heavy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random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671820">
              <a:lnSpc>
                <a:spcPct val="100000"/>
              </a:lnSpc>
              <a:spcBef>
                <a:spcPts val="90"/>
              </a:spcBef>
              <a:tabLst>
                <a:tab pos="7751445" algn="l"/>
              </a:tabLst>
            </a:pPr>
            <a:r>
              <a:rPr spc="-170" dirty="0"/>
              <a:t>Types</a:t>
            </a:r>
            <a:r>
              <a:rPr spc="5" dirty="0"/>
              <a:t> </a:t>
            </a:r>
            <a:r>
              <a:rPr dirty="0"/>
              <a:t>of	</a:t>
            </a:r>
            <a:r>
              <a:rPr spc="-130" dirty="0"/>
              <a:t>Missingness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2572"/>
            <a:ext cx="10182860" cy="2776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200" b="0" i="0" u="none" strike="noStrike" kern="120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 </a:t>
            </a:r>
            <a:r>
              <a:rPr kumimoji="0" sz="32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 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at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Random 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(NMAR,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pronounced</a:t>
            </a:r>
            <a:r>
              <a:rPr kumimoji="0" sz="3200" b="0" i="0" u="none" strike="noStrike" kern="1200" cap="none" spc="2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“N-marr”)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2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 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at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Random </a:t>
            </a:r>
            <a:r>
              <a:rPr kumimoji="0" sz="32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(MAR,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pronounced “marr” </a:t>
            </a: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</a:t>
            </a:r>
            <a:r>
              <a:rPr kumimoji="0" sz="3200" b="0" i="0" u="none" strike="noStrike" kern="1200" cap="none" spc="3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“M-A-R”)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2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 </a:t>
            </a: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Completely 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at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Random </a:t>
            </a:r>
            <a:r>
              <a:rPr kumimoji="0" sz="32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(MCAR,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pronounced</a:t>
            </a:r>
            <a:r>
              <a:rPr kumimoji="0" sz="3200" b="0" i="0" u="none" strike="noStrike" kern="1200" cap="none" spc="4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“M-car”)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41650">
              <a:lnSpc>
                <a:spcPct val="100000"/>
              </a:lnSpc>
              <a:spcBef>
                <a:spcPts val="90"/>
              </a:spcBef>
            </a:pPr>
            <a:r>
              <a:rPr spc="105" dirty="0"/>
              <a:t>Not </a:t>
            </a:r>
            <a:r>
              <a:rPr spc="-160" dirty="0"/>
              <a:t>Missing </a:t>
            </a:r>
            <a:r>
              <a:rPr spc="-60" dirty="0"/>
              <a:t>at </a:t>
            </a:r>
            <a:r>
              <a:rPr spc="-55" dirty="0"/>
              <a:t>Random</a:t>
            </a:r>
            <a:r>
              <a:rPr spc="95" dirty="0"/>
              <a:t> </a:t>
            </a:r>
            <a:r>
              <a:rPr spc="-135" dirty="0"/>
              <a:t>(MNAR)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2572"/>
            <a:ext cx="9765665" cy="295973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marR="1151890" lvl="0" indent="-228600" algn="l" defTabSz="914400" rtl="0" eaLnBrk="1" fontAlgn="auto" latinLnBrk="0" hangingPunct="1">
              <a:lnSpc>
                <a:spcPts val="346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2224405" algn="l"/>
              </a:tabLst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interest </a:t>
            </a:r>
            <a:r>
              <a:rPr kumimoji="0" sz="32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2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systematically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different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respondents 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32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nonrespondents.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5080" lvl="1" indent="-228600" algn="l" defTabSz="914400" rtl="0" eaLnBrk="1" fontAlgn="auto" latinLnBrk="0" hangingPunct="1">
              <a:lnSpc>
                <a:spcPts val="3460"/>
              </a:lnSpc>
              <a:spcBef>
                <a:spcPts val="4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  <a:tab pos="2104390" algn="l"/>
              </a:tabLst>
              <a:defRPr/>
            </a:pP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Whether </a:t>
            </a: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 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 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 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observation </a:t>
            </a:r>
            <a:r>
              <a:rPr kumimoji="0" sz="32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 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depends </a:t>
            </a:r>
            <a:r>
              <a:rPr kumimoji="0" sz="32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 </a:t>
            </a:r>
            <a:r>
              <a:rPr kumimoji="0" sz="32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the 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unobserved 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</a:t>
            </a:r>
            <a:r>
              <a:rPr kumimoji="0" sz="32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itself!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3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5952490" algn="l"/>
              </a:tabLst>
              <a:defRPr/>
            </a:pPr>
            <a:r>
              <a:rPr kumimoji="0" sz="3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MNAR </a:t>
            </a:r>
            <a:r>
              <a:rPr kumimoji="0" sz="32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most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difficult</a:t>
            </a:r>
            <a:r>
              <a:rPr kumimoji="0" sz="3200" b="0" i="0" u="none" strike="noStrike" kern="1200" cap="none" spc="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missingness 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32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23087" y="1405128"/>
          <a:ext cx="3616324" cy="3195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Age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Sex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Income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⋮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666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10000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6865" y="606044"/>
            <a:ext cx="58762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60" dirty="0"/>
              <a:t>Missing </a:t>
            </a:r>
            <a:r>
              <a:rPr spc="-60" dirty="0"/>
              <a:t>at </a:t>
            </a:r>
            <a:r>
              <a:rPr spc="-55" dirty="0"/>
              <a:t>Random</a:t>
            </a:r>
            <a:r>
              <a:rPr spc="210" dirty="0"/>
              <a:t> </a:t>
            </a:r>
            <a:r>
              <a:rPr spc="-204" dirty="0"/>
              <a:t>(MAR)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2572"/>
            <a:ext cx="9828530" cy="139001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346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8309609" algn="l"/>
              </a:tabLst>
              <a:defRPr/>
            </a:pPr>
            <a:r>
              <a:rPr kumimoji="0" sz="3200" b="0" i="0" u="heavy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Conditional </a:t>
            </a:r>
            <a:r>
              <a:rPr kumimoji="0" sz="3200" b="0" i="0" u="heavy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on </a:t>
            </a:r>
            <a:r>
              <a:rPr kumimoji="0" sz="3200" b="0" i="0" u="heavy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data </a:t>
            </a:r>
            <a:r>
              <a:rPr kumimoji="0" sz="3200" b="0" i="0" u="heavy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we </a:t>
            </a:r>
            <a:r>
              <a:rPr kumimoji="0" sz="3200" b="0" i="0" u="heavy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have </a:t>
            </a:r>
            <a:r>
              <a:rPr kumimoji="0" sz="3200" b="0" i="0" u="heavy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observed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3200" b="0" i="0" u="none" strike="noStrike" kern="1200" cap="none" spc="4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interest </a:t>
            </a:r>
            <a:r>
              <a:rPr kumimoji="0" sz="32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 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 </a:t>
            </a:r>
            <a:r>
              <a:rPr kumimoji="0" sz="32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systematically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different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between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respondents 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nonrespondents.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7650">
              <a:lnSpc>
                <a:spcPct val="100000"/>
              </a:lnSpc>
              <a:spcBef>
                <a:spcPts val="90"/>
              </a:spcBef>
            </a:pPr>
            <a:r>
              <a:rPr spc="-160" dirty="0"/>
              <a:t>Missing </a:t>
            </a:r>
            <a:r>
              <a:rPr spc="-105" dirty="0"/>
              <a:t>Completely </a:t>
            </a:r>
            <a:r>
              <a:rPr spc="-60" dirty="0"/>
              <a:t>at </a:t>
            </a:r>
            <a:r>
              <a:rPr spc="-55" dirty="0"/>
              <a:t>Random</a:t>
            </a:r>
            <a:r>
              <a:rPr spc="330" dirty="0"/>
              <a:t> </a:t>
            </a:r>
            <a:r>
              <a:rPr spc="-195" dirty="0"/>
              <a:t>(MCAR)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2572"/>
            <a:ext cx="9598025" cy="28987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marR="110489" lvl="0" indent="-228600" algn="just" defTabSz="914400" rtl="0" eaLnBrk="1" fontAlgn="auto" latinLnBrk="0" hangingPunct="1">
              <a:lnSpc>
                <a:spcPts val="346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interest </a:t>
            </a:r>
            <a:r>
              <a:rPr kumimoji="0" sz="32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 </a:t>
            </a:r>
            <a:r>
              <a:rPr kumimoji="0" sz="32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systematically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different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between 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respondents 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32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nonrespondents.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4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5080" lvl="0" indent="-228600" algn="just" defTabSz="914400" rtl="0" eaLnBrk="1" fontAlgn="auto" latinLnBrk="0" hangingPunct="1">
              <a:lnSpc>
                <a:spcPts val="346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2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MCAR </a:t>
            </a:r>
            <a:r>
              <a:rPr kumimoji="0" sz="32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 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usually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3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case, 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but 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 </a:t>
            </a:r>
            <a:r>
              <a:rPr kumimoji="0" sz="32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MCAR </a:t>
            </a:r>
            <a:r>
              <a:rPr kumimoji="0" sz="32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reasonable  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assumption,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then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 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lot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convenient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methods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handling 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</a:t>
            </a:r>
            <a:r>
              <a:rPr kumimoji="0" sz="3200" b="0" i="0" u="none" strike="noStrike" kern="120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0053" y="606044"/>
            <a:ext cx="652525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5" dirty="0"/>
              <a:t>Which </a:t>
            </a:r>
            <a:r>
              <a:rPr spc="-110" dirty="0"/>
              <a:t>missingness </a:t>
            </a:r>
            <a:r>
              <a:rPr spc="15" dirty="0"/>
              <a:t>do </a:t>
            </a:r>
            <a:r>
              <a:rPr spc="85" dirty="0"/>
              <a:t>I</a:t>
            </a:r>
            <a:r>
              <a:rPr spc="200" dirty="0"/>
              <a:t> </a:t>
            </a:r>
            <a:r>
              <a:rPr spc="-175" dirty="0"/>
              <a:t>have?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139" y="1757481"/>
            <a:ext cx="10276840" cy="39655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21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2100" algn="l"/>
              </a:tabLst>
              <a:defRPr/>
            </a:pP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1. </a:t>
            </a:r>
            <a:r>
              <a:rPr kumimoji="0" sz="280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Little’s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Test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0" sz="2800" b="0" i="0" u="none" strike="noStrike" kern="1200" cap="none" spc="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MCAR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493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749300" algn="l"/>
              </a:tabLst>
              <a:defRPr/>
            </a:pP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Hypothesis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test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available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software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packages.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25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!</a:t>
            </a:r>
            <a:r>
              <a:rPr kumimoji="0" sz="2625" b="0" i="0" u="none" strike="noStrike" kern="1200" cap="none" spc="382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"</a:t>
            </a:r>
            <a:r>
              <a:rPr kumimoji="0" sz="2400" b="0" i="0" u="none" strike="noStrike" kern="1200" cap="none" spc="25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:</a:t>
            </a:r>
            <a:r>
              <a:rPr kumimoji="0" sz="2400" b="0" i="0" u="none" strike="noStrike" kern="1200" cap="none" spc="-3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 </a:t>
            </a:r>
            <a:r>
              <a:rPr kumimoji="0" sz="24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$%&amp;'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vs.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3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!</a:t>
            </a:r>
            <a:r>
              <a:rPr kumimoji="0" sz="2625" b="0" i="0" u="none" strike="noStrike" kern="1200" cap="none" spc="465" normalizeH="0" baseline="-158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(</a:t>
            </a:r>
            <a:r>
              <a:rPr kumimoji="0" sz="2400" b="0" i="0" u="none" strike="noStrike" kern="1200" cap="none" spc="3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:</a:t>
            </a:r>
            <a:r>
              <a:rPr kumimoji="0" sz="2400" b="0" i="0" u="none" strike="noStrike" kern="1200" cap="none" spc="-3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 </a:t>
            </a:r>
            <a:r>
              <a:rPr kumimoji="0" sz="2400" b="0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)*+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 </a:t>
            </a:r>
            <a:r>
              <a:rPr kumimoji="0" sz="24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$%&amp;'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ans"/>
              <a:ea typeface="+mn-ea"/>
              <a:cs typeface="DejaVu Sans"/>
            </a:endParaRPr>
          </a:p>
          <a:p>
            <a:pPr marL="7493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749300" algn="l"/>
              </a:tabLst>
              <a:defRPr/>
            </a:pP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(No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empirical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test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possible 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establish</a:t>
            </a:r>
            <a:r>
              <a:rPr kumimoji="0" sz="240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NMAR!)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2100" marR="30480" lvl="0" indent="-228600" algn="l" defTabSz="914400" rtl="0" eaLnBrk="1" fontAlgn="auto" latinLnBrk="0" hangingPunct="1">
              <a:lnSpc>
                <a:spcPts val="3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2100" algn="l"/>
              </a:tabLst>
              <a:defRPr/>
            </a:pP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Partition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into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“observed”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“unobserved”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results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compare 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two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datasets.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(Are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certain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summaries </a:t>
            </a:r>
            <a:r>
              <a:rPr kumimoji="0" sz="28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significantly</a:t>
            </a:r>
            <a:r>
              <a:rPr kumimoji="0" sz="2800" b="0" i="0" u="none" strike="noStrike" kern="1200" cap="none" spc="2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different?)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4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2100" marR="154305" lvl="0" indent="-228600" algn="l" defTabSz="914400" rtl="0" eaLnBrk="1" fontAlgn="auto" latinLnBrk="0" hangingPunct="1">
              <a:lnSpc>
                <a:spcPts val="3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2100" algn="l"/>
              </a:tabLst>
              <a:defRPr/>
            </a:pP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3.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Think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about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process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 can </a:t>
            </a:r>
            <a:r>
              <a:rPr kumimoji="0" sz="28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up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reasonable  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answer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based 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how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came</a:t>
            </a:r>
            <a:r>
              <a:rPr kumimoji="0" sz="2800" b="0" i="0" u="none" strike="noStrike" kern="1200" cap="none" spc="2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about?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46775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Methods </a:t>
            </a:r>
            <a:r>
              <a:rPr dirty="0"/>
              <a:t>for</a:t>
            </a:r>
            <a:r>
              <a:rPr spc="-20" dirty="0"/>
              <a:t> </a:t>
            </a:r>
            <a:r>
              <a:rPr spc="-200" dirty="0"/>
              <a:t>MCAR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5620"/>
            <a:ext cx="10015220" cy="409765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324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3048635" algn="l"/>
              </a:tabLst>
              <a:defRPr/>
            </a:pPr>
            <a:r>
              <a:rPr kumimoji="0" sz="3000" b="0" i="0" u="none" strike="noStrike" kern="1200" cap="none" spc="-2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 </a:t>
            </a:r>
            <a:r>
              <a:rPr kumimoji="0" sz="30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 </a:t>
            </a:r>
            <a:r>
              <a:rPr kumimoji="0" sz="3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</a:t>
            </a:r>
            <a:r>
              <a:rPr kumimoji="0" sz="3000" b="0" i="0" u="none" strike="noStrike" kern="1200" cap="none" spc="-1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</a:t>
            </a:r>
            <a:r>
              <a:rPr kumimoji="0" sz="30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methods </a:t>
            </a:r>
            <a:r>
              <a:rPr kumimoji="0" sz="30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30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previously </a:t>
            </a:r>
            <a:r>
              <a:rPr kumimoji="0" sz="30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discussed with </a:t>
            </a:r>
            <a:r>
              <a:rPr kumimoji="0" sz="30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their  </a:t>
            </a:r>
            <a:r>
              <a:rPr kumimoji="0" sz="30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respective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caveats.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Recommendations: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5700" marR="0" lvl="2" indent="-229235" algn="l" defTabSz="914400" rtl="0" eaLnBrk="1" fontAlgn="auto" latinLnBrk="0" hangingPunct="1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5700" algn="l"/>
              </a:tabLst>
              <a:defRPr/>
            </a:pP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Deductive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5700" marR="0" lvl="2" indent="-229235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57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Proper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5700" marR="0" lvl="2" indent="-229235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5700" algn="l"/>
              </a:tabLst>
              <a:defRPr/>
            </a:pP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Multiply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Stochastic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</a:t>
            </a:r>
            <a:r>
              <a:rPr kumimoji="0" sz="2400" b="0" i="0" u="none" strike="noStrike" kern="1200" cap="none" spc="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5700" marR="0" lvl="2" indent="-229235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5700" algn="l"/>
              </a:tabLst>
              <a:defRPr/>
            </a:pP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Stochastic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</a:t>
            </a:r>
            <a:r>
              <a:rPr kumimoji="0" sz="240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5700" marR="0" lvl="2" indent="-229235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57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Hot-Deck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5700" marR="0" lvl="2" indent="-229235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5700" algn="l"/>
              </a:tabLst>
              <a:defRPr/>
            </a:pP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Complete-Case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Analysis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612900" marR="0" lvl="3" indent="-229235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612900" algn="l"/>
              </a:tabLst>
              <a:defRPr/>
            </a:pP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Will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unbiased,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but 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will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underestimate</a:t>
            </a:r>
            <a:r>
              <a:rPr kumimoji="0" sz="2400" b="0" i="0" u="none" strike="noStrike" kern="1200" cap="none" spc="3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variance.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02375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Methods </a:t>
            </a:r>
            <a:r>
              <a:rPr dirty="0"/>
              <a:t>for</a:t>
            </a:r>
            <a:r>
              <a:rPr spc="-35" dirty="0"/>
              <a:t> </a:t>
            </a:r>
            <a:r>
              <a:rPr spc="-215" dirty="0"/>
              <a:t>MAR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4296"/>
            <a:ext cx="10166985" cy="4386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200" b="0" i="0" u="none" strike="noStrike" kern="1200" cap="none" spc="-2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cannot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 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complete-case</a:t>
            </a:r>
            <a:r>
              <a:rPr kumimoji="0" sz="32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analysis.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3070"/>
              </a:lnSpc>
              <a:spcBef>
                <a:spcPts val="9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3240405" algn="l"/>
              </a:tabLst>
              <a:defRPr/>
            </a:pPr>
            <a:r>
              <a:rPr kumimoji="0" sz="3200" b="0" i="0" u="none" strike="noStrike" kern="1200" cap="none" spc="-2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</a:t>
            </a:r>
            <a:r>
              <a:rPr kumimoji="0" sz="32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</a:t>
            </a: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these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methods </a:t>
            </a:r>
            <a:r>
              <a:rPr kumimoji="0" sz="32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3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previously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discussed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 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their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respective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caveats.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ts val="31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Recommendations: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5700" marR="0" lvl="2" indent="-229235" algn="l" defTabSz="914400" rtl="0" eaLnBrk="1" fontAlgn="auto" latinLnBrk="0" hangingPunct="1">
              <a:lnSpc>
                <a:spcPts val="28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5700" algn="l"/>
              </a:tabLst>
              <a:defRPr/>
            </a:pP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Deductive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5700" marR="0" lvl="2" indent="-229235" algn="l" defTabSz="914400" rtl="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57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Proper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5700" marR="0" lvl="2" indent="-229235" algn="l" defTabSz="914400" rtl="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5700" algn="l"/>
              </a:tabLst>
              <a:defRPr/>
            </a:pP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Multiply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Stochastic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</a:t>
            </a:r>
            <a:r>
              <a:rPr kumimoji="0" sz="2400" b="0" i="0" u="none" strike="noStrike" kern="1200" cap="none" spc="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5700" marR="0" lvl="2" indent="-229235" algn="l" defTabSz="914400" rtl="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5700" algn="l"/>
              </a:tabLst>
              <a:defRPr/>
            </a:pP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Stochastic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</a:t>
            </a:r>
            <a:r>
              <a:rPr kumimoji="0" sz="240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5700" marR="0" lvl="2" indent="-229235" algn="l" defTabSz="914400" rtl="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57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Hot-Deck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756920" lvl="1" indent="-228600" algn="l" defTabSz="914400" rtl="0" eaLnBrk="1" fontAlgn="auto" latinLnBrk="0" hangingPunct="1">
              <a:lnSpc>
                <a:spcPts val="2690"/>
              </a:lnSpc>
              <a:spcBef>
                <a:spcPts val="55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assumes </a:t>
            </a:r>
            <a:r>
              <a:rPr kumimoji="0" sz="28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include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8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MAR 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variables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our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modeling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7990" y="606044"/>
            <a:ext cx="44951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Methods </a:t>
            </a:r>
            <a:r>
              <a:rPr dirty="0"/>
              <a:t>for</a:t>
            </a:r>
            <a:r>
              <a:rPr spc="-30" dirty="0"/>
              <a:t> </a:t>
            </a:r>
            <a:r>
              <a:rPr spc="-110" dirty="0"/>
              <a:t>NMAR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481"/>
            <a:ext cx="10220325" cy="41414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2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cannot </a:t>
            </a:r>
            <a:r>
              <a:rPr kumimoji="0" sz="2800" b="0" i="1" u="none" strike="noStrike" kern="1200" cap="none" spc="-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(should </a:t>
            </a:r>
            <a:r>
              <a:rPr kumimoji="0" sz="2800" b="0" i="1" u="none" strike="noStrike" kern="1200" cap="none" spc="-2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not)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these</a:t>
            </a:r>
            <a:r>
              <a:rPr kumimoji="0" sz="2800" b="0" i="0" u="none" strike="noStrike" kern="1200" cap="none" spc="-1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methods: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Complete-Case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Analysis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Proper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Multiply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Stochastic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</a:t>
            </a:r>
            <a:r>
              <a:rPr kumimoji="0" sz="2400" b="0" i="0" u="none" strike="noStrike" kern="1200" cap="none" spc="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Stochastic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Regression</a:t>
            </a:r>
            <a:r>
              <a:rPr kumimoji="0" sz="240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Hot-Deck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594995" lvl="0" indent="-228600" algn="l" defTabSz="914400" rtl="0" eaLnBrk="1" fontAlgn="auto" latinLnBrk="0" hangingPunct="1">
              <a:lnSpc>
                <a:spcPts val="3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2858770" algn="l"/>
              </a:tabLst>
              <a:defRPr/>
            </a:pPr>
            <a:r>
              <a:rPr kumimoji="0" sz="2800" b="0" i="0" u="none" strike="noStrike" kern="1200" cap="none" spc="-2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</a:t>
            </a:r>
            <a:r>
              <a:rPr kumimoji="0" sz="2800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	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these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methods </a:t>
            </a:r>
            <a:r>
              <a:rPr kumimoji="0" sz="28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previously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discussed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their 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respective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caveats.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At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point, </a:t>
            </a:r>
            <a:r>
              <a:rPr kumimoji="0" sz="24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only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recommend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deductive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 (from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stats</a:t>
            </a:r>
            <a:r>
              <a:rPr kumimoji="0" sz="2400" b="0" i="0" u="none" strike="noStrike" kern="1200" cap="none" spc="3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perspective).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6799" y="606044"/>
            <a:ext cx="48774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70" dirty="0"/>
              <a:t>What </a:t>
            </a:r>
            <a:r>
              <a:rPr spc="-165" dirty="0"/>
              <a:t>is </a:t>
            </a:r>
            <a:r>
              <a:rPr spc="-235" dirty="0"/>
              <a:t>my</a:t>
            </a:r>
            <a:r>
              <a:rPr spc="195" dirty="0"/>
              <a:t> </a:t>
            </a:r>
            <a:r>
              <a:rPr spc="-140" dirty="0"/>
              <a:t>workflow?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2572"/>
            <a:ext cx="9926955" cy="40938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527050" marR="152400" lvl="0" indent="-514350" algn="l" defTabSz="914400" rtl="0" eaLnBrk="1" fontAlgn="auto" latinLnBrk="0" hangingPunct="1">
              <a:lnSpc>
                <a:spcPts val="346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6415" algn="l"/>
                <a:tab pos="527050" algn="l"/>
              </a:tabLst>
              <a:defRPr/>
            </a:pPr>
            <a:r>
              <a:rPr kumimoji="0" sz="32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 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evaluate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how much 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</a:t>
            </a:r>
            <a:r>
              <a:rPr kumimoji="0" sz="32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 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have 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during 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EDA.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 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worth </a:t>
            </a:r>
            <a:r>
              <a:rPr kumimoji="0" sz="3200" b="0" i="0" u="none" strike="noStrike" kern="1200" cap="none" spc="-1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my 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time 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try 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</a:t>
            </a:r>
            <a:r>
              <a:rPr kumimoji="0" sz="3200" b="0" i="0" u="none" strike="noStrike" kern="1200" cap="none" spc="25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it?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FFFF"/>
              </a:buClr>
              <a:buSzTx/>
              <a:buFont typeface="Times New Roman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050" marR="5080" lvl="0" indent="-514350" algn="l" defTabSz="914400" rtl="0" eaLnBrk="1" fontAlgn="auto" latinLnBrk="0" hangingPunct="1">
              <a:lnSpc>
                <a:spcPts val="346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6415" algn="l"/>
                <a:tab pos="527050" algn="l"/>
                <a:tab pos="7808595" algn="l"/>
              </a:tabLst>
              <a:defRPr/>
            </a:pP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 </a:t>
            </a:r>
            <a:r>
              <a:rPr kumimoji="0" sz="3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variable,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 </a:t>
            </a:r>
            <a:r>
              <a:rPr kumimoji="0" sz="32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 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estimate what</a:t>
            </a:r>
            <a:r>
              <a:rPr kumimoji="0" sz="3200" b="0" i="0" u="none" strike="noStrike" kern="1200" cap="none" spc="3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</a:t>
            </a: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missingness </a:t>
            </a:r>
            <a:r>
              <a:rPr kumimoji="0" sz="32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  </a:t>
            </a:r>
            <a:r>
              <a:rPr kumimoji="0" sz="320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have?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Times New Roman"/>
              <a:buAutoNum type="arabicPeriod"/>
              <a:tabLst/>
              <a:defRPr/>
            </a:pPr>
            <a:endParaRPr kumimoji="0" sz="4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050" marR="189230" lvl="0" indent="-514350" algn="l" defTabSz="914400" rtl="0" eaLnBrk="1" fontAlgn="auto" latinLnBrk="0" hangingPunct="1">
              <a:lnSpc>
                <a:spcPts val="3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6415" algn="l"/>
                <a:tab pos="527050" algn="l"/>
                <a:tab pos="4988560" algn="l"/>
              </a:tabLst>
              <a:defRPr/>
            </a:pP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What </a:t>
            </a:r>
            <a:r>
              <a:rPr kumimoji="0" sz="32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best</a:t>
            </a:r>
            <a:r>
              <a:rPr kumimoji="0" sz="3200" b="0" i="0" u="none" strike="noStrike" kern="1200" cap="none" spc="2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method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	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imputation </a:t>
            </a:r>
            <a:r>
              <a:rPr kumimoji="0" sz="32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 </a:t>
            </a:r>
            <a:r>
              <a:rPr kumimoji="0" sz="32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given </a:t>
            </a:r>
            <a:r>
              <a:rPr kumimoji="0" sz="3200" b="0" i="0" u="none" strike="noStrike" kern="1200" cap="none" spc="-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my 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constraints? </a:t>
            </a:r>
            <a:r>
              <a:rPr kumimoji="0" sz="3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(time,</a:t>
            </a:r>
            <a:r>
              <a:rPr kumimoji="0" sz="32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money)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7625" y="606044"/>
            <a:ext cx="25869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Thank</a:t>
            </a:r>
            <a:r>
              <a:rPr spc="-65" dirty="0"/>
              <a:t> </a:t>
            </a:r>
            <a:r>
              <a:rPr spc="-280" dirty="0"/>
              <a:t>You!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3428"/>
            <a:ext cx="10014585" cy="308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3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Matt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Brems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271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926465" algn="l"/>
                <a:tab pos="927100" algn="l"/>
              </a:tabLst>
              <a:defRPr/>
            </a:pP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Global </a:t>
            </a:r>
            <a:r>
              <a:rPr kumimoji="0" sz="3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Lead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</a:t>
            </a:r>
            <a:r>
              <a:rPr kumimoji="0" sz="3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Science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Instructor,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General</a:t>
            </a:r>
            <a:r>
              <a:rPr kumimoji="0" sz="3200" b="0" i="0" u="none" strike="noStrike" kern="1200" cap="none" spc="2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Assembly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271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926465" algn="l"/>
                <a:tab pos="927100" algn="l"/>
              </a:tabLst>
              <a:defRPr/>
            </a:pPr>
            <a:r>
              <a:rPr kumimoji="0" sz="32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https://github.com/matthewbrems/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271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926465" algn="l"/>
                <a:tab pos="927100" algn="l"/>
              </a:tabLst>
              <a:defRPr/>
            </a:pP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Twitter: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@matthewbrems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271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926465" algn="l"/>
                <a:tab pos="927100" algn="l"/>
              </a:tabLst>
              <a:defRPr/>
            </a:pP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LinkedIn: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https://</a:t>
            </a:r>
            <a:r>
              <a:rPr kumimoji="0" sz="3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  <a:hlinkClick r:id="rId2"/>
              </a:rPr>
              <a:t>www.linkedin.com/in/matthewbrems/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271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926465" algn="l"/>
                <a:tab pos="927100" algn="l"/>
              </a:tabLst>
              <a:defRPr/>
            </a:pPr>
            <a:r>
              <a:rPr kumimoji="0" sz="320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Site: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  <a:hlinkClick r:id="rId3"/>
              </a:rPr>
              <a:t>www.argmatt.com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23087" y="1405128"/>
          <a:ext cx="3616324" cy="3195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Age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Sex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Income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⋮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666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10000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56703" y="195072"/>
          <a:ext cx="3620134" cy="3195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2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Age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Sex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Income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0" dirty="0">
                          <a:latin typeface="Trebuchet MS"/>
                          <a:cs typeface="Trebuchet MS"/>
                        </a:rPr>
                        <a:t>65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M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75" dirty="0">
                          <a:latin typeface="Trebuchet MS"/>
                          <a:cs typeface="Trebuchet MS"/>
                        </a:rPr>
                        <a:t>70k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0" dirty="0">
                          <a:latin typeface="Trebuchet MS"/>
                          <a:cs typeface="Trebuchet MS"/>
                        </a:rPr>
                        <a:t>39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M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75" dirty="0">
                          <a:latin typeface="Trebuchet MS"/>
                          <a:cs typeface="Trebuchet MS"/>
                        </a:rPr>
                        <a:t>75k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0" dirty="0">
                          <a:latin typeface="Trebuchet MS"/>
                          <a:cs typeface="Trebuchet MS"/>
                        </a:rPr>
                        <a:t>42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F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70" dirty="0">
                          <a:latin typeface="Trebuchet MS"/>
                          <a:cs typeface="Trebuchet MS"/>
                        </a:rPr>
                        <a:t>100k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0" dirty="0">
                          <a:latin typeface="Trebuchet MS"/>
                          <a:cs typeface="Trebuchet MS"/>
                        </a:rPr>
                        <a:t>28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F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75" dirty="0">
                          <a:latin typeface="Trebuchet MS"/>
                          <a:cs typeface="Trebuchet MS"/>
                        </a:rPr>
                        <a:t>50k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⋮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2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10000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0" dirty="0">
                          <a:latin typeface="Trebuchet MS"/>
                          <a:cs typeface="Trebuchet MS"/>
                        </a:rPr>
                        <a:t>18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F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75" dirty="0">
                          <a:latin typeface="Trebuchet MS"/>
                          <a:cs typeface="Trebuchet MS"/>
                        </a:rPr>
                        <a:t>10k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081139" y="898762"/>
            <a:ext cx="2900045" cy="1442720"/>
            <a:chOff x="4081139" y="898762"/>
            <a:chExt cx="2900045" cy="1442720"/>
          </a:xfrm>
        </p:grpSpPr>
        <p:sp>
          <p:nvSpPr>
            <p:cNvPr id="5" name="object 5"/>
            <p:cNvSpPr/>
            <p:nvPr/>
          </p:nvSpPr>
          <p:spPr>
            <a:xfrm>
              <a:off x="4087494" y="905116"/>
              <a:ext cx="2887345" cy="1430020"/>
            </a:xfrm>
            <a:custGeom>
              <a:avLst/>
              <a:gdLst/>
              <a:ahLst/>
              <a:cxnLst/>
              <a:rect l="l" t="t" r="r" b="b"/>
              <a:pathLst>
                <a:path w="2887345" h="1430020">
                  <a:moveTo>
                    <a:pt x="2601963" y="0"/>
                  </a:moveTo>
                  <a:lnTo>
                    <a:pt x="2644660" y="99936"/>
                  </a:lnTo>
                  <a:lnTo>
                    <a:pt x="0" y="1229664"/>
                  </a:lnTo>
                  <a:lnTo>
                    <a:pt x="85382" y="1429537"/>
                  </a:lnTo>
                  <a:lnTo>
                    <a:pt x="2730042" y="299821"/>
                  </a:lnTo>
                  <a:lnTo>
                    <a:pt x="2772727" y="399770"/>
                  </a:lnTo>
                  <a:lnTo>
                    <a:pt x="2887230" y="114503"/>
                  </a:lnTo>
                  <a:lnTo>
                    <a:pt x="260196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087489" y="905112"/>
              <a:ext cx="2887345" cy="1430020"/>
            </a:xfrm>
            <a:custGeom>
              <a:avLst/>
              <a:gdLst/>
              <a:ahLst/>
              <a:cxnLst/>
              <a:rect l="l" t="t" r="r" b="b"/>
              <a:pathLst>
                <a:path w="2887345" h="1430020">
                  <a:moveTo>
                    <a:pt x="0" y="1229661"/>
                  </a:moveTo>
                  <a:lnTo>
                    <a:pt x="2644653" y="99941"/>
                  </a:lnTo>
                  <a:lnTo>
                    <a:pt x="2601961" y="0"/>
                  </a:lnTo>
                  <a:lnTo>
                    <a:pt x="2887223" y="114501"/>
                  </a:lnTo>
                  <a:lnTo>
                    <a:pt x="2772730" y="399767"/>
                  </a:lnTo>
                  <a:lnTo>
                    <a:pt x="2730038" y="299825"/>
                  </a:lnTo>
                  <a:lnTo>
                    <a:pt x="85384" y="1429545"/>
                  </a:lnTo>
                  <a:lnTo>
                    <a:pt x="0" y="122966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 rot="20220000">
            <a:off x="4153274" y="1467968"/>
            <a:ext cx="269580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Administer</a:t>
            </a:r>
            <a:r>
              <a:rPr kumimoji="0" sz="28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survey.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23087" y="1405128"/>
          <a:ext cx="3616324" cy="3195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Age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Sex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Income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⋮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666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10000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56703" y="195072"/>
          <a:ext cx="3620134" cy="3195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2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Age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Sex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Income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65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M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70k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39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M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75k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42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F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100k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28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F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50k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⋮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2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10000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18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F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10k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56703" y="3605784"/>
          <a:ext cx="3620134" cy="3195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4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Age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Sex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Income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NA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M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NA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39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NA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75k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NA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NA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NA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28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F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50k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⋮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10000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18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F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NA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081139" y="898762"/>
            <a:ext cx="2900045" cy="1442720"/>
            <a:chOff x="4081139" y="898762"/>
            <a:chExt cx="2900045" cy="1442720"/>
          </a:xfrm>
        </p:grpSpPr>
        <p:sp>
          <p:nvSpPr>
            <p:cNvPr id="6" name="object 6"/>
            <p:cNvSpPr/>
            <p:nvPr/>
          </p:nvSpPr>
          <p:spPr>
            <a:xfrm>
              <a:off x="4087494" y="905116"/>
              <a:ext cx="2887345" cy="1430020"/>
            </a:xfrm>
            <a:custGeom>
              <a:avLst/>
              <a:gdLst/>
              <a:ahLst/>
              <a:cxnLst/>
              <a:rect l="l" t="t" r="r" b="b"/>
              <a:pathLst>
                <a:path w="2887345" h="1430020">
                  <a:moveTo>
                    <a:pt x="2601963" y="0"/>
                  </a:moveTo>
                  <a:lnTo>
                    <a:pt x="2644660" y="99936"/>
                  </a:lnTo>
                  <a:lnTo>
                    <a:pt x="0" y="1229664"/>
                  </a:lnTo>
                  <a:lnTo>
                    <a:pt x="85382" y="1429537"/>
                  </a:lnTo>
                  <a:lnTo>
                    <a:pt x="2730042" y="299821"/>
                  </a:lnTo>
                  <a:lnTo>
                    <a:pt x="2772727" y="399770"/>
                  </a:lnTo>
                  <a:lnTo>
                    <a:pt x="2887230" y="114503"/>
                  </a:lnTo>
                  <a:lnTo>
                    <a:pt x="260196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087489" y="905112"/>
              <a:ext cx="2887345" cy="1430020"/>
            </a:xfrm>
            <a:custGeom>
              <a:avLst/>
              <a:gdLst/>
              <a:ahLst/>
              <a:cxnLst/>
              <a:rect l="l" t="t" r="r" b="b"/>
              <a:pathLst>
                <a:path w="2887345" h="1430020">
                  <a:moveTo>
                    <a:pt x="0" y="1229661"/>
                  </a:moveTo>
                  <a:lnTo>
                    <a:pt x="2644653" y="99941"/>
                  </a:lnTo>
                  <a:lnTo>
                    <a:pt x="2601961" y="0"/>
                  </a:lnTo>
                  <a:lnTo>
                    <a:pt x="2887223" y="114501"/>
                  </a:lnTo>
                  <a:lnTo>
                    <a:pt x="2772730" y="399767"/>
                  </a:lnTo>
                  <a:lnTo>
                    <a:pt x="2730038" y="299825"/>
                  </a:lnTo>
                  <a:lnTo>
                    <a:pt x="85384" y="1429545"/>
                  </a:lnTo>
                  <a:lnTo>
                    <a:pt x="0" y="122966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 rot="20220000">
            <a:off x="4153274" y="1467968"/>
            <a:ext cx="269580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Administer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survey.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25273" y="4698289"/>
            <a:ext cx="3455670" cy="1813560"/>
            <a:chOff x="3425273" y="4698289"/>
            <a:chExt cx="3455670" cy="1813560"/>
          </a:xfrm>
        </p:grpSpPr>
        <p:sp>
          <p:nvSpPr>
            <p:cNvPr id="10" name="object 10"/>
            <p:cNvSpPr/>
            <p:nvPr/>
          </p:nvSpPr>
          <p:spPr>
            <a:xfrm>
              <a:off x="3431628" y="4704638"/>
              <a:ext cx="3442970" cy="1800860"/>
            </a:xfrm>
            <a:custGeom>
              <a:avLst/>
              <a:gdLst/>
              <a:ahLst/>
              <a:cxnLst/>
              <a:rect l="l" t="t" r="r" b="b"/>
              <a:pathLst>
                <a:path w="3442970" h="1800859">
                  <a:moveTo>
                    <a:pt x="92532" y="0"/>
                  </a:moveTo>
                  <a:lnTo>
                    <a:pt x="0" y="196672"/>
                  </a:lnTo>
                  <a:lnTo>
                    <a:pt x="3199815" y="1702189"/>
                  </a:lnTo>
                  <a:lnTo>
                    <a:pt x="3153549" y="1800525"/>
                  </a:lnTo>
                  <a:lnTo>
                    <a:pt x="3442766" y="1696387"/>
                  </a:lnTo>
                  <a:lnTo>
                    <a:pt x="3338626" y="1407175"/>
                  </a:lnTo>
                  <a:lnTo>
                    <a:pt x="3292360" y="1505511"/>
                  </a:lnTo>
                  <a:lnTo>
                    <a:pt x="9253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431623" y="4704639"/>
              <a:ext cx="3442970" cy="1800860"/>
            </a:xfrm>
            <a:custGeom>
              <a:avLst/>
              <a:gdLst/>
              <a:ahLst/>
              <a:cxnLst/>
              <a:rect l="l" t="t" r="r" b="b"/>
              <a:pathLst>
                <a:path w="3442970" h="1800859">
                  <a:moveTo>
                    <a:pt x="92535" y="0"/>
                  </a:moveTo>
                  <a:lnTo>
                    <a:pt x="3292364" y="1505515"/>
                  </a:lnTo>
                  <a:lnTo>
                    <a:pt x="3338632" y="1407178"/>
                  </a:lnTo>
                  <a:lnTo>
                    <a:pt x="3442765" y="1696388"/>
                  </a:lnTo>
                  <a:lnTo>
                    <a:pt x="3153561" y="1800529"/>
                  </a:lnTo>
                  <a:lnTo>
                    <a:pt x="3199828" y="1702191"/>
                  </a:lnTo>
                  <a:lnTo>
                    <a:pt x="0" y="196676"/>
                  </a:lnTo>
                  <a:lnTo>
                    <a:pt x="92535" y="0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 rot="1500000">
            <a:off x="3420455" y="5396057"/>
            <a:ext cx="3414679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00" b="0" i="0" u="none" strike="noStrike" kern="1200" cap="none" spc="-30" normalizeH="0" baseline="1984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Wha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actually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happens.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159" y="606044"/>
            <a:ext cx="74580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4" dirty="0"/>
              <a:t>Why </a:t>
            </a:r>
            <a:r>
              <a:rPr spc="-50" dirty="0"/>
              <a:t>does </a:t>
            </a:r>
            <a:r>
              <a:rPr spc="-55" dirty="0"/>
              <a:t>this </a:t>
            </a:r>
            <a:r>
              <a:rPr spc="-130" dirty="0"/>
              <a:t>missing </a:t>
            </a:r>
            <a:r>
              <a:rPr spc="-70" dirty="0"/>
              <a:t>data</a:t>
            </a:r>
            <a:r>
              <a:rPr spc="415" dirty="0"/>
              <a:t> </a:t>
            </a:r>
            <a:r>
              <a:rPr spc="-105" dirty="0"/>
              <a:t>occur?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9900"/>
            <a:ext cx="9362440" cy="4109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3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Accessibility</a:t>
            </a:r>
            <a:r>
              <a:rPr kumimoji="0" sz="33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issues.</a:t>
            </a: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3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Sleepy </a:t>
            </a:r>
            <a:r>
              <a:rPr kumimoji="0" sz="33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undergraduates </a:t>
            </a:r>
            <a:r>
              <a:rPr kumimoji="0" sz="33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recording</a:t>
            </a:r>
            <a:r>
              <a:rPr kumimoji="0" sz="3300" b="0" i="0" u="none" strike="noStrike" kern="1200" cap="none" spc="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data.</a:t>
            </a: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3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Maybe </a:t>
            </a:r>
            <a:r>
              <a:rPr kumimoji="0" sz="33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one </a:t>
            </a:r>
            <a:r>
              <a:rPr kumimoji="0" sz="33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sex </a:t>
            </a:r>
            <a:r>
              <a:rPr kumimoji="0" sz="33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33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less </a:t>
            </a:r>
            <a:r>
              <a:rPr kumimoji="0" sz="3300" b="0" i="0" u="none" strike="noStrike" kern="1200" cap="none" spc="-1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likely </a:t>
            </a:r>
            <a:r>
              <a:rPr kumimoji="0" sz="33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3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talk </a:t>
            </a:r>
            <a:r>
              <a:rPr kumimoji="0" sz="33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about</a:t>
            </a:r>
            <a:r>
              <a:rPr kumimoji="0" sz="3300" b="0" i="0" u="none" strike="noStrike" kern="1200" cap="none" spc="6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3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income.</a:t>
            </a: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31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3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Maybe </a:t>
            </a:r>
            <a:r>
              <a:rPr kumimoji="0" sz="33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people </a:t>
            </a:r>
            <a:r>
              <a:rPr kumimoji="0" sz="33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who </a:t>
            </a:r>
            <a:r>
              <a:rPr kumimoji="0" sz="33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earn </a:t>
            </a:r>
            <a:r>
              <a:rPr kumimoji="0" sz="33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less </a:t>
            </a:r>
            <a:r>
              <a:rPr kumimoji="0" sz="33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money </a:t>
            </a:r>
            <a:r>
              <a:rPr kumimoji="0" sz="33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 </a:t>
            </a:r>
            <a:r>
              <a:rPr kumimoji="0" sz="33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less </a:t>
            </a:r>
            <a:r>
              <a:rPr kumimoji="0" sz="3300" b="0" i="0" u="none" strike="noStrike" kern="1200" cap="none" spc="-1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likely </a:t>
            </a:r>
            <a:r>
              <a:rPr kumimoji="0" sz="33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33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talk  </a:t>
            </a:r>
            <a:r>
              <a:rPr kumimoji="0" sz="33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about </a:t>
            </a:r>
            <a:r>
              <a:rPr kumimoji="0" sz="33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income.</a:t>
            </a: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69560">
              <a:lnSpc>
                <a:spcPct val="100000"/>
              </a:lnSpc>
              <a:spcBef>
                <a:spcPts val="90"/>
              </a:spcBef>
            </a:pPr>
            <a:r>
              <a:rPr spc="-235" dirty="0"/>
              <a:t>Let’s </a:t>
            </a:r>
            <a:r>
              <a:rPr spc="-55" dirty="0"/>
              <a:t>shift </a:t>
            </a:r>
            <a:r>
              <a:rPr spc="-5" dirty="0"/>
              <a:t>our</a:t>
            </a:r>
            <a:r>
              <a:rPr spc="210" dirty="0"/>
              <a:t> </a:t>
            </a:r>
            <a:r>
              <a:rPr spc="-65" dirty="0"/>
              <a:t>mindset.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3428"/>
            <a:ext cx="10122535" cy="230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Don’t </a:t>
            </a:r>
            <a:r>
              <a:rPr kumimoji="0" sz="3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 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36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phrase </a:t>
            </a:r>
            <a:r>
              <a:rPr kumimoji="0" sz="36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“missing </a:t>
            </a:r>
            <a:r>
              <a:rPr kumimoji="0" sz="3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</a:t>
            </a:r>
            <a:r>
              <a:rPr kumimoji="0" sz="3600" b="0" i="0" u="none" strike="noStrike" kern="1200" cap="none" spc="2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analysis.”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sz="5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389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3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Instead, </a:t>
            </a:r>
            <a:r>
              <a:rPr kumimoji="0" sz="3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 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36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phrase “data </a:t>
            </a:r>
            <a:r>
              <a:rPr kumimoji="0" sz="36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science </a:t>
            </a:r>
            <a:r>
              <a:rPr kumimoji="0" sz="36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</a:t>
            </a:r>
            <a:r>
              <a:rPr kumimoji="0" sz="36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 </a:t>
            </a:r>
            <a:r>
              <a:rPr kumimoji="0" sz="36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data”  </a:t>
            </a:r>
            <a:r>
              <a:rPr kumimoji="0" sz="36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 </a:t>
            </a:r>
            <a:r>
              <a:rPr kumimoji="0" sz="3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“statistical </a:t>
            </a:r>
            <a:r>
              <a:rPr kumimoji="0" sz="36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analysis </a:t>
            </a:r>
            <a:r>
              <a:rPr kumimoji="0" sz="36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</a:t>
            </a:r>
            <a:r>
              <a:rPr kumimoji="0" sz="36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</a:t>
            </a:r>
            <a:r>
              <a:rPr kumimoji="0" sz="3600" b="0" i="0" u="none" strike="noStrike" kern="1200" cap="none" spc="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data.”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2292</Words>
  <Application>Microsoft Office PowerPoint</Application>
  <PresentationFormat>Grand écran</PresentationFormat>
  <Paragraphs>444</Paragraphs>
  <Slides>57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57</vt:i4>
      </vt:variant>
    </vt:vector>
  </HeadingPairs>
  <TitlesOfParts>
    <vt:vector size="67" baseType="lpstr">
      <vt:lpstr>Corbel</vt:lpstr>
      <vt:lpstr>Carlito</vt:lpstr>
      <vt:lpstr>Calibri</vt:lpstr>
      <vt:lpstr>DejaVu Sans</vt:lpstr>
      <vt:lpstr>Trebuchet MS</vt:lpstr>
      <vt:lpstr>Arial</vt:lpstr>
      <vt:lpstr>Times New Roman</vt:lpstr>
      <vt:lpstr>UKIJ Tughra</vt:lpstr>
      <vt:lpstr>Base</vt:lpstr>
      <vt:lpstr>Office Theme</vt:lpstr>
      <vt:lpstr>Exploratory DATA Analysis</vt:lpstr>
      <vt:lpstr>CRISP-DM process</vt:lpstr>
      <vt:lpstr>Help! I have missing data. How  do I fix it (the right way)?</vt:lpstr>
      <vt:lpstr>Outline</vt:lpstr>
      <vt:lpstr>Présentation PowerPoint</vt:lpstr>
      <vt:lpstr>Présentation PowerPoint</vt:lpstr>
      <vt:lpstr>Présentation PowerPoint</vt:lpstr>
      <vt:lpstr>Why does this missing data occur?</vt:lpstr>
      <vt:lpstr>Let’s shift our mindset.</vt:lpstr>
      <vt:lpstr>In most cases, we aren’t “fixing” the  missing data. We’re just learning how  to cope with it.</vt:lpstr>
      <vt:lpstr>Methods of Handling Missing Data</vt:lpstr>
      <vt:lpstr>Why talk about avoiding missingness?</vt:lpstr>
      <vt:lpstr>Unit Nonresponse vs. Item Nonresponse</vt:lpstr>
      <vt:lpstr>Unit Nonresponse vs. Item Nonresponse</vt:lpstr>
      <vt:lpstr>Unit Nonresponse vs. Item Nonresponse</vt:lpstr>
      <vt:lpstr>Unit vs. Item Nonresponse</vt:lpstr>
      <vt:lpstr>How do we avoid unit nonresponse?</vt:lpstr>
      <vt:lpstr>How do we ignore unit nonresponse?</vt:lpstr>
      <vt:lpstr>How do we account for unit nonresponse?</vt:lpstr>
      <vt:lpstr>Weight Class Adjustments</vt:lpstr>
      <vt:lpstr>Caution: Weight Class Adjustments</vt:lpstr>
      <vt:lpstr>When to use postweighting for unit nonresponse?</vt:lpstr>
      <vt:lpstr>Unit vs. Item Nonresponse</vt:lpstr>
      <vt:lpstr>How do we avoid item nonresponse?</vt:lpstr>
      <vt:lpstr>How do we ignore item nonresponse?</vt:lpstr>
      <vt:lpstr>How do we ignore item nonresponse?</vt:lpstr>
      <vt:lpstr>How do we account for item nonresponse?</vt:lpstr>
      <vt:lpstr>Deductive Imputation</vt:lpstr>
      <vt:lpstr>Deductive Imputation</vt:lpstr>
      <vt:lpstr>Mean/Median/Mode Imputation</vt:lpstr>
      <vt:lpstr>Mean/Median/Mode Imputation</vt:lpstr>
      <vt:lpstr>Regression Imputation</vt:lpstr>
      <vt:lpstr>Regression Imputation</vt:lpstr>
      <vt:lpstr>Stochastic Regression Imputation</vt:lpstr>
      <vt:lpstr>Stochastic Regression Imputation</vt:lpstr>
      <vt:lpstr>Multiply Stochastic Regression Imputation</vt:lpstr>
      <vt:lpstr>Proper Multiply Stochastic Regression Imputation</vt:lpstr>
      <vt:lpstr>Hot-Deck Imputation</vt:lpstr>
      <vt:lpstr>Techniques for Addressing Item Nonresponse</vt:lpstr>
      <vt:lpstr>Two comments about imputation!</vt:lpstr>
      <vt:lpstr>Two comments about imputation!</vt:lpstr>
      <vt:lpstr>Types of Missingness</vt:lpstr>
      <vt:lpstr>Types of Missingness</vt:lpstr>
      <vt:lpstr>Types of Missingness</vt:lpstr>
      <vt:lpstr>Types of Missingness</vt:lpstr>
      <vt:lpstr>Types of Missingness</vt:lpstr>
      <vt:lpstr>Types of Missingness</vt:lpstr>
      <vt:lpstr>Types of Missingness</vt:lpstr>
      <vt:lpstr>Not Missing at Random (MNAR)</vt:lpstr>
      <vt:lpstr>Missing at Random (MAR)</vt:lpstr>
      <vt:lpstr>Missing Completely at Random (MCAR)</vt:lpstr>
      <vt:lpstr>Which missingness do I have?</vt:lpstr>
      <vt:lpstr>Methods for MCAR</vt:lpstr>
      <vt:lpstr>Methods for MAR</vt:lpstr>
      <vt:lpstr>Methods for NMAR</vt:lpstr>
      <vt:lpstr>What is my workflow?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Machine Learning</dc:title>
  <cp:lastModifiedBy>Ismail BERRADA</cp:lastModifiedBy>
  <cp:revision>48</cp:revision>
  <dcterms:modified xsi:type="dcterms:W3CDTF">2020-10-03T15:16:38Z</dcterms:modified>
</cp:coreProperties>
</file>