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embeddedFontLst>
    <p:embeddedFont>
      <p:font typeface="Teko"/>
      <p:regular r:id="rId54"/>
      <p:bold r:id="rId55"/>
    </p:embeddedFont>
    <p:embeddedFont>
      <p:font typeface="Corbel"/>
      <p:regular r:id="rId56"/>
      <p:bold r:id="rId57"/>
      <p:italic r:id="rId58"/>
      <p:boldItalic r:id="rId59"/>
    </p:embeddedFont>
    <p:embeddedFont>
      <p:font typeface="Content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6902CF-B6A6-432D-AABE-F5F13B012B78}">
  <a:tblStyle styleId="{C16902CF-B6A6-432D-AABE-F5F13B012B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5321D67-AF13-4C91-A7BA-04C5FE58EBD1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460EEEA-6489-4F0F-824D-00B77A197E87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Conten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onten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Teko-bold.fntdata"/><Relationship Id="rId10" Type="http://schemas.openxmlformats.org/officeDocument/2006/relationships/slide" Target="slides/slide5.xml"/><Relationship Id="rId54" Type="http://schemas.openxmlformats.org/officeDocument/2006/relationships/font" Target="fonts/Teko-regular.fntdata"/><Relationship Id="rId13" Type="http://schemas.openxmlformats.org/officeDocument/2006/relationships/slide" Target="slides/slide8.xml"/><Relationship Id="rId57" Type="http://schemas.openxmlformats.org/officeDocument/2006/relationships/font" Target="fonts/Corbel-bold.fntdata"/><Relationship Id="rId12" Type="http://schemas.openxmlformats.org/officeDocument/2006/relationships/slide" Target="slides/slide7.xml"/><Relationship Id="rId56" Type="http://schemas.openxmlformats.org/officeDocument/2006/relationships/font" Target="fonts/Corbel-regular.fntdata"/><Relationship Id="rId15" Type="http://schemas.openxmlformats.org/officeDocument/2006/relationships/slide" Target="slides/slide10.xml"/><Relationship Id="rId59" Type="http://schemas.openxmlformats.org/officeDocument/2006/relationships/font" Target="fonts/Corbel-boldItalic.fntdata"/><Relationship Id="rId14" Type="http://schemas.openxmlformats.org/officeDocument/2006/relationships/slide" Target="slides/slide9.xml"/><Relationship Id="rId58" Type="http://schemas.openxmlformats.org/officeDocument/2006/relationships/font" Target="fonts/Corbel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Positive class = 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Negative class=97%</a:t>
            </a:r>
            <a:endParaRPr/>
          </a:p>
        </p:txBody>
      </p:sp>
      <p:sp>
        <p:nvSpPr>
          <p:cNvPr id="533" name="Google Shape;533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in cases where the imbalance is caused by a sampling bias or measurement error, the imbalance can be corrected by improved sampling methods, and/or correcting the measurement error. This is because the training dataset is not a fair representation of the problem domain that is being addressed.</a:t>
            </a:r>
            <a:endParaRPr/>
          </a:p>
        </p:txBody>
      </p:sp>
      <p:sp>
        <p:nvSpPr>
          <p:cNvPr id="560" name="Google Shape;560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1"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59401" y="6224475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28071" y="282048"/>
            <a:ext cx="11477242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50627" y="1729847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75239" y="1729848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328071" y="6224475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099096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33.png"/><Relationship Id="rId6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fr-FR"/>
              <a:t>CLASSIFICATION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The Classification problem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08" r="0" t="-22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770" y="2732577"/>
            <a:ext cx="7196323" cy="382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Classification- A two-step process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559560" y="1743496"/>
            <a:ext cx="5628972" cy="4372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4572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400"/>
              <a:buNone/>
            </a:pPr>
            <a:r>
              <a:rPr b="1" lang="fr-FR" sz="2400"/>
              <a:t>Step 1: Building the classification model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Each data point is associated to a class label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Data used for model construction is known as the training set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The model is represented as classification rules, decision trees or mathematical formula</a:t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6755518" y="2099037"/>
            <a:ext cx="4114800" cy="390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2"/>
              <a:buFont typeface="Corbel"/>
              <a:buNone/>
            </a:pPr>
            <a:r>
              <a:rPr lang="fr-FR" sz="259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 and test paradigm!</a:t>
            </a:r>
            <a:endParaRPr sz="22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770" y="2732577"/>
            <a:ext cx="7196323" cy="382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Classification- A two-step process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559560" y="1743496"/>
            <a:ext cx="5630400" cy="4372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4572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400"/>
              <a:buNone/>
            </a:pPr>
            <a:r>
              <a:rPr b="1" lang="fr-FR" sz="2400"/>
              <a:t>Step 2: Using the classifier for classification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Testing the classifier on test data to estimate the accuracy of classification.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If  the accuracy is acceptable, the classifier can be used to classify new unlabeled data 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6755518" y="2099037"/>
            <a:ext cx="4114800" cy="390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2"/>
              <a:buFont typeface="Corbel"/>
              <a:buNone/>
            </a:pPr>
            <a:r>
              <a:rPr lang="fr-FR" sz="259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 and test paradigm!</a:t>
            </a:r>
            <a:endParaRPr sz="22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Classifier building</a:t>
            </a:r>
            <a:endParaRPr/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09" name="Google Shape;209;p25"/>
          <p:cNvGrpSpPr/>
          <p:nvPr/>
        </p:nvGrpSpPr>
        <p:grpSpPr>
          <a:xfrm>
            <a:off x="3207424" y="2069177"/>
            <a:ext cx="7957866" cy="4334339"/>
            <a:chOff x="3542704" y="1652056"/>
            <a:chExt cx="7957866" cy="4334339"/>
          </a:xfrm>
        </p:grpSpPr>
        <p:grpSp>
          <p:nvGrpSpPr>
            <p:cNvPr id="210" name="Google Shape;210;p25"/>
            <p:cNvGrpSpPr/>
            <p:nvPr/>
          </p:nvGrpSpPr>
          <p:grpSpPr>
            <a:xfrm>
              <a:off x="8533849" y="1652056"/>
              <a:ext cx="2966721" cy="4308488"/>
              <a:chOff x="6199439" y="1681884"/>
              <a:chExt cx="2966721" cy="4308488"/>
            </a:xfrm>
          </p:grpSpPr>
          <p:grpSp>
            <p:nvGrpSpPr>
              <p:cNvPr id="211" name="Google Shape;211;p25"/>
              <p:cNvGrpSpPr/>
              <p:nvPr/>
            </p:nvGrpSpPr>
            <p:grpSpPr>
              <a:xfrm>
                <a:off x="6901747" y="3264546"/>
                <a:ext cx="1419225" cy="1133475"/>
                <a:chOff x="5386387" y="2862262"/>
                <a:chExt cx="1419225" cy="1133475"/>
              </a:xfrm>
            </p:grpSpPr>
            <p:pic>
              <p:nvPicPr>
                <p:cNvPr id="212" name="Google Shape;212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386387" y="2862262"/>
                  <a:ext cx="1419225" cy="11334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3" name="Google Shape;213;p25"/>
                <p:cNvSpPr txBox="1"/>
                <p:nvPr/>
              </p:nvSpPr>
              <p:spPr>
                <a:xfrm>
                  <a:off x="5457824" y="3230056"/>
                  <a:ext cx="127635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Classifier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(Model)</a:t>
                  </a:r>
                  <a:endParaRPr/>
                </a:p>
              </p:txBody>
            </p:sp>
          </p:grpSp>
          <p:sp>
            <p:nvSpPr>
              <p:cNvPr id="214" name="Google Shape;214;p25"/>
              <p:cNvSpPr/>
              <p:nvPr/>
            </p:nvSpPr>
            <p:spPr>
              <a:xfrm>
                <a:off x="6753159" y="1681884"/>
                <a:ext cx="1859280" cy="894080"/>
              </a:xfrm>
              <a:prstGeom prst="rect">
                <a:avLst/>
              </a:prstGeom>
              <a:solidFill>
                <a:srgbClr val="B2ECF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Classification Algorithms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6199439" y="4862611"/>
                <a:ext cx="2966720" cy="1127761"/>
              </a:xfrm>
              <a:prstGeom prst="rect">
                <a:avLst/>
              </a:prstGeom>
              <a:solidFill>
                <a:srgbClr val="AEF4AA"/>
              </a:solidFill>
              <a:ln cap="flat" cmpd="sng" w="19050">
                <a:solidFill>
                  <a:srgbClr val="7985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 rank = ‘professor’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OR years &gt; 6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 tenured = ‘yes’</a:t>
                </a:r>
                <a:endParaRPr/>
              </a:p>
            </p:txBody>
          </p:sp>
          <p:cxnSp>
            <p:nvCxnSpPr>
              <p:cNvPr id="216" name="Google Shape;216;p25"/>
              <p:cNvCxnSpPr/>
              <p:nvPr/>
            </p:nvCxnSpPr>
            <p:spPr>
              <a:xfrm flipH="1">
                <a:off x="6199439" y="4239577"/>
                <a:ext cx="702309" cy="614136"/>
              </a:xfrm>
              <a:prstGeom prst="straightConnector1">
                <a:avLst/>
              </a:prstGeom>
              <a:noFill/>
              <a:ln cap="flat" cmpd="sng" w="10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25"/>
              <p:cNvCxnSpPr/>
              <p:nvPr/>
            </p:nvCxnSpPr>
            <p:spPr>
              <a:xfrm rot="10800000">
                <a:off x="8320970" y="4239577"/>
                <a:ext cx="845190" cy="614137"/>
              </a:xfrm>
              <a:prstGeom prst="straightConnector1">
                <a:avLst/>
              </a:prstGeom>
              <a:noFill/>
              <a:ln cap="flat" cmpd="sng" w="10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8" name="Google Shape;218;p25"/>
              <p:cNvSpPr/>
              <p:nvPr/>
            </p:nvSpPr>
            <p:spPr>
              <a:xfrm>
                <a:off x="7440002" y="2664962"/>
                <a:ext cx="342714" cy="496232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317DA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3542704" y="1926514"/>
              <a:ext cx="5115179" cy="4059881"/>
              <a:chOff x="1567366" y="1947909"/>
              <a:chExt cx="5115179" cy="4059881"/>
            </a:xfrm>
          </p:grpSpPr>
          <p:pic>
            <p:nvPicPr>
              <p:cNvPr id="220" name="Google Shape;220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67366" y="3932052"/>
                <a:ext cx="4521200" cy="207573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1" name="Google Shape;221;p25"/>
              <p:cNvGrpSpPr/>
              <p:nvPr/>
            </p:nvGrpSpPr>
            <p:grpSpPr>
              <a:xfrm>
                <a:off x="3016309" y="1947909"/>
                <a:ext cx="1374048" cy="1256110"/>
                <a:chOff x="2350134" y="2090102"/>
                <a:chExt cx="1276350" cy="1133475"/>
              </a:xfrm>
            </p:grpSpPr>
            <p:pic>
              <p:nvPicPr>
                <p:cNvPr id="222" name="Google Shape;222;p2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2350134" y="2090102"/>
                  <a:ext cx="1276350" cy="11334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3" name="Google Shape;223;p25"/>
                <p:cNvSpPr txBox="1"/>
                <p:nvPr/>
              </p:nvSpPr>
              <p:spPr>
                <a:xfrm>
                  <a:off x="2350134" y="2466499"/>
                  <a:ext cx="127635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Training Data</a:t>
                  </a:r>
                  <a:endParaRPr/>
                </a:p>
              </p:txBody>
            </p:sp>
          </p:grpSp>
          <p:cxnSp>
            <p:nvCxnSpPr>
              <p:cNvPr id="224" name="Google Shape;224;p25"/>
              <p:cNvCxnSpPr/>
              <p:nvPr/>
            </p:nvCxnSpPr>
            <p:spPr>
              <a:xfrm flipH="1">
                <a:off x="1585786" y="3056709"/>
                <a:ext cx="1430522" cy="875343"/>
              </a:xfrm>
              <a:prstGeom prst="straightConnector1">
                <a:avLst/>
              </a:prstGeom>
              <a:noFill/>
              <a:ln cap="flat" cmpd="sng" w="10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5"/>
              <p:cNvCxnSpPr/>
              <p:nvPr/>
            </p:nvCxnSpPr>
            <p:spPr>
              <a:xfrm rot="10800000">
                <a:off x="4390358" y="2992602"/>
                <a:ext cx="1666110" cy="939450"/>
              </a:xfrm>
              <a:prstGeom prst="straightConnector1">
                <a:avLst/>
              </a:prstGeom>
              <a:noFill/>
              <a:ln cap="flat" cmpd="sng" w="10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6" name="Google Shape;226;p25"/>
              <p:cNvSpPr/>
              <p:nvPr/>
            </p:nvSpPr>
            <p:spPr>
              <a:xfrm rot="-5927503">
                <a:off x="5492460" y="1542808"/>
                <a:ext cx="480377" cy="1848085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317DA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0320100" y="3970997"/>
            <a:ext cx="938315" cy="44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rPr lang="fr-FR" sz="2035">
                <a:latin typeface="Times New Roman"/>
                <a:ea typeface="Times New Roman"/>
                <a:cs typeface="Times New Roman"/>
                <a:sym typeface="Times New Roman"/>
              </a:rPr>
              <a:t>y=f(x)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579713" y="2562640"/>
            <a:ext cx="3251620" cy="158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classification algorithm analyzes the training data to learn the classification function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579713" y="2005941"/>
            <a:ext cx="2260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Learning phase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Classifier usage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36" name="Google Shape;236;p26"/>
          <p:cNvGrpSpPr/>
          <p:nvPr/>
        </p:nvGrpSpPr>
        <p:grpSpPr>
          <a:xfrm>
            <a:off x="1529969" y="1529406"/>
            <a:ext cx="8487241" cy="4694422"/>
            <a:chOff x="540017" y="1529406"/>
            <a:chExt cx="8487241" cy="4694422"/>
          </a:xfrm>
        </p:grpSpPr>
        <p:grpSp>
          <p:nvGrpSpPr>
            <p:cNvPr id="237" name="Google Shape;237;p26"/>
            <p:cNvGrpSpPr/>
            <p:nvPr/>
          </p:nvGrpSpPr>
          <p:grpSpPr>
            <a:xfrm>
              <a:off x="540017" y="3064510"/>
              <a:ext cx="4503280" cy="3159318"/>
              <a:chOff x="540017" y="3064510"/>
              <a:chExt cx="4503280" cy="3159318"/>
            </a:xfrm>
          </p:grpSpPr>
          <p:pic>
            <p:nvPicPr>
              <p:cNvPr id="238" name="Google Shape;238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9401" y="4769309"/>
                <a:ext cx="4483895" cy="145451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9" name="Google Shape;239;p26"/>
              <p:cNvGrpSpPr/>
              <p:nvPr/>
            </p:nvGrpSpPr>
            <p:grpSpPr>
              <a:xfrm>
                <a:off x="2114324" y="3064510"/>
                <a:ext cx="1374048" cy="1133475"/>
                <a:chOff x="2114324" y="3064510"/>
                <a:chExt cx="1374048" cy="1133475"/>
              </a:xfrm>
            </p:grpSpPr>
            <p:pic>
              <p:nvPicPr>
                <p:cNvPr id="240" name="Google Shape;240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163173" y="3064510"/>
                  <a:ext cx="1276350" cy="11334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1" name="Google Shape;241;p26"/>
                <p:cNvSpPr txBox="1"/>
                <p:nvPr/>
              </p:nvSpPr>
              <p:spPr>
                <a:xfrm>
                  <a:off x="2114324" y="3454593"/>
                  <a:ext cx="1374048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Testing Data</a:t>
                  </a:r>
                  <a:endParaRPr/>
                </a:p>
              </p:txBody>
            </p:sp>
          </p:grpSp>
          <p:cxnSp>
            <p:nvCxnSpPr>
              <p:cNvPr id="242" name="Google Shape;242;p26"/>
              <p:cNvCxnSpPr/>
              <p:nvPr/>
            </p:nvCxnSpPr>
            <p:spPr>
              <a:xfrm flipH="1">
                <a:off x="540017" y="4045976"/>
                <a:ext cx="1623156" cy="716125"/>
              </a:xfrm>
              <a:prstGeom prst="straightConnector1">
                <a:avLst/>
              </a:prstGeom>
              <a:noFill/>
              <a:ln cap="flat" cmpd="sng" w="10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26"/>
              <p:cNvCxnSpPr/>
              <p:nvPr/>
            </p:nvCxnSpPr>
            <p:spPr>
              <a:xfrm rot="10800000">
                <a:off x="3439523" y="4045976"/>
                <a:ext cx="1603774" cy="723334"/>
              </a:xfrm>
              <a:prstGeom prst="straightConnector1">
                <a:avLst/>
              </a:prstGeom>
              <a:noFill/>
              <a:ln cap="flat" cmpd="sng" w="10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44" name="Google Shape;244;p26"/>
            <p:cNvGrpSpPr/>
            <p:nvPr/>
          </p:nvGrpSpPr>
          <p:grpSpPr>
            <a:xfrm>
              <a:off x="2932111" y="1529406"/>
              <a:ext cx="4115375" cy="1576510"/>
              <a:chOff x="2932111" y="1529406"/>
              <a:chExt cx="4115375" cy="1576510"/>
            </a:xfrm>
          </p:grpSpPr>
          <p:grpSp>
            <p:nvGrpSpPr>
              <p:cNvPr id="245" name="Google Shape;245;p26"/>
              <p:cNvGrpSpPr/>
              <p:nvPr/>
            </p:nvGrpSpPr>
            <p:grpSpPr>
              <a:xfrm>
                <a:off x="4403384" y="1529406"/>
                <a:ext cx="1419225" cy="1133475"/>
                <a:chOff x="5043296" y="1656642"/>
                <a:chExt cx="1419225" cy="1133475"/>
              </a:xfrm>
            </p:grpSpPr>
            <p:pic>
              <p:nvPicPr>
                <p:cNvPr id="246" name="Google Shape;246;p2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5043296" y="1656642"/>
                  <a:ext cx="1419225" cy="11334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7" name="Google Shape;247;p26"/>
                <p:cNvSpPr txBox="1"/>
                <p:nvPr/>
              </p:nvSpPr>
              <p:spPr>
                <a:xfrm>
                  <a:off x="5043296" y="2139684"/>
                  <a:ext cx="137404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Classifier</a:t>
                  </a:r>
                  <a:endParaRPr/>
                </a:p>
              </p:txBody>
            </p:sp>
          </p:grpSp>
          <p:sp>
            <p:nvSpPr>
              <p:cNvPr id="248" name="Google Shape;248;p26"/>
              <p:cNvSpPr/>
              <p:nvPr/>
            </p:nvSpPr>
            <p:spPr>
              <a:xfrm rot="3746535">
                <a:off x="3411697" y="1913278"/>
                <a:ext cx="452776" cy="1356360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rgbClr val="317DAE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 rot="6982485">
                <a:off x="6241435" y="1959097"/>
                <a:ext cx="452776" cy="1069514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rgbClr val="317DAE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50" name="Google Shape;250;p26"/>
            <p:cNvGrpSpPr/>
            <p:nvPr/>
          </p:nvGrpSpPr>
          <p:grpSpPr>
            <a:xfrm>
              <a:off x="6296379" y="2647720"/>
              <a:ext cx="2730879" cy="3159039"/>
              <a:chOff x="6296379" y="2647720"/>
              <a:chExt cx="2730879" cy="3159039"/>
            </a:xfrm>
          </p:grpSpPr>
          <p:grpSp>
            <p:nvGrpSpPr>
              <p:cNvPr id="251" name="Google Shape;251;p26"/>
              <p:cNvGrpSpPr/>
              <p:nvPr/>
            </p:nvGrpSpPr>
            <p:grpSpPr>
              <a:xfrm>
                <a:off x="6555840" y="2647720"/>
                <a:ext cx="2471418" cy="1514759"/>
                <a:chOff x="6555840" y="2647720"/>
                <a:chExt cx="2471418" cy="1514759"/>
              </a:xfrm>
            </p:grpSpPr>
            <p:grpSp>
              <p:nvGrpSpPr>
                <p:cNvPr id="252" name="Google Shape;252;p26"/>
                <p:cNvGrpSpPr/>
                <p:nvPr/>
              </p:nvGrpSpPr>
              <p:grpSpPr>
                <a:xfrm>
                  <a:off x="6947349" y="2647720"/>
                  <a:ext cx="1760977" cy="707886"/>
                  <a:chOff x="5262344" y="3071827"/>
                  <a:chExt cx="1760977" cy="707886"/>
                </a:xfrm>
              </p:grpSpPr>
              <p:pic>
                <p:nvPicPr>
                  <p:cNvPr id="253" name="Google Shape;253;p2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5357619" y="3071827"/>
                    <a:ext cx="1548501" cy="707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4" name="Google Shape;254;p26"/>
                  <p:cNvSpPr txBox="1"/>
                  <p:nvPr/>
                </p:nvSpPr>
                <p:spPr>
                  <a:xfrm>
                    <a:off x="5262344" y="3317457"/>
                    <a:ext cx="1760977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fr-FR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Unseen Data</a:t>
                    </a:r>
                    <a:endParaRPr/>
                  </a:p>
                </p:txBody>
              </p:sp>
            </p:grpSp>
            <p:sp>
              <p:nvSpPr>
                <p:cNvPr id="255" name="Google Shape;255;p26"/>
                <p:cNvSpPr/>
                <p:nvPr/>
              </p:nvSpPr>
              <p:spPr>
                <a:xfrm>
                  <a:off x="6555840" y="3593512"/>
                  <a:ext cx="2471418" cy="568967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2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(Jeff, Professor, 4)</a:t>
                  </a: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56" name="Google Shape;256;p26"/>
                <p:cNvCxnSpPr/>
                <p:nvPr/>
              </p:nvCxnSpPr>
              <p:spPr>
                <a:xfrm flipH="1">
                  <a:off x="6555840" y="3222592"/>
                  <a:ext cx="483763" cy="378644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7" name="Google Shape;257;p26"/>
                <p:cNvCxnSpPr/>
                <p:nvPr/>
              </p:nvCxnSpPr>
              <p:spPr>
                <a:xfrm rot="10800000">
                  <a:off x="8543496" y="3237164"/>
                  <a:ext cx="483762" cy="35036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58" name="Google Shape;258;p26"/>
              <p:cNvGrpSpPr/>
              <p:nvPr/>
            </p:nvGrpSpPr>
            <p:grpSpPr>
              <a:xfrm>
                <a:off x="6296379" y="4306110"/>
                <a:ext cx="1951195" cy="1500649"/>
                <a:chOff x="6296379" y="4306110"/>
                <a:chExt cx="1951195" cy="1500649"/>
              </a:xfrm>
            </p:grpSpPr>
            <p:pic>
              <p:nvPicPr>
                <p:cNvPr id="259" name="Google Shape;259;p2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7704649" y="5330509"/>
                  <a:ext cx="542925" cy="476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0" name="Google Shape;260;p26"/>
                <p:cNvSpPr/>
                <p:nvPr/>
              </p:nvSpPr>
              <p:spPr>
                <a:xfrm>
                  <a:off x="7704649" y="4391411"/>
                  <a:ext cx="480377" cy="724347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317DA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1" name="Google Shape;261;p26"/>
                <p:cNvSpPr/>
                <p:nvPr/>
              </p:nvSpPr>
              <p:spPr>
                <a:xfrm>
                  <a:off x="6296379" y="4306110"/>
                  <a:ext cx="1467138" cy="8807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Tenured ?</a:t>
                  </a:r>
                  <a:endParaRPr/>
                </a:p>
              </p:txBody>
            </p:sp>
          </p:grpSp>
        </p:grpSp>
      </p:grpSp>
      <p:sp>
        <p:nvSpPr>
          <p:cNvPr id="262" name="Google Shape;262;p26"/>
          <p:cNvSpPr txBox="1"/>
          <p:nvPr/>
        </p:nvSpPr>
        <p:spPr>
          <a:xfrm>
            <a:off x="562481" y="1977096"/>
            <a:ext cx="3915843" cy="1132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Test data is used to estimate the classifier accuracy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7937302" y="1737357"/>
            <a:ext cx="4067788" cy="1132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classifier is used to classify unseen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Types of classification</a:t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Binary vs multiclass classification</a:t>
            </a:r>
            <a:endParaRPr sz="2800"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1" id="271" name="Google Shape;2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721" y="2522279"/>
            <a:ext cx="8231678" cy="379100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365091" y="4003093"/>
            <a:ext cx="2401555" cy="2838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b="1"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target classes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b="1"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🡪 </a:t>
            </a: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Samples belong to one of the two classes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9437213" y="4003092"/>
            <a:ext cx="2286214" cy="2838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b="1"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 target classes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b="1"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🡪 </a:t>
            </a: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Samples belong to one of the n classes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Types of classification</a:t>
            </a:r>
            <a:endParaRPr/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Multiclass vs multilabel classification </a:t>
            </a:r>
            <a:endParaRPr sz="2800"/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Multilable v/s Multiclass classification" id="281" name="Google Shape;2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536" y="2995662"/>
            <a:ext cx="7385264" cy="322535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/>
          <p:nvPr/>
        </p:nvSpPr>
        <p:spPr>
          <a:xfrm>
            <a:off x="177454" y="2939340"/>
            <a:ext cx="2692154" cy="2838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b="1"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Classes are mutually exclusive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b="1"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🡪 </a:t>
            </a: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sample can be assigned to </a:t>
            </a:r>
            <a:r>
              <a:rPr lang="fr-FR" sz="2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one label only</a:t>
            </a:r>
            <a:endParaRPr sz="24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83" name="Google Shape;283;p28"/>
          <p:cNvCxnSpPr>
            <a:stCxn id="282" idx="0"/>
          </p:cNvCxnSpPr>
          <p:nvPr/>
        </p:nvCxnSpPr>
        <p:spPr>
          <a:xfrm flipH="1" rot="-5400000">
            <a:off x="3364181" y="1098690"/>
            <a:ext cx="53400" cy="3734700"/>
          </a:xfrm>
          <a:prstGeom prst="bentConnector4">
            <a:avLst>
              <a:gd fmla="val -801297" name="adj1"/>
              <a:gd fmla="val 100040" name="adj2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28"/>
          <p:cNvSpPr txBox="1"/>
          <p:nvPr/>
        </p:nvSpPr>
        <p:spPr>
          <a:xfrm>
            <a:off x="9507415" y="2151868"/>
            <a:ext cx="2534813" cy="2838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one sample, </a:t>
            </a:r>
            <a:r>
              <a:rPr lang="fr-FR" sz="2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multiple labels </a:t>
            </a: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may be assigned</a:t>
            </a:r>
            <a:endParaRPr/>
          </a:p>
        </p:txBody>
      </p:sp>
      <p:cxnSp>
        <p:nvCxnSpPr>
          <p:cNvPr id="285" name="Google Shape;285;p28"/>
          <p:cNvCxnSpPr>
            <a:stCxn id="284" idx="0"/>
          </p:cNvCxnSpPr>
          <p:nvPr/>
        </p:nvCxnSpPr>
        <p:spPr>
          <a:xfrm rot="5400000">
            <a:off x="9093171" y="1311118"/>
            <a:ext cx="840900" cy="2522400"/>
          </a:xfrm>
          <a:prstGeom prst="bentConnector4">
            <a:avLst>
              <a:gd fmla="val -27186" name="adj1"/>
              <a:gd fmla="val 100218" name="adj2"/>
            </a:avLst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Types of classification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Multioutput-multiclass classification</a:t>
            </a:r>
            <a:endParaRPr/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704438" y="2489179"/>
            <a:ext cx="3621488" cy="40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Simultaneously outputs a set of labels </a:t>
            </a:r>
            <a:endParaRPr/>
          </a:p>
          <a:p>
            <a:pPr indent="-182880" lvl="0" marL="228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A label is output for each property and each label is one of the possible classes of the corresponding property.</a:t>
            </a:r>
            <a:endParaRPr/>
          </a:p>
        </p:txBody>
      </p:sp>
      <p:grpSp>
        <p:nvGrpSpPr>
          <p:cNvPr id="294" name="Google Shape;294;p29"/>
          <p:cNvGrpSpPr/>
          <p:nvPr/>
        </p:nvGrpSpPr>
        <p:grpSpPr>
          <a:xfrm>
            <a:off x="4470806" y="2317942"/>
            <a:ext cx="7387856" cy="3858551"/>
            <a:chOff x="4470806" y="2317942"/>
            <a:chExt cx="7387856" cy="3858551"/>
          </a:xfrm>
        </p:grpSpPr>
        <p:pic>
          <p:nvPicPr>
            <p:cNvPr id="295" name="Google Shape;29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70806" y="2317942"/>
              <a:ext cx="4351589" cy="3858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9"/>
            <p:cNvSpPr txBox="1"/>
            <p:nvPr/>
          </p:nvSpPr>
          <p:spPr>
            <a:xfrm>
              <a:off x="8237174" y="3778867"/>
              <a:ext cx="3621488" cy="1976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572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20"/>
                <a:buFont typeface="Corbel"/>
                <a:buNone/>
              </a:pPr>
              <a:r>
                <a:rPr lang="fr-FR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 goal is to predict for a given image two properties: the </a:t>
              </a:r>
              <a:r>
                <a:rPr b="1" lang="fr-FR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category</a:t>
              </a:r>
              <a:r>
                <a:rPr lang="fr-FR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(jeans, dress, shirt, …) + </a:t>
              </a:r>
              <a:r>
                <a:rPr b="1" lang="fr-FR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color </a:t>
              </a:r>
              <a:r>
                <a:rPr lang="fr-FR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(Black, blue, … ) 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Classifier evaluation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Goals of evaluation</a:t>
            </a:r>
            <a:endParaRPr sz="2800"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Measure the classifier performance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Evaluate the ability of a classifier to generalize what it was learned from training on the new unseen instances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Choose the most appropriate learning scheme for a specific problem</a:t>
            </a:r>
            <a:endParaRPr/>
          </a:p>
          <a:p>
            <a:pPr indent="-5080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Evaluation strategies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559558" y="1743496"/>
            <a:ext cx="11163869" cy="481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Holdout method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Split data into 2 independent sets, one third for testing and the rest for training</a:t>
            </a:r>
            <a:endParaRPr/>
          </a:p>
          <a:p>
            <a:pPr indent="-60959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Repeated holdout method: a variation of holdout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Multiple iterations of holdout, the overall accuracy is the average the accuracies obtained at each iteration</a:t>
            </a:r>
            <a:endParaRPr/>
          </a:p>
        </p:txBody>
      </p:sp>
      <p:sp>
        <p:nvSpPr>
          <p:cNvPr id="310" name="Google Shape;310;p31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11" name="Google Shape;3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1847" y="2836558"/>
            <a:ext cx="6608305" cy="220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902576" y="1956218"/>
            <a:ext cx="57422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DATA MINING ?</a:t>
            </a:r>
            <a:endParaRPr/>
          </a:p>
        </p:txBody>
      </p:sp>
      <p:pic>
        <p:nvPicPr>
          <p:cNvPr descr="Résultat de recherche d'images pour &quot;question mark&quot;"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0206" y="2879548"/>
            <a:ext cx="1779218" cy="17792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902576" y="3198224"/>
            <a:ext cx="7980168" cy="2029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Process of sifting through large datasets to identify and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describe patterns</a:t>
            </a: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discover and establish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relationships</a:t>
            </a: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with an intent </a:t>
            </a:r>
            <a:r>
              <a:rPr b="1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predict future trends</a:t>
            </a: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Evaluation strategies</a:t>
            </a:r>
            <a:endParaRPr/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559559" y="1743496"/>
            <a:ext cx="11163868" cy="197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k-fold cross-validation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Randomly split data into k disjoint subsets (folds) of approximately equal size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Use k-1 subsets as training data and one subset as testing data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Repeat k times</a:t>
            </a:r>
            <a:endParaRPr/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ésultat de recherche d'images pour &quot;cross validation&quot;" id="319" name="Google Shape;3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0889" y="3266697"/>
            <a:ext cx="7610845" cy="3058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559401" y="3769692"/>
            <a:ext cx="36614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Aggregate the results to estimate the overall accuracy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Evaluation strategies</a:t>
            </a:r>
            <a:endParaRPr/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559559" y="1743496"/>
            <a:ext cx="11163868" cy="286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Stratified k-fold cross-validation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Stratification ensures that each class is equally represented across each fold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Useful for imbalanced datasets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Another variation:</a:t>
            </a:r>
            <a:endParaRPr/>
          </a:p>
          <a:p>
            <a:pPr indent="-182879" lvl="2" marL="7315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Repeated stratified cross</a:t>
            </a:r>
            <a:endParaRPr/>
          </a:p>
          <a:p>
            <a:pPr indent="0" lvl="2" marL="5486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fr-FR" sz="2200"/>
              <a:t>    validation</a:t>
            </a:r>
            <a:endParaRPr/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ésultat de recherche d'images pour &quot;cross validation&quot;" id="328" name="Google Shape;3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0889" y="3266697"/>
            <a:ext cx="7610845" cy="305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Evaluation strategies</a:t>
            </a:r>
            <a:endParaRPr/>
          </a:p>
        </p:txBody>
      </p:sp>
      <p:sp>
        <p:nvSpPr>
          <p:cNvPr id="334" name="Google Shape;334;p34"/>
          <p:cNvSpPr txBox="1"/>
          <p:nvPr>
            <p:ph idx="1" type="body"/>
          </p:nvPr>
        </p:nvSpPr>
        <p:spPr>
          <a:xfrm>
            <a:off x="559559" y="1743496"/>
            <a:ext cx="5770164" cy="442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Leave one out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 particular form of k-fold cross-validation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Number of folds = number of training samples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Mainly used for small datasets </a:t>
            </a:r>
            <a:endParaRPr/>
          </a:p>
        </p:txBody>
      </p:sp>
      <p:sp>
        <p:nvSpPr>
          <p:cNvPr id="335" name="Google Shape;335;p34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ésultat de recherche d'images pour &quot;leave one out  validation&quot;" id="336" name="Google Shape;3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5188" y="2180333"/>
            <a:ext cx="5477253" cy="357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fr-FR"/>
              <a:t>Classification outputs</a:t>
            </a:r>
            <a:endParaRPr/>
          </a:p>
        </p:txBody>
      </p:sp>
      <p:sp>
        <p:nvSpPr>
          <p:cNvPr id="342" name="Google Shape;342;p35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59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182880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Class output </a:t>
            </a:r>
            <a:r>
              <a:rPr lang="fr-FR" sz="2400"/>
              <a:t>: Algorithms like SVM and KNN create a class output. For instance, in a binary classification problem, the outputs will be either 0 or 1. </a:t>
            </a:r>
            <a:endParaRPr/>
          </a:p>
          <a:p>
            <a:pPr indent="-60959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182880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Probability output </a:t>
            </a:r>
            <a:r>
              <a:rPr lang="fr-FR" sz="2400"/>
              <a:t>: Algorithms like Logistic Regression, Random Forest, Gradient Boosting, Adaboost etc. give probability outputs. Probability outputs can be converted to class output by creating a threshold probability.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349" name="Google Shape;349;p36"/>
          <p:cNvSpPr txBox="1"/>
          <p:nvPr>
            <p:ph idx="1" type="body"/>
          </p:nvPr>
        </p:nvSpPr>
        <p:spPr>
          <a:xfrm>
            <a:off x="559558" y="1743496"/>
            <a:ext cx="11072883" cy="481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Confusion matrix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A summary of prediction results</a:t>
            </a:r>
            <a:endParaRPr/>
          </a:p>
          <a:p>
            <a:pPr indent="-182879" lvl="1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Given </a:t>
            </a:r>
            <a:r>
              <a:rPr b="1" i="1" lang="fr-FR" sz="2200"/>
              <a:t>k</a:t>
            </a:r>
            <a:r>
              <a:rPr lang="fr-FR" sz="2200"/>
              <a:t> classes, an entry, </a:t>
            </a:r>
            <a:r>
              <a:rPr b="1" i="1" lang="fr-FR" sz="2200"/>
              <a:t>CM</a:t>
            </a:r>
            <a:r>
              <a:rPr b="1" baseline="-25000" i="1" lang="fr-FR" sz="2200"/>
              <a:t>i,j</a:t>
            </a:r>
            <a:r>
              <a:rPr i="1" lang="fr-FR" sz="2200"/>
              <a:t> </a:t>
            </a:r>
            <a:r>
              <a:rPr lang="fr-FR" sz="2200"/>
              <a:t>in a confusion matrix indicates the number of tuples in class </a:t>
            </a:r>
            <a:r>
              <a:rPr b="1" i="1" lang="fr-FR" sz="2200"/>
              <a:t>i</a:t>
            </a:r>
            <a:r>
              <a:rPr lang="fr-FR" sz="2200"/>
              <a:t> that were labeled by the classifier as class </a:t>
            </a:r>
            <a:r>
              <a:rPr b="1" i="1" lang="fr-FR" sz="2200"/>
              <a:t>j</a:t>
            </a:r>
            <a:r>
              <a:rPr lang="fr-FR" sz="2200"/>
              <a:t> </a:t>
            </a:r>
            <a:endParaRPr/>
          </a:p>
        </p:txBody>
      </p:sp>
      <p:sp>
        <p:nvSpPr>
          <p:cNvPr id="350" name="Google Shape;350;p3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9813" y="3603704"/>
            <a:ext cx="4918022" cy="25011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2" name="Google Shape;352;p36"/>
          <p:cNvGraphicFramePr/>
          <p:nvPr/>
        </p:nvGraphicFramePr>
        <p:xfrm>
          <a:off x="8334975" y="42976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1048450"/>
              </a:tblGrid>
              <a:tr h="84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363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558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3" name="Google Shape;353;p36"/>
          <p:cNvGraphicFramePr/>
          <p:nvPr/>
        </p:nvGraphicFramePr>
        <p:xfrm>
          <a:off x="4800601" y="60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1725775"/>
                <a:gridCol w="1814350"/>
              </a:tblGrid>
              <a:tr h="47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340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581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54" name="Google Shape;354;p36"/>
          <p:cNvGrpSpPr/>
          <p:nvPr/>
        </p:nvGrpSpPr>
        <p:grpSpPr>
          <a:xfrm>
            <a:off x="1780379" y="3761633"/>
            <a:ext cx="3396142" cy="443718"/>
            <a:chOff x="1780379" y="3761633"/>
            <a:chExt cx="3396142" cy="443718"/>
          </a:xfrm>
        </p:grpSpPr>
        <p:sp>
          <p:nvSpPr>
            <p:cNvPr id="355" name="Google Shape;355;p36"/>
            <p:cNvSpPr/>
            <p:nvPr/>
          </p:nvSpPr>
          <p:spPr>
            <a:xfrm>
              <a:off x="3074823" y="3840226"/>
              <a:ext cx="2101698" cy="365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latin typeface="Corbel"/>
                  <a:ea typeface="Corbel"/>
                  <a:cs typeface="Corbel"/>
                  <a:sym typeface="Corbel"/>
                </a:rPr>
                <a:t> </a:t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3558174" y="3761633"/>
              <a:ext cx="1100008" cy="432544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1780379" y="3822742"/>
              <a:ext cx="1777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Total predictions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559401" y="27537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300" y="2452173"/>
            <a:ext cx="4553081" cy="231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" name="Google Shape;366;p37"/>
          <p:cNvGraphicFramePr/>
          <p:nvPr/>
        </p:nvGraphicFramePr>
        <p:xfrm>
          <a:off x="10324788" y="3030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611450"/>
              </a:tblGrid>
              <a:tr h="83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363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558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37"/>
          <p:cNvGraphicFramePr/>
          <p:nvPr/>
        </p:nvGraphicFramePr>
        <p:xfrm>
          <a:off x="7057954" y="47483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1725775"/>
                <a:gridCol w="1563200"/>
              </a:tblGrid>
              <a:tr h="31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340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581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68" name="Google Shape;368;p37"/>
          <p:cNvGrpSpPr/>
          <p:nvPr/>
        </p:nvGrpSpPr>
        <p:grpSpPr>
          <a:xfrm>
            <a:off x="7098588" y="3052486"/>
            <a:ext cx="4701656" cy="2044121"/>
            <a:chOff x="11735613" y="1995767"/>
            <a:chExt cx="4909735" cy="2187348"/>
          </a:xfrm>
        </p:grpSpPr>
        <p:sp>
          <p:nvSpPr>
            <p:cNvPr id="369" name="Google Shape;369;p37"/>
            <p:cNvSpPr/>
            <p:nvPr/>
          </p:nvSpPr>
          <p:spPr>
            <a:xfrm>
              <a:off x="11735613" y="1995767"/>
              <a:ext cx="1587044" cy="859286"/>
            </a:xfrm>
            <a:prstGeom prst="roundRect">
              <a:avLst>
                <a:gd fmla="val 16667" name="adj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13400213" y="2927891"/>
              <a:ext cx="1729288" cy="847493"/>
            </a:xfrm>
            <a:prstGeom prst="roundRect">
              <a:avLst>
                <a:gd fmla="val 16667" name="adj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14615316" y="3817990"/>
              <a:ext cx="2030033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00B050"/>
                  </a:solidFill>
                  <a:latin typeface="Corbel"/>
                  <a:ea typeface="Corbel"/>
                  <a:cs typeface="Corbel"/>
                  <a:sym typeface="Corbel"/>
                </a:rPr>
                <a:t>Correct predictions</a:t>
              </a:r>
              <a:endParaRPr sz="160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72" name="Google Shape;372;p37"/>
          <p:cNvSpPr/>
          <p:nvPr/>
        </p:nvSpPr>
        <p:spPr>
          <a:xfrm>
            <a:off x="8694024" y="3052486"/>
            <a:ext cx="1620000" cy="8280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7057954" y="3900008"/>
            <a:ext cx="1601052" cy="8280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9856246" y="2689108"/>
            <a:ext cx="21600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Incorrect predictions</a:t>
            </a:r>
            <a:endParaRPr sz="16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559558" y="1743496"/>
            <a:ext cx="4752671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Sample S is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fr-FR"/>
              <a:t>Positive</a:t>
            </a:r>
            <a:r>
              <a:rPr lang="fr-FR"/>
              <a:t> if predicted as spam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pPr>
            <a:r>
              <a:rPr b="1" lang="fr-FR"/>
              <a:t>True Positive </a:t>
            </a:r>
            <a:r>
              <a:rPr lang="fr-FR"/>
              <a:t>if it is actually spam (</a:t>
            </a:r>
            <a:r>
              <a:rPr b="1" lang="fr-FR">
                <a:solidFill>
                  <a:srgbClr val="00B050"/>
                </a:solidFill>
              </a:rPr>
              <a:t>correct</a:t>
            </a:r>
            <a:r>
              <a:rPr lang="fr-FR"/>
              <a:t>)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pPr>
            <a:r>
              <a:rPr b="1" lang="fr-FR"/>
              <a:t>False Positive </a:t>
            </a:r>
            <a:r>
              <a:rPr lang="fr-FR"/>
              <a:t>if is actually not spam (</a:t>
            </a:r>
            <a:r>
              <a:rPr b="1" lang="fr-FR">
                <a:solidFill>
                  <a:srgbClr val="FF0000"/>
                </a:solidFill>
              </a:rPr>
              <a:t>error</a:t>
            </a:r>
            <a:r>
              <a:rPr lang="fr-FR"/>
              <a:t>)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fr-FR"/>
              <a:t>Negative</a:t>
            </a:r>
            <a:r>
              <a:rPr lang="fr-FR"/>
              <a:t> if predicted as not spam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pPr>
            <a:r>
              <a:rPr b="1" lang="fr-FR"/>
              <a:t>True Negative </a:t>
            </a:r>
            <a:r>
              <a:rPr lang="fr-FR"/>
              <a:t>if it is actually not spam (</a:t>
            </a:r>
            <a:r>
              <a:rPr b="1" lang="fr-FR">
                <a:solidFill>
                  <a:srgbClr val="00B050"/>
                </a:solidFill>
              </a:rPr>
              <a:t>correct</a:t>
            </a:r>
            <a:r>
              <a:rPr lang="fr-FR"/>
              <a:t>)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</a:pPr>
            <a:r>
              <a:rPr b="1" lang="fr-FR"/>
              <a:t>False Negative </a:t>
            </a:r>
            <a:r>
              <a:rPr lang="fr-FR"/>
              <a:t>if it is actually a spam (</a:t>
            </a:r>
            <a:r>
              <a:rPr b="1" lang="fr-FR">
                <a:solidFill>
                  <a:srgbClr val="FF0000"/>
                </a:solidFill>
              </a:rPr>
              <a:t>error</a:t>
            </a:r>
            <a:r>
              <a:rPr lang="fr-FR"/>
              <a:t>)</a:t>
            </a:r>
            <a:endParaRPr/>
          </a:p>
        </p:txBody>
      </p:sp>
      <p:grpSp>
        <p:nvGrpSpPr>
          <p:cNvPr id="376" name="Google Shape;376;p37"/>
          <p:cNvGrpSpPr/>
          <p:nvPr/>
        </p:nvGrpSpPr>
        <p:grpSpPr>
          <a:xfrm>
            <a:off x="5365248" y="2401097"/>
            <a:ext cx="2134166" cy="665181"/>
            <a:chOff x="5856865" y="3208604"/>
            <a:chExt cx="2288188" cy="946051"/>
          </a:xfrm>
        </p:grpSpPr>
        <p:sp>
          <p:nvSpPr>
            <p:cNvPr id="377" name="Google Shape;377;p37"/>
            <p:cNvSpPr/>
            <p:nvPr/>
          </p:nvSpPr>
          <p:spPr>
            <a:xfrm>
              <a:off x="6043354" y="3722112"/>
              <a:ext cx="2101699" cy="365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428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latin typeface="Corbel"/>
                  <a:ea typeface="Corbel"/>
                  <a:cs typeface="Corbel"/>
                  <a:sym typeface="Corbel"/>
                </a:rPr>
                <a:t> </a:t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457670" y="3722112"/>
              <a:ext cx="1100008" cy="432543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5856865" y="3208604"/>
              <a:ext cx="1777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Total predictions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559401" y="27537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386" name="Google Shape;386;p38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87" name="Google Shape;3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300" y="2452173"/>
            <a:ext cx="4553081" cy="231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38"/>
          <p:cNvGraphicFramePr/>
          <p:nvPr/>
        </p:nvGraphicFramePr>
        <p:xfrm>
          <a:off x="10324788" y="3030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611450"/>
              </a:tblGrid>
              <a:tr h="83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363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558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9" name="Google Shape;389;p38"/>
          <p:cNvGraphicFramePr/>
          <p:nvPr/>
        </p:nvGraphicFramePr>
        <p:xfrm>
          <a:off x="7057954" y="47483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1725775"/>
                <a:gridCol w="1563200"/>
              </a:tblGrid>
              <a:tr h="31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340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581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90" name="Google Shape;390;p38"/>
          <p:cNvGrpSpPr/>
          <p:nvPr/>
        </p:nvGrpSpPr>
        <p:grpSpPr>
          <a:xfrm>
            <a:off x="7098588" y="3052486"/>
            <a:ext cx="4701656" cy="2044121"/>
            <a:chOff x="11735613" y="1995767"/>
            <a:chExt cx="4909735" cy="2187348"/>
          </a:xfrm>
        </p:grpSpPr>
        <p:sp>
          <p:nvSpPr>
            <p:cNvPr id="391" name="Google Shape;391;p38"/>
            <p:cNvSpPr/>
            <p:nvPr/>
          </p:nvSpPr>
          <p:spPr>
            <a:xfrm>
              <a:off x="11735613" y="1995767"/>
              <a:ext cx="1587044" cy="859286"/>
            </a:xfrm>
            <a:prstGeom prst="roundRect">
              <a:avLst>
                <a:gd fmla="val 16667" name="adj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13400213" y="2927891"/>
              <a:ext cx="1729288" cy="847493"/>
            </a:xfrm>
            <a:prstGeom prst="roundRect">
              <a:avLst>
                <a:gd fmla="val 16667" name="adj"/>
              </a:avLst>
            </a:pr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4615316" y="3817990"/>
              <a:ext cx="2030033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rgbClr val="00B050"/>
                  </a:solidFill>
                  <a:latin typeface="Corbel"/>
                  <a:ea typeface="Corbel"/>
                  <a:cs typeface="Corbel"/>
                  <a:sym typeface="Corbel"/>
                </a:rPr>
                <a:t>Correct predictions</a:t>
              </a:r>
              <a:endParaRPr sz="160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94" name="Google Shape;394;p38"/>
          <p:cNvSpPr/>
          <p:nvPr/>
        </p:nvSpPr>
        <p:spPr>
          <a:xfrm>
            <a:off x="8694024" y="3052486"/>
            <a:ext cx="1620000" cy="8280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057954" y="3900008"/>
            <a:ext cx="1601052" cy="8280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9856246" y="2689108"/>
            <a:ext cx="21600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Incorrect predictions</a:t>
            </a:r>
            <a:endParaRPr sz="16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7" name="Google Shape;397;p38"/>
          <p:cNvSpPr txBox="1"/>
          <p:nvPr>
            <p:ph idx="1" type="body"/>
          </p:nvPr>
        </p:nvSpPr>
        <p:spPr>
          <a:xfrm>
            <a:off x="559558" y="1743496"/>
            <a:ext cx="517708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Accuracy: </a:t>
            </a:r>
            <a:r>
              <a:rPr lang="fr-FR" sz="2000"/>
              <a:t>% of samples that are correctly classified </a:t>
            </a:r>
            <a:endParaRPr/>
          </a:p>
          <a:p>
            <a:pPr indent="-81279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81279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Classification error: % of samples that are incorrectly classified (1- accuracy) 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grpSp>
        <p:nvGrpSpPr>
          <p:cNvPr id="398" name="Google Shape;398;p38"/>
          <p:cNvGrpSpPr/>
          <p:nvPr/>
        </p:nvGrpSpPr>
        <p:grpSpPr>
          <a:xfrm>
            <a:off x="5547607" y="2762155"/>
            <a:ext cx="1960230" cy="309494"/>
            <a:chOff x="6052385" y="3722112"/>
            <a:chExt cx="2101699" cy="440176"/>
          </a:xfrm>
        </p:grpSpPr>
        <p:sp>
          <p:nvSpPr>
            <p:cNvPr id="399" name="Google Shape;399;p38"/>
            <p:cNvSpPr/>
            <p:nvPr/>
          </p:nvSpPr>
          <p:spPr>
            <a:xfrm>
              <a:off x="6052385" y="3797164"/>
              <a:ext cx="2101699" cy="3651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428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latin typeface="Corbel"/>
                  <a:ea typeface="Corbel"/>
                  <a:cs typeface="Corbel"/>
                  <a:sym typeface="Corbel"/>
                </a:rPr>
                <a:t> </a:t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457670" y="3722112"/>
              <a:ext cx="1100008" cy="432543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01" name="Google Shape;401;p38"/>
          <p:cNvSpPr/>
          <p:nvPr/>
        </p:nvSpPr>
        <p:spPr>
          <a:xfrm>
            <a:off x="627785" y="5255387"/>
            <a:ext cx="7083761" cy="6019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627785" y="3253546"/>
            <a:ext cx="5540861" cy="60196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type="title"/>
          </p:nvPr>
        </p:nvSpPr>
        <p:spPr>
          <a:xfrm>
            <a:off x="559401" y="27537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409" name="Google Shape;409;p39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300" y="2452173"/>
            <a:ext cx="4553081" cy="231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1" name="Google Shape;411;p39"/>
          <p:cNvGraphicFramePr/>
          <p:nvPr/>
        </p:nvGraphicFramePr>
        <p:xfrm>
          <a:off x="10324788" y="3030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611450"/>
              </a:tblGrid>
              <a:tr h="83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363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558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2" name="Google Shape;412;p39"/>
          <p:cNvGraphicFramePr/>
          <p:nvPr/>
        </p:nvGraphicFramePr>
        <p:xfrm>
          <a:off x="7057954" y="47483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1725775"/>
                <a:gridCol w="1563200"/>
              </a:tblGrid>
              <a:tr h="31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340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581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3" name="Google Shape;413;p39"/>
          <p:cNvSpPr/>
          <p:nvPr/>
        </p:nvSpPr>
        <p:spPr>
          <a:xfrm>
            <a:off x="7032877" y="3061580"/>
            <a:ext cx="1601052" cy="8280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559558" y="1743496"/>
            <a:ext cx="517708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59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182880" lvl="0" marL="22860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Precision : </a:t>
            </a:r>
            <a:r>
              <a:rPr lang="fr-FR" sz="2400"/>
              <a:t>a measure of </a:t>
            </a:r>
            <a:r>
              <a:rPr i="1" lang="fr-FR" sz="2400"/>
              <a:t>exactness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Number of items correctly identified as positive out of total items identified as positive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Precision = P(Positive sample| sample is classified as positive)</a:t>
            </a:r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5547607" y="2762155"/>
            <a:ext cx="1960230" cy="309494"/>
            <a:chOff x="6052385" y="3722112"/>
            <a:chExt cx="2101699" cy="440176"/>
          </a:xfrm>
        </p:grpSpPr>
        <p:sp>
          <p:nvSpPr>
            <p:cNvPr id="416" name="Google Shape;416;p39"/>
            <p:cNvSpPr/>
            <p:nvPr/>
          </p:nvSpPr>
          <p:spPr>
            <a:xfrm>
              <a:off x="6052385" y="3797164"/>
              <a:ext cx="2101699" cy="3651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428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latin typeface="Corbel"/>
                  <a:ea typeface="Corbel"/>
                  <a:cs typeface="Corbel"/>
                  <a:sym typeface="Corbel"/>
                </a:rPr>
                <a:t> </a:t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457670" y="3722112"/>
              <a:ext cx="1100008" cy="432543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18" name="Google Shape;418;p39"/>
          <p:cNvSpPr/>
          <p:nvPr/>
        </p:nvSpPr>
        <p:spPr>
          <a:xfrm>
            <a:off x="1498395" y="5121895"/>
            <a:ext cx="2715552" cy="66858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7027230" y="3030802"/>
            <a:ext cx="1615206" cy="2219536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7287420" y="5281549"/>
            <a:ext cx="1091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Precision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559401" y="27537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427" name="Google Shape;427;p40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8" name="Google Shape;4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300" y="2452173"/>
            <a:ext cx="4553081" cy="231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p40"/>
          <p:cNvGraphicFramePr/>
          <p:nvPr/>
        </p:nvGraphicFramePr>
        <p:xfrm>
          <a:off x="10324788" y="3030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611450"/>
              </a:tblGrid>
              <a:tr h="83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363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558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0" name="Google Shape;430;p40"/>
          <p:cNvGraphicFramePr/>
          <p:nvPr/>
        </p:nvGraphicFramePr>
        <p:xfrm>
          <a:off x="7057954" y="47483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{C16902CF-B6A6-432D-AABE-F5F13B012B78}</a:tableStyleId>
              </a:tblPr>
              <a:tblGrid>
                <a:gridCol w="1725775"/>
                <a:gridCol w="1563200"/>
              </a:tblGrid>
              <a:tr h="31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340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581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40"/>
          <p:cNvSpPr/>
          <p:nvPr/>
        </p:nvSpPr>
        <p:spPr>
          <a:xfrm>
            <a:off x="7032877" y="3061580"/>
            <a:ext cx="1601052" cy="8280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2" name="Google Shape;432;p40"/>
          <p:cNvSpPr txBox="1"/>
          <p:nvPr>
            <p:ph idx="1" type="body"/>
          </p:nvPr>
        </p:nvSpPr>
        <p:spPr>
          <a:xfrm>
            <a:off x="559558" y="1743496"/>
            <a:ext cx="517708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59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182880" lvl="0" marL="2286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Recall</a:t>
            </a:r>
            <a:r>
              <a:rPr lang="fr-FR" sz="2400"/>
              <a:t>: a measure of </a:t>
            </a:r>
            <a:r>
              <a:rPr i="1" lang="fr-FR" sz="2400"/>
              <a:t>completeness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Number of items correctly identified as positive out of total actual positives</a:t>
            </a:r>
            <a:r>
              <a:rPr lang="fr-FR" sz="2400"/>
              <a:t> 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Recall = P(correctly classified | positive sample)</a:t>
            </a:r>
            <a:endParaRPr/>
          </a:p>
        </p:txBody>
      </p:sp>
      <p:grpSp>
        <p:nvGrpSpPr>
          <p:cNvPr id="433" name="Google Shape;433;p40"/>
          <p:cNvGrpSpPr/>
          <p:nvPr/>
        </p:nvGrpSpPr>
        <p:grpSpPr>
          <a:xfrm>
            <a:off x="5547607" y="2762155"/>
            <a:ext cx="1960230" cy="309494"/>
            <a:chOff x="6052385" y="3722112"/>
            <a:chExt cx="2101699" cy="440176"/>
          </a:xfrm>
        </p:grpSpPr>
        <p:sp>
          <p:nvSpPr>
            <p:cNvPr id="434" name="Google Shape;434;p40"/>
            <p:cNvSpPr/>
            <p:nvPr/>
          </p:nvSpPr>
          <p:spPr>
            <a:xfrm>
              <a:off x="6052385" y="3797164"/>
              <a:ext cx="2101699" cy="3651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428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latin typeface="Corbel"/>
                  <a:ea typeface="Corbel"/>
                  <a:cs typeface="Corbel"/>
                  <a:sym typeface="Corbel"/>
                </a:rPr>
                <a:t> </a:t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457670" y="3722112"/>
              <a:ext cx="1100008" cy="432543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36" name="Google Shape;436;p40"/>
          <p:cNvSpPr/>
          <p:nvPr/>
        </p:nvSpPr>
        <p:spPr>
          <a:xfrm>
            <a:off x="7027230" y="3030802"/>
            <a:ext cx="1615206" cy="2219536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906739" y="4935646"/>
            <a:ext cx="4829908" cy="8224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38" name="Google Shape;438;p40"/>
          <p:cNvSpPr/>
          <p:nvPr/>
        </p:nvSpPr>
        <p:spPr>
          <a:xfrm>
            <a:off x="7287420" y="5281549"/>
            <a:ext cx="1091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Precision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7050682" y="3059816"/>
            <a:ext cx="1601052" cy="8280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7005300" y="3011940"/>
            <a:ext cx="4124626" cy="91544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10936246" y="2692248"/>
            <a:ext cx="94769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447" name="Google Shape;447;p41"/>
          <p:cNvSpPr txBox="1"/>
          <p:nvPr>
            <p:ph idx="1" type="body"/>
          </p:nvPr>
        </p:nvSpPr>
        <p:spPr>
          <a:xfrm>
            <a:off x="559558" y="1743496"/>
            <a:ext cx="8892173" cy="4657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Recall / Precision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Classifier with better precision and recall is a better model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Inverse relationship</a:t>
            </a:r>
            <a:endParaRPr/>
          </a:p>
          <a:p>
            <a:pPr indent="0" lvl="2" marL="54864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None/>
            </a:pPr>
            <a:r>
              <a:rPr lang="fr-FR" sz="2200"/>
              <a:t>As FP decrease, FN increase (recall decreases) and vice versa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High recall, low precision</a:t>
            </a:r>
            <a:r>
              <a:rPr lang="fr-FR" sz="2400"/>
              <a:t>: Most of the positive examples are correctly recognized (low FN) but there are a lot of false positives.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Low recall, high precision</a:t>
            </a:r>
            <a:r>
              <a:rPr lang="fr-FR" sz="2400"/>
              <a:t>: We miss a lot of positive examples (high FN) but those we predict as positive are indeed positive (low FP). </a:t>
            </a:r>
            <a:endParaRPr/>
          </a:p>
          <a:p>
            <a:pPr indent="0" lvl="1" marL="2743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448" name="Google Shape;448;p41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9" name="Google Shape;449;p41"/>
          <p:cNvSpPr/>
          <p:nvPr/>
        </p:nvSpPr>
        <p:spPr>
          <a:xfrm>
            <a:off x="9007875" y="2556613"/>
            <a:ext cx="2715552" cy="668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50" name="Google Shape;450;p41"/>
          <p:cNvSpPr/>
          <p:nvPr/>
        </p:nvSpPr>
        <p:spPr>
          <a:xfrm>
            <a:off x="8886092" y="3382534"/>
            <a:ext cx="3305908" cy="82246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ésultat de recherche d'images pour &quot;Data mining = describe and find trends in data&quot;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168" y="1878132"/>
            <a:ext cx="8625254" cy="452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456" name="Google Shape;456;p42"/>
          <p:cNvSpPr txBox="1"/>
          <p:nvPr>
            <p:ph idx="1" type="body"/>
          </p:nvPr>
        </p:nvSpPr>
        <p:spPr>
          <a:xfrm>
            <a:off x="559558" y="1743496"/>
            <a:ext cx="8892173" cy="4657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F1 score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F1 score relies on both recall and precision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The mean harmonic of recall and precision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Will always be nearer to the smaller value.</a:t>
            </a:r>
            <a:endParaRPr sz="2600"/>
          </a:p>
        </p:txBody>
      </p:sp>
      <p:sp>
        <p:nvSpPr>
          <p:cNvPr id="457" name="Google Shape;457;p42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9007875" y="2556000"/>
            <a:ext cx="2715552" cy="668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59" name="Google Shape;459;p42"/>
          <p:cNvSpPr/>
          <p:nvPr/>
        </p:nvSpPr>
        <p:spPr>
          <a:xfrm>
            <a:off x="8886092" y="3384000"/>
            <a:ext cx="3305908" cy="82246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60" name="Google Shape;460;p42"/>
          <p:cNvSpPr/>
          <p:nvPr/>
        </p:nvSpPr>
        <p:spPr>
          <a:xfrm>
            <a:off x="3174023" y="3980406"/>
            <a:ext cx="5007375" cy="8824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466" name="Google Shape;466;p43"/>
          <p:cNvSpPr txBox="1"/>
          <p:nvPr>
            <p:ph idx="1" type="body"/>
          </p:nvPr>
        </p:nvSpPr>
        <p:spPr>
          <a:xfrm>
            <a:off x="559558" y="1743496"/>
            <a:ext cx="7344923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Logarithmic loss</a:t>
            </a:r>
            <a:endParaRPr sz="2800"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 To be used with probability outputs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Log Loss</a:t>
            </a:r>
            <a:r>
              <a:rPr lang="fr-FR" sz="2400"/>
              <a:t> takes into account the uncertainty of prediction based on how much it varies from the actual label.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It gives a more nuanced view into the performance of the model.</a:t>
            </a:r>
            <a:endParaRPr/>
          </a:p>
        </p:txBody>
      </p:sp>
      <p:sp>
        <p:nvSpPr>
          <p:cNvPr id="467" name="Google Shape;467;p43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Performance metrics to evaluate a machine learning model" id="468" name="Google Shape;4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4481" y="1743496"/>
            <a:ext cx="3972119" cy="455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474" name="Google Shape;474;p44"/>
          <p:cNvSpPr txBox="1"/>
          <p:nvPr>
            <p:ph idx="1" type="body"/>
          </p:nvPr>
        </p:nvSpPr>
        <p:spPr>
          <a:xfrm>
            <a:off x="559559" y="1743496"/>
            <a:ext cx="6972210" cy="481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Receiver Operating Characteristic (ROC) curve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True Positive Rate, recall or sensitivity</a:t>
            </a:r>
            <a:endParaRPr/>
          </a:p>
          <a:p>
            <a:pPr indent="0" lvl="1" marL="2743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1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True Negative Rate or specificity</a:t>
            </a:r>
            <a:endParaRPr/>
          </a:p>
          <a:p>
            <a:pPr indent="-60959" lvl="1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475" name="Google Shape;475;p44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6" name="Google Shape;476;p44"/>
          <p:cNvSpPr/>
          <p:nvPr/>
        </p:nvSpPr>
        <p:spPr>
          <a:xfrm>
            <a:off x="1573343" y="2961749"/>
            <a:ext cx="3981108" cy="827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77" name="Google Shape;477;p44"/>
          <p:cNvSpPr/>
          <p:nvPr/>
        </p:nvSpPr>
        <p:spPr>
          <a:xfrm>
            <a:off x="1557786" y="4762026"/>
            <a:ext cx="3981108" cy="827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pic>
        <p:nvPicPr>
          <p:cNvPr id="478" name="Google Shape;478;p44"/>
          <p:cNvPicPr preferRelativeResize="0"/>
          <p:nvPr/>
        </p:nvPicPr>
        <p:blipFill rotWithShape="1">
          <a:blip r:embed="rId5">
            <a:alphaModFix/>
          </a:blip>
          <a:srcRect b="0" l="0" r="8048" t="6109"/>
          <a:stretch/>
        </p:blipFill>
        <p:spPr>
          <a:xfrm>
            <a:off x="6678000" y="2100853"/>
            <a:ext cx="5044758" cy="386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484" name="Google Shape;484;p45"/>
          <p:cNvSpPr txBox="1"/>
          <p:nvPr>
            <p:ph idx="1" type="body"/>
          </p:nvPr>
        </p:nvSpPr>
        <p:spPr>
          <a:xfrm>
            <a:off x="559559" y="1743496"/>
            <a:ext cx="6972210" cy="481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Receiver Operating Characteristic (ROC) curve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Performance measured by AUC: area under    curve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Represent the model’s ability to discriminate between positives and negatives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Higher the AUC, better the model is at         predicting positives as positives and           negatives as negatives.</a:t>
            </a:r>
            <a:endParaRPr/>
          </a:p>
          <a:p>
            <a:pPr indent="-60959" lvl="1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485" name="Google Shape;485;p4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86" name="Google Shape;486;p45"/>
          <p:cNvPicPr preferRelativeResize="0"/>
          <p:nvPr/>
        </p:nvPicPr>
        <p:blipFill rotWithShape="1">
          <a:blip r:embed="rId3">
            <a:alphaModFix/>
          </a:blip>
          <a:srcRect b="0" l="0" r="8048" t="6109"/>
          <a:stretch/>
        </p:blipFill>
        <p:spPr>
          <a:xfrm>
            <a:off x="6678000" y="2221173"/>
            <a:ext cx="5044758" cy="386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Comparing metrics</a:t>
            </a:r>
            <a:endParaRPr/>
          </a:p>
        </p:txBody>
      </p:sp>
      <p:graphicFrame>
        <p:nvGraphicFramePr>
          <p:cNvPr id="492" name="Google Shape;492;p46"/>
          <p:cNvGraphicFramePr/>
          <p:nvPr/>
        </p:nvGraphicFramePr>
        <p:xfrm>
          <a:off x="337937" y="17432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312300"/>
                <a:gridCol w="154145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  <a:gridCol w="60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samples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</a:tr>
              <a:tr h="3708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probability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 (threshold=0.5)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 (threshold=0.7)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probability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 (threshold=0.5)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 (threshold=0.7)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3" name="Google Shape;493;p4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94" name="Google Shape;494;p46"/>
          <p:cNvSpPr txBox="1"/>
          <p:nvPr/>
        </p:nvSpPr>
        <p:spPr>
          <a:xfrm>
            <a:off x="1320800" y="6037058"/>
            <a:ext cx="8209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2 performs better than Model 1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Compring metrics</a:t>
            </a:r>
            <a:endParaRPr/>
          </a:p>
        </p:txBody>
      </p:sp>
      <p:graphicFrame>
        <p:nvGraphicFramePr>
          <p:cNvPr id="501" name="Google Shape;501;p47"/>
          <p:cNvGraphicFramePr/>
          <p:nvPr/>
        </p:nvGraphicFramePr>
        <p:xfrm>
          <a:off x="769608" y="194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2051825"/>
                <a:gridCol w="1580050"/>
                <a:gridCol w="1611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 (threshold=0.5)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2" name="Google Shape;502;p47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3" name="Google Shape;503;p47"/>
          <p:cNvSpPr txBox="1"/>
          <p:nvPr/>
        </p:nvSpPr>
        <p:spPr>
          <a:xfrm>
            <a:off x="769608" y="3430800"/>
            <a:ext cx="5169337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 correct predictions from a total of 16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incorrect predictions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= 0.875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= 0.8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= 1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= 0.88</a:t>
            </a:r>
            <a:endParaRPr/>
          </a:p>
        </p:txBody>
      </p:sp>
      <p:graphicFrame>
        <p:nvGraphicFramePr>
          <p:cNvPr id="504" name="Google Shape;504;p47"/>
          <p:cNvGraphicFramePr/>
          <p:nvPr/>
        </p:nvGraphicFramePr>
        <p:xfrm>
          <a:off x="6306207" y="194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2051825"/>
                <a:gridCol w="1580050"/>
                <a:gridCol w="1611025"/>
              </a:tblGrid>
              <a:tr h="35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 (threshold=0.7)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5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5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5" name="Google Shape;505;p47"/>
          <p:cNvSpPr txBox="1"/>
          <p:nvPr/>
        </p:nvSpPr>
        <p:spPr>
          <a:xfrm>
            <a:off x="6306207" y="3430800"/>
            <a:ext cx="5169337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 correct predictions from a total of 16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incorrect predictions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= 0.875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= 1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= 0.75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= 0.86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Compring metrics</a:t>
            </a:r>
            <a:endParaRPr/>
          </a:p>
        </p:txBody>
      </p:sp>
      <p:sp>
        <p:nvSpPr>
          <p:cNvPr id="511" name="Google Shape;511;p48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12" name="Google Shape;512;p48"/>
          <p:cNvGraphicFramePr/>
          <p:nvPr/>
        </p:nvGraphicFramePr>
        <p:xfrm>
          <a:off x="6401399" y="19442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2051825"/>
                <a:gridCol w="1580050"/>
                <a:gridCol w="1611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2 (threshold=0.7)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3" name="Google Shape;513;p48"/>
          <p:cNvSpPr txBox="1"/>
          <p:nvPr/>
        </p:nvSpPr>
        <p:spPr>
          <a:xfrm>
            <a:off x="6401400" y="3429000"/>
            <a:ext cx="5169337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 correct predictions from a total of 16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incorrect prediction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= 1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= 1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= 1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= 1</a:t>
            </a:r>
            <a:endParaRPr/>
          </a:p>
        </p:txBody>
      </p:sp>
      <p:graphicFrame>
        <p:nvGraphicFramePr>
          <p:cNvPr id="514" name="Google Shape;514;p48"/>
          <p:cNvGraphicFramePr/>
          <p:nvPr/>
        </p:nvGraphicFramePr>
        <p:xfrm>
          <a:off x="746835" y="1945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2051825"/>
                <a:gridCol w="1580050"/>
                <a:gridCol w="1611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(threshold=0.5)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5" name="Google Shape;515;p48"/>
          <p:cNvSpPr txBox="1"/>
          <p:nvPr/>
        </p:nvSpPr>
        <p:spPr>
          <a:xfrm>
            <a:off x="746835" y="3429000"/>
            <a:ext cx="5169337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correct predictions from a total of 16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incorrect prediction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= 0.5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= 0.5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= 1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= 0.66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9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Compring metrics</a:t>
            </a:r>
            <a:endParaRPr/>
          </a:p>
        </p:txBody>
      </p:sp>
      <p:sp>
        <p:nvSpPr>
          <p:cNvPr id="521" name="Google Shape;521;p49"/>
          <p:cNvSpPr txBox="1"/>
          <p:nvPr>
            <p:ph idx="1" type="body"/>
          </p:nvPr>
        </p:nvSpPr>
        <p:spPr>
          <a:xfrm>
            <a:off x="559558" y="3909848"/>
            <a:ext cx="11163869" cy="231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Log-Loss is useful to compare models in terms of probabilistic outcome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F1 score and ROC-AUC are useful if we care only about final class predictions.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F1 score is sensitive to threshold and should be tuned first before comparing the models 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AUC score can be used if we don’t want to tune threshold.</a:t>
            </a:r>
            <a:endParaRPr/>
          </a:p>
        </p:txBody>
      </p:sp>
      <p:sp>
        <p:nvSpPr>
          <p:cNvPr id="522" name="Google Shape;522;p49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23" name="Google Shape;523;p49"/>
          <p:cNvGraphicFramePr/>
          <p:nvPr/>
        </p:nvGraphicFramePr>
        <p:xfrm>
          <a:off x="696035" y="1741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{A460EEEA-6489-4F0F-824D-00B77A197E87}</a:tableStyleId>
              </a:tblPr>
              <a:tblGrid>
                <a:gridCol w="1227350"/>
                <a:gridCol w="2016000"/>
                <a:gridCol w="2016000"/>
                <a:gridCol w="1260000"/>
                <a:gridCol w="1260000"/>
              </a:tblGrid>
              <a:tr h="93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F1 (threshold=0.5)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F1 (threshold=0.7)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ROC-AUC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Log-Loss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Model 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0.88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0.86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0.28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Model 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0.66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0.60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24" name="Google Shape;524;p49"/>
          <p:cNvGrpSpPr/>
          <p:nvPr/>
        </p:nvGrpSpPr>
        <p:grpSpPr>
          <a:xfrm>
            <a:off x="7588396" y="3331842"/>
            <a:ext cx="3907569" cy="371566"/>
            <a:chOff x="7588396" y="3331842"/>
            <a:chExt cx="3907569" cy="371566"/>
          </a:xfrm>
        </p:grpSpPr>
        <p:sp>
          <p:nvSpPr>
            <p:cNvPr id="525" name="Google Shape;525;p49"/>
            <p:cNvSpPr/>
            <p:nvPr/>
          </p:nvSpPr>
          <p:spPr>
            <a:xfrm>
              <a:off x="7818196" y="3334076"/>
              <a:ext cx="3677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1800">
                  <a:solidFill>
                    <a:schemeClr val="dk1"/>
                  </a:solidFill>
                  <a:latin typeface="Content"/>
                  <a:ea typeface="Content"/>
                  <a:cs typeface="Content"/>
                  <a:sym typeface="Content"/>
                </a:rPr>
                <a:t>Very big difference from actual labels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526" name="Google Shape;526;p49"/>
            <p:cNvCxnSpPr>
              <a:stCxn id="525" idx="1"/>
            </p:cNvCxnSpPr>
            <p:nvPr/>
          </p:nvCxnSpPr>
          <p:spPr>
            <a:xfrm rot="10800000">
              <a:off x="7588396" y="3331842"/>
              <a:ext cx="229800" cy="1869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27" name="Google Shape;527;p49"/>
          <p:cNvGrpSpPr/>
          <p:nvPr/>
        </p:nvGrpSpPr>
        <p:grpSpPr>
          <a:xfrm>
            <a:off x="8103531" y="2534791"/>
            <a:ext cx="4088469" cy="646331"/>
            <a:chOff x="7740924" y="3275219"/>
            <a:chExt cx="4088469" cy="646331"/>
          </a:xfrm>
        </p:grpSpPr>
        <p:sp>
          <p:nvSpPr>
            <p:cNvPr id="528" name="Google Shape;528;p49"/>
            <p:cNvSpPr/>
            <p:nvPr/>
          </p:nvSpPr>
          <p:spPr>
            <a:xfrm>
              <a:off x="8151624" y="3275219"/>
              <a:ext cx="36777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1800">
                  <a:solidFill>
                    <a:schemeClr val="dk1"/>
                  </a:solidFill>
                  <a:latin typeface="Content"/>
                  <a:ea typeface="Content"/>
                  <a:cs typeface="Content"/>
                  <a:sym typeface="Content"/>
                </a:rPr>
                <a:t> Is better in predicting class probabilities 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529" name="Google Shape;529;p49"/>
            <p:cNvCxnSpPr>
              <a:stCxn id="528" idx="1"/>
            </p:cNvCxnSpPr>
            <p:nvPr/>
          </p:nvCxnSpPr>
          <p:spPr>
            <a:xfrm rot="10800000">
              <a:off x="7740924" y="3598384"/>
              <a:ext cx="410700" cy="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Comparing metrics</a:t>
            </a:r>
            <a:endParaRPr/>
          </a:p>
        </p:txBody>
      </p:sp>
      <p:sp>
        <p:nvSpPr>
          <p:cNvPr id="536" name="Google Shape;536;p50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Example</a:t>
            </a:r>
            <a:endParaRPr sz="2800"/>
          </a:p>
        </p:txBody>
      </p:sp>
      <p:sp>
        <p:nvSpPr>
          <p:cNvPr id="537" name="Google Shape;537;p50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38" name="Google Shape;538;p50"/>
          <p:cNvGraphicFramePr/>
          <p:nvPr/>
        </p:nvGraphicFramePr>
        <p:xfrm>
          <a:off x="714706" y="1896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1181225"/>
                <a:gridCol w="2628000"/>
                <a:gridCol w="2628000"/>
                <a:gridCol w="2628000"/>
                <a:gridCol w="1335500"/>
              </a:tblGrid>
              <a:tr h="3069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 (cancer = yes)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(cancer = no)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32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 (cancer = yes)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(cancer = no)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9560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9770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9" name="Google Shape;539;p50"/>
          <p:cNvSpPr txBox="1"/>
          <p:nvPr/>
        </p:nvSpPr>
        <p:spPr>
          <a:xfrm>
            <a:off x="1098068" y="4446914"/>
            <a:ext cx="3691325" cy="179264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= 96,5%</a:t>
            </a:r>
            <a:endParaRPr/>
          </a:p>
          <a:p>
            <a:pPr indent="0" lvl="0" marL="4572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= 39,13%</a:t>
            </a:r>
            <a:endParaRPr/>
          </a:p>
          <a:p>
            <a:pPr indent="0" lvl="0" marL="4572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= 30%</a:t>
            </a:r>
            <a:endParaRPr/>
          </a:p>
          <a:p>
            <a:pPr indent="0" lvl="0" marL="4572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 = 33,96%</a:t>
            </a:r>
            <a:endParaRPr/>
          </a:p>
        </p:txBody>
      </p:sp>
      <p:sp>
        <p:nvSpPr>
          <p:cNvPr id="540" name="Google Shape;540;p50"/>
          <p:cNvSpPr txBox="1"/>
          <p:nvPr/>
        </p:nvSpPr>
        <p:spPr>
          <a:xfrm>
            <a:off x="5191286" y="5728731"/>
            <a:ext cx="4595214" cy="626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2"/>
              <a:buFont typeface="Corbel"/>
              <a:buNone/>
            </a:pPr>
            <a:r>
              <a:rPr b="1" lang="fr-FR" sz="259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class imbalance problem !!</a:t>
            </a:r>
            <a:endParaRPr sz="259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1" name="Google Shape;541;p50"/>
          <p:cNvSpPr/>
          <p:nvPr/>
        </p:nvSpPr>
        <p:spPr>
          <a:xfrm>
            <a:off x="5037788" y="4839255"/>
            <a:ext cx="40704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Accuracy is a misleading metric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542" name="Google Shape;542;p50"/>
          <p:cNvGraphicFramePr/>
          <p:nvPr/>
        </p:nvGraphicFramePr>
        <p:xfrm>
          <a:off x="9666903" y="4513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205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Class distribution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3%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97%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1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Imbalanced classification </a:t>
            </a:r>
            <a:endParaRPr/>
          </a:p>
        </p:txBody>
      </p:sp>
      <p:sp>
        <p:nvSpPr>
          <p:cNvPr id="549" name="Google Shape;549;p51"/>
          <p:cNvSpPr txBox="1"/>
          <p:nvPr>
            <p:ph idx="1" type="body"/>
          </p:nvPr>
        </p:nvSpPr>
        <p:spPr>
          <a:xfrm>
            <a:off x="5448083" y="2523017"/>
            <a:ext cx="6275343" cy="991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fr-FR" sz="2400"/>
              <a:t>A classification problem where the distribution of examples across the classes is not equal</a:t>
            </a:r>
            <a:endParaRPr/>
          </a:p>
        </p:txBody>
      </p:sp>
      <p:sp>
        <p:nvSpPr>
          <p:cNvPr id="550" name="Google Shape;550;p51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1" name="Google Shape;551;p51"/>
          <p:cNvSpPr/>
          <p:nvPr/>
        </p:nvSpPr>
        <p:spPr>
          <a:xfrm>
            <a:off x="5511917" y="3791303"/>
            <a:ext cx="60402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Slight imbalance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distribution uneven by a small amount</a:t>
            </a:r>
            <a:endParaRPr/>
          </a:p>
          <a:p>
            <a:pPr indent="0" lvl="1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Severe imbalance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distribution uneven by a large amount</a:t>
            </a:r>
            <a:endParaRPr/>
          </a:p>
        </p:txBody>
      </p:sp>
      <p:grpSp>
        <p:nvGrpSpPr>
          <p:cNvPr id="552" name="Google Shape;552;p51"/>
          <p:cNvGrpSpPr/>
          <p:nvPr/>
        </p:nvGrpSpPr>
        <p:grpSpPr>
          <a:xfrm>
            <a:off x="639861" y="2119503"/>
            <a:ext cx="4700588" cy="3404504"/>
            <a:chOff x="1722503" y="2907490"/>
            <a:chExt cx="4700588" cy="3404504"/>
          </a:xfrm>
        </p:grpSpPr>
        <p:pic>
          <p:nvPicPr>
            <p:cNvPr id="553" name="Google Shape;553;p51"/>
            <p:cNvPicPr preferRelativeResize="0"/>
            <p:nvPr/>
          </p:nvPicPr>
          <p:blipFill rotWithShape="1">
            <a:blip r:embed="rId3">
              <a:alphaModFix/>
            </a:blip>
            <a:srcRect b="0" l="0" r="0" t="6992"/>
            <a:stretch/>
          </p:blipFill>
          <p:spPr>
            <a:xfrm>
              <a:off x="1722503" y="3184634"/>
              <a:ext cx="4700588" cy="3127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51"/>
            <p:cNvSpPr/>
            <p:nvPr/>
          </p:nvSpPr>
          <p:spPr>
            <a:xfrm>
              <a:off x="2704524" y="2907490"/>
              <a:ext cx="15734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Majority Class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4436636" y="4996731"/>
              <a:ext cx="15798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Minority Class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56" name="Google Shape;556;p51"/>
          <p:cNvSpPr/>
          <p:nvPr/>
        </p:nvSpPr>
        <p:spPr>
          <a:xfrm>
            <a:off x="670468" y="5780329"/>
            <a:ext cx="109447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Ex: Anomaly detection, fraud detection, outlier detection,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No photo description available." id="117" name="Google Shape;117;p16"/>
          <p:cNvPicPr preferRelativeResize="0"/>
          <p:nvPr/>
        </p:nvPicPr>
        <p:blipFill rotWithShape="1">
          <a:blip r:embed="rId3">
            <a:alphaModFix/>
          </a:blip>
          <a:srcRect b="10385" l="0" r="0" t="37383"/>
          <a:stretch/>
        </p:blipFill>
        <p:spPr>
          <a:xfrm>
            <a:off x="1330480" y="1499656"/>
            <a:ext cx="9531037" cy="290822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6894544" y="4614144"/>
            <a:ext cx="4078800" cy="200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7800" lvl="0" marL="39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⮚"/>
            </a:pP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Clustering</a:t>
            </a:r>
            <a:endParaRPr/>
          </a:p>
          <a:p>
            <a:pPr indent="-397800" lvl="0" marL="397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⮚"/>
            </a:pP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Association rules</a:t>
            </a:r>
            <a:endParaRPr/>
          </a:p>
          <a:p>
            <a:pPr indent="-397800" lvl="0" marL="397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⮚"/>
            </a:pP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Summarization</a:t>
            </a:r>
            <a:endParaRPr/>
          </a:p>
          <a:p>
            <a:pPr indent="-397800" lvl="0" marL="397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⮚"/>
            </a:pP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Sequence discovery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017113" y="4615200"/>
            <a:ext cx="4078886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7800" lvl="0" marL="39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⮚"/>
            </a:pP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Classification</a:t>
            </a:r>
            <a:endParaRPr/>
          </a:p>
          <a:p>
            <a:pPr indent="-397800" lvl="0" marL="397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⮚"/>
            </a:pP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Regression</a:t>
            </a:r>
            <a:endParaRPr/>
          </a:p>
          <a:p>
            <a:pPr indent="-397800" lvl="0" marL="397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⮚"/>
            </a:pP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Prediction</a:t>
            </a:r>
            <a:endParaRPr/>
          </a:p>
          <a:p>
            <a:pPr indent="-397800" lvl="0" marL="397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⮚"/>
            </a:pPr>
            <a:r>
              <a:rPr b="0" i="0" lang="fr-F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 series analysis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Imbalanced classification </a:t>
            </a:r>
            <a:endParaRPr/>
          </a:p>
        </p:txBody>
      </p:sp>
      <p:sp>
        <p:nvSpPr>
          <p:cNvPr id="563" name="Google Shape;563;p52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Causes of class imbalance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A property of the problem domain (some events are naturally of low occurrence )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Biased sampling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Measurement errors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The learning process of most classification algorithms is often biased toward the majority class examples, so that minority ones are not well modeled into the final system.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Approaches to deal with class imbalance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Sampling based (oversampling/undersampling)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Cost based (redefine cost function such as to penalize FN more that FP)</a:t>
            </a:r>
            <a:endParaRPr/>
          </a:p>
        </p:txBody>
      </p:sp>
      <p:sp>
        <p:nvSpPr>
          <p:cNvPr id="564" name="Google Shape;564;p52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Metrics and class imbalance</a:t>
            </a:r>
            <a:endParaRPr/>
          </a:p>
        </p:txBody>
      </p:sp>
      <p:sp>
        <p:nvSpPr>
          <p:cNvPr id="571" name="Google Shape;571;p53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572" name="Google Shape;57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34" y="1598479"/>
            <a:ext cx="10972800" cy="2153127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3"/>
          <p:cNvSpPr txBox="1"/>
          <p:nvPr/>
        </p:nvSpPr>
        <p:spPr>
          <a:xfrm>
            <a:off x="5087007" y="4844022"/>
            <a:ext cx="68432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care more about the positive class so Model 2 is better that Model 1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574" name="Google Shape;574;p53"/>
          <p:cNvGraphicFramePr/>
          <p:nvPr/>
        </p:nvGraphicFramePr>
        <p:xfrm>
          <a:off x="559401" y="38734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1613325"/>
                <a:gridCol w="1242350"/>
                <a:gridCol w="1266725"/>
              </a:tblGrid>
              <a:tr h="5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2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2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75" name="Google Shape;575;p53"/>
          <p:cNvGraphicFramePr/>
          <p:nvPr/>
        </p:nvGraphicFramePr>
        <p:xfrm>
          <a:off x="559401" y="5312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1613325"/>
                <a:gridCol w="1242375"/>
                <a:gridCol w="1266725"/>
              </a:tblGrid>
              <a:tr h="47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7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positives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7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negatives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6" name="Google Shape;576;p53"/>
          <p:cNvSpPr/>
          <p:nvPr/>
        </p:nvSpPr>
        <p:spPr>
          <a:xfrm>
            <a:off x="9774621" y="2722179"/>
            <a:ext cx="483473" cy="3363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7" name="Google Shape;577;p53"/>
          <p:cNvSpPr/>
          <p:nvPr/>
        </p:nvSpPr>
        <p:spPr>
          <a:xfrm>
            <a:off x="9222827" y="3218794"/>
            <a:ext cx="483473" cy="3363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Metrics and class imbalance</a:t>
            </a:r>
            <a:endParaRPr/>
          </a:p>
        </p:txBody>
      </p:sp>
      <p:sp>
        <p:nvSpPr>
          <p:cNvPr id="584" name="Google Shape;584;p54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585" name="Google Shape;58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34" y="1598479"/>
            <a:ext cx="10972800" cy="215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304" y="4430154"/>
            <a:ext cx="5802704" cy="1447757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4"/>
          <p:cNvSpPr txBox="1"/>
          <p:nvPr/>
        </p:nvSpPr>
        <p:spPr>
          <a:xfrm>
            <a:off x="6552338" y="4544631"/>
            <a:ext cx="517108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Log-Loss does not differentiate between the two models. Treats both errors equally</a:t>
            </a:r>
            <a:endParaRPr sz="2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88" name="Google Shape;588;p54"/>
          <p:cNvCxnSpPr>
            <a:stCxn id="587" idx="1"/>
          </p:cNvCxnSpPr>
          <p:nvPr/>
        </p:nvCxnSpPr>
        <p:spPr>
          <a:xfrm flipH="1">
            <a:off x="5366438" y="4929351"/>
            <a:ext cx="1185900" cy="3153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54"/>
          <p:cNvCxnSpPr>
            <a:stCxn id="587" idx="1"/>
          </p:cNvCxnSpPr>
          <p:nvPr/>
        </p:nvCxnSpPr>
        <p:spPr>
          <a:xfrm flipH="1">
            <a:off x="5313938" y="4929351"/>
            <a:ext cx="1238400" cy="7530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0" name="Google Shape;590;p54"/>
          <p:cNvSpPr/>
          <p:nvPr/>
        </p:nvSpPr>
        <p:spPr>
          <a:xfrm>
            <a:off x="9774621" y="2722179"/>
            <a:ext cx="483473" cy="3363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9222827" y="3218794"/>
            <a:ext cx="483473" cy="3363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 txBox="1"/>
          <p:nvPr/>
        </p:nvSpPr>
        <p:spPr>
          <a:xfrm>
            <a:off x="4688496" y="6016813"/>
            <a:ext cx="67500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Log-Loss is not a good metric if classes are imbalanced</a:t>
            </a:r>
            <a:endParaRPr sz="2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Metrics and class imbalance</a:t>
            </a:r>
            <a:endParaRPr/>
          </a:p>
        </p:txBody>
      </p:sp>
      <p:sp>
        <p:nvSpPr>
          <p:cNvPr id="599" name="Google Shape;599;p5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600" name="Google Shape;6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01" y="1451858"/>
            <a:ext cx="10972800" cy="473202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5"/>
          <p:cNvSpPr/>
          <p:nvPr/>
        </p:nvSpPr>
        <p:spPr>
          <a:xfrm>
            <a:off x="9900744" y="2827281"/>
            <a:ext cx="483473" cy="3363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2" name="Google Shape;602;p55"/>
          <p:cNvSpPr/>
          <p:nvPr/>
        </p:nvSpPr>
        <p:spPr>
          <a:xfrm>
            <a:off x="9348950" y="3323896"/>
            <a:ext cx="483473" cy="3363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3" name="Google Shape;603;p55"/>
          <p:cNvSpPr/>
          <p:nvPr/>
        </p:nvSpPr>
        <p:spPr>
          <a:xfrm>
            <a:off x="3962402" y="5122361"/>
            <a:ext cx="483473" cy="3363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4" name="Google Shape;604;p55"/>
          <p:cNvSpPr/>
          <p:nvPr/>
        </p:nvSpPr>
        <p:spPr>
          <a:xfrm>
            <a:off x="4498425" y="5649431"/>
            <a:ext cx="483473" cy="3363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Metrics and class imbalance</a:t>
            </a:r>
            <a:endParaRPr/>
          </a:p>
        </p:txBody>
      </p:sp>
      <p:sp>
        <p:nvSpPr>
          <p:cNvPr id="611" name="Google Shape;611;p5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612" name="Google Shape;61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84" y="1568964"/>
            <a:ext cx="7077601" cy="29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6"/>
          <p:cNvSpPr/>
          <p:nvPr/>
        </p:nvSpPr>
        <p:spPr>
          <a:xfrm>
            <a:off x="4319752" y="2217681"/>
            <a:ext cx="793301" cy="935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330261" y="3319282"/>
            <a:ext cx="793301" cy="935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5" name="Google Shape;615;p56"/>
          <p:cNvSpPr txBox="1"/>
          <p:nvPr/>
        </p:nvSpPr>
        <p:spPr>
          <a:xfrm>
            <a:off x="8156028" y="2148796"/>
            <a:ext cx="356739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difference between the two cases (few negatives vs few positives)</a:t>
            </a:r>
            <a:endParaRPr/>
          </a:p>
        </p:txBody>
      </p:sp>
      <p:cxnSp>
        <p:nvCxnSpPr>
          <p:cNvPr id="616" name="Google Shape;616;p56"/>
          <p:cNvCxnSpPr>
            <a:stCxn id="615" idx="1"/>
            <a:endCxn id="613" idx="3"/>
          </p:cNvCxnSpPr>
          <p:nvPr/>
        </p:nvCxnSpPr>
        <p:spPr>
          <a:xfrm rot="10800000">
            <a:off x="5113128" y="2685394"/>
            <a:ext cx="3042900" cy="174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7" name="Google Shape;617;p56"/>
          <p:cNvCxnSpPr>
            <a:stCxn id="615" idx="1"/>
            <a:endCxn id="614" idx="3"/>
          </p:cNvCxnSpPr>
          <p:nvPr/>
        </p:nvCxnSpPr>
        <p:spPr>
          <a:xfrm flipH="1">
            <a:off x="5123628" y="2702794"/>
            <a:ext cx="3032400" cy="1084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8" name="Google Shape;618;p56"/>
          <p:cNvSpPr txBox="1"/>
          <p:nvPr/>
        </p:nvSpPr>
        <p:spPr>
          <a:xfrm>
            <a:off x="761967" y="5335960"/>
            <a:ext cx="106680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ROC-AUC is a good metric for imbalance classification if you care about the minority class  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761967" y="5792941"/>
            <a:ext cx="106680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F1 gives more importance to the positive class </a:t>
            </a:r>
            <a:endParaRPr/>
          </a:p>
        </p:txBody>
      </p:sp>
      <p:sp>
        <p:nvSpPr>
          <p:cNvPr id="620" name="Google Shape;620;p56"/>
          <p:cNvSpPr txBox="1"/>
          <p:nvPr/>
        </p:nvSpPr>
        <p:spPr>
          <a:xfrm>
            <a:off x="8156028" y="4117900"/>
            <a:ext cx="356739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Not much difference because of the large number of positives</a:t>
            </a:r>
            <a:endParaRPr/>
          </a:p>
        </p:txBody>
      </p:sp>
      <p:cxnSp>
        <p:nvCxnSpPr>
          <p:cNvPr id="621" name="Google Shape;621;p56"/>
          <p:cNvCxnSpPr>
            <a:stCxn id="620" idx="1"/>
            <a:endCxn id="622" idx="3"/>
          </p:cNvCxnSpPr>
          <p:nvPr/>
        </p:nvCxnSpPr>
        <p:spPr>
          <a:xfrm rot="10800000">
            <a:off x="2937528" y="4028398"/>
            <a:ext cx="5218500" cy="6435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2" name="Google Shape;622;p56"/>
          <p:cNvSpPr/>
          <p:nvPr/>
        </p:nvSpPr>
        <p:spPr>
          <a:xfrm>
            <a:off x="2144209" y="3882225"/>
            <a:ext cx="793301" cy="29261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6"/>
          <p:cNvSpPr/>
          <p:nvPr/>
        </p:nvSpPr>
        <p:spPr>
          <a:xfrm>
            <a:off x="2144208" y="3336475"/>
            <a:ext cx="793301" cy="29261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6"/>
          <p:cNvCxnSpPr>
            <a:stCxn id="620" idx="1"/>
            <a:endCxn id="623" idx="3"/>
          </p:cNvCxnSpPr>
          <p:nvPr/>
        </p:nvCxnSpPr>
        <p:spPr>
          <a:xfrm rot="10800000">
            <a:off x="2937528" y="3482698"/>
            <a:ext cx="5218500" cy="1189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" name="Google Shape;629;p57"/>
          <p:cNvGraphicFramePr/>
          <p:nvPr/>
        </p:nvGraphicFramePr>
        <p:xfrm>
          <a:off x="635624" y="2645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1908000"/>
                <a:gridCol w="1260000"/>
                <a:gridCol w="1260000"/>
              </a:tblGrid>
              <a:tr h="46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POSITIVE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NEGATIVE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POSITIVE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NEGATIVE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0" name="Google Shape;630;p57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Metrics and class imbalance</a:t>
            </a:r>
            <a:endParaRPr/>
          </a:p>
        </p:txBody>
      </p:sp>
      <p:sp>
        <p:nvSpPr>
          <p:cNvPr id="631" name="Google Shape;631;p57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32" name="Google Shape;632;p57"/>
          <p:cNvSpPr/>
          <p:nvPr/>
        </p:nvSpPr>
        <p:spPr>
          <a:xfrm>
            <a:off x="635624" y="1839296"/>
            <a:ext cx="26164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(cancer = yes)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(cancer = no)</a:t>
            </a:r>
            <a:endParaRPr/>
          </a:p>
        </p:txBody>
      </p:sp>
      <p:graphicFrame>
        <p:nvGraphicFramePr>
          <p:cNvPr id="633" name="Google Shape;633;p57"/>
          <p:cNvGraphicFramePr/>
          <p:nvPr/>
        </p:nvGraphicFramePr>
        <p:xfrm>
          <a:off x="559401" y="4555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{D5321D67-AF13-4C91-A7BA-04C5FE58EBD1}</a:tableStyleId>
              </a:tblPr>
              <a:tblGrid>
                <a:gridCol w="1908000"/>
                <a:gridCol w="1260000"/>
                <a:gridCol w="1260000"/>
              </a:tblGrid>
              <a:tr h="46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POSITIVE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NEGATIVE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POSITIVE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NEGATIVE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4" name="Google Shape;634;p57"/>
          <p:cNvGraphicFramePr/>
          <p:nvPr/>
        </p:nvGraphicFramePr>
        <p:xfrm>
          <a:off x="6125089" y="3009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{A460EEEA-6489-4F0F-824D-00B77A197E87}</a:tableStyleId>
              </a:tblPr>
              <a:tblGrid>
                <a:gridCol w="1227350"/>
                <a:gridCol w="1439925"/>
                <a:gridCol w="1836075"/>
              </a:tblGrid>
              <a:tr h="45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ROC-AUC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5285199" y="1476742"/>
            <a:ext cx="6271177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1 performs very much better at detecting the positive class (predicts 90% out of 300)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2 is a </a:t>
            </a:r>
            <a:r>
              <a:rPr b="1"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very bad</a:t>
            </a: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predictor</a:t>
            </a:r>
            <a:endParaRPr sz="2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6" name="Google Shape;636;p57"/>
          <p:cNvSpPr/>
          <p:nvPr/>
        </p:nvSpPr>
        <p:spPr>
          <a:xfrm>
            <a:off x="2719401" y="3429000"/>
            <a:ext cx="793301" cy="29261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7" name="Google Shape;637;p57"/>
          <p:cNvSpPr/>
          <p:nvPr/>
        </p:nvSpPr>
        <p:spPr>
          <a:xfrm>
            <a:off x="2719400" y="5424353"/>
            <a:ext cx="793301" cy="29261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38" name="Google Shape;638;p57"/>
          <p:cNvCxnSpPr>
            <a:stCxn id="635" idx="1"/>
          </p:cNvCxnSpPr>
          <p:nvPr/>
        </p:nvCxnSpPr>
        <p:spPr>
          <a:xfrm flipH="1">
            <a:off x="3159699" y="2069212"/>
            <a:ext cx="2125500" cy="12858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9" name="Google Shape;639;p57"/>
          <p:cNvCxnSpPr>
            <a:stCxn id="635" idx="1"/>
          </p:cNvCxnSpPr>
          <p:nvPr/>
        </p:nvCxnSpPr>
        <p:spPr>
          <a:xfrm flipH="1">
            <a:off x="3159699" y="2069212"/>
            <a:ext cx="2125500" cy="31827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0" name="Google Shape;640;p57"/>
          <p:cNvSpPr txBox="1"/>
          <p:nvPr/>
        </p:nvSpPr>
        <p:spPr>
          <a:xfrm>
            <a:off x="5427573" y="4536212"/>
            <a:ext cx="6588001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ROC-AUC does not reflect the bad performance of Model 2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F1 is the appropriate metric if you care about the positive class  </a:t>
            </a:r>
            <a:endParaRPr/>
          </a:p>
        </p:txBody>
      </p:sp>
      <p:sp>
        <p:nvSpPr>
          <p:cNvPr id="641" name="Google Shape;641;p57"/>
          <p:cNvSpPr/>
          <p:nvPr/>
        </p:nvSpPr>
        <p:spPr>
          <a:xfrm>
            <a:off x="8771350" y="3854416"/>
            <a:ext cx="893379" cy="3524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648" name="Google Shape;648;p58"/>
          <p:cNvSpPr txBox="1"/>
          <p:nvPr>
            <p:ph idx="1" type="body"/>
          </p:nvPr>
        </p:nvSpPr>
        <p:spPr>
          <a:xfrm>
            <a:off x="559558" y="1743495"/>
            <a:ext cx="11163869" cy="4692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Confusion matrix : case multiclass classification</a:t>
            </a:r>
            <a:endParaRPr/>
          </a:p>
          <a:p>
            <a:pPr indent="-60959" lvl="1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1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One class is defined as positive and the others as negative. 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The performance  measures are computed in exactly the same way.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Recall and precision and F1 are computed for each class</a:t>
            </a:r>
            <a:endParaRPr/>
          </a:p>
        </p:txBody>
      </p:sp>
      <p:sp>
        <p:nvSpPr>
          <p:cNvPr id="649" name="Google Shape;649;p58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650" name="Google Shape;650;p58"/>
          <p:cNvPicPr preferRelativeResize="0"/>
          <p:nvPr/>
        </p:nvPicPr>
        <p:blipFill rotWithShape="1">
          <a:blip r:embed="rId3">
            <a:alphaModFix/>
          </a:blip>
          <a:srcRect b="0" l="0" r="12591" t="0"/>
          <a:stretch/>
        </p:blipFill>
        <p:spPr>
          <a:xfrm>
            <a:off x="3044858" y="2357845"/>
            <a:ext cx="5653665" cy="2142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Measures of performance</a:t>
            </a:r>
            <a:endParaRPr/>
          </a:p>
        </p:txBody>
      </p:sp>
      <p:sp>
        <p:nvSpPr>
          <p:cNvPr id="656" name="Google Shape;656;p59"/>
          <p:cNvSpPr txBox="1"/>
          <p:nvPr>
            <p:ph idx="1" type="body"/>
          </p:nvPr>
        </p:nvSpPr>
        <p:spPr>
          <a:xfrm>
            <a:off x="559558" y="1743495"/>
            <a:ext cx="11163869" cy="4692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Confusion matrix : case of multiclass classification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Overall performance of the classifier is calculated using the weighted averages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Macro average: Equal weight is given to all classes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Weighted average: classes are given different weights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Micro average: Equal weight is given to samples regardless of their class</a:t>
            </a:r>
            <a:endParaRPr/>
          </a:p>
        </p:txBody>
      </p:sp>
      <p:sp>
        <p:nvSpPr>
          <p:cNvPr id="657" name="Google Shape;657;p59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Classifier performance</a:t>
            </a:r>
            <a:endParaRPr/>
          </a:p>
        </p:txBody>
      </p:sp>
      <p:sp>
        <p:nvSpPr>
          <p:cNvPr id="663" name="Google Shape;663;p60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Accuracy is not EVERYTHING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Other evaluation criteria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•"/>
            </a:pPr>
            <a:r>
              <a:rPr b="1" lang="fr-FR" sz="2200"/>
              <a:t>Speed</a:t>
            </a:r>
            <a:r>
              <a:rPr lang="fr-FR" sz="2200"/>
              <a:t>: refers to the computation costs involved in generating and using the classifier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•"/>
            </a:pPr>
            <a:r>
              <a:rPr b="1" lang="fr-FR" sz="2200"/>
              <a:t>Robustness</a:t>
            </a:r>
            <a:r>
              <a:rPr lang="fr-FR" sz="2200"/>
              <a:t>: refers to the ability of the classifier to make correct predictions given noisy data or data with missing values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•"/>
            </a:pPr>
            <a:r>
              <a:rPr b="1" lang="fr-FR" sz="2200"/>
              <a:t>Scalability</a:t>
            </a:r>
            <a:r>
              <a:rPr lang="fr-FR" sz="2200"/>
              <a:t>: refers to the ability to construct the classifier efficiently given large amount of data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•"/>
            </a:pPr>
            <a:r>
              <a:rPr b="1" lang="fr-FR" sz="2200"/>
              <a:t>Interpretability</a:t>
            </a:r>
            <a:r>
              <a:rPr lang="fr-FR" sz="2200"/>
              <a:t>: refers to the level of understanding and insight that is provided by the classifier</a:t>
            </a:r>
            <a:endParaRPr/>
          </a:p>
        </p:txBody>
      </p:sp>
      <p:sp>
        <p:nvSpPr>
          <p:cNvPr id="664" name="Google Shape;664;p60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Classification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703" y="3755778"/>
            <a:ext cx="4166627" cy="188808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7469330" y="4500751"/>
            <a:ext cx="1926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Spam detection</a:t>
            </a:r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6095703" y="1282723"/>
            <a:ext cx="5627724" cy="2399206"/>
            <a:chOff x="6786403" y="854418"/>
            <a:chExt cx="6395385" cy="2980756"/>
          </a:xfrm>
        </p:grpSpPr>
        <p:pic>
          <p:nvPicPr>
            <p:cNvPr id="130" name="Google Shape;13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403" y="1393380"/>
              <a:ext cx="4883586" cy="2441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7"/>
            <p:cNvSpPr txBox="1"/>
            <p:nvPr/>
          </p:nvSpPr>
          <p:spPr>
            <a:xfrm>
              <a:off x="10750960" y="854418"/>
              <a:ext cx="2430828" cy="458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Text Categorization</a:t>
              </a:r>
              <a:endParaRPr/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1353470" y="1748129"/>
            <a:ext cx="4136566" cy="1453480"/>
            <a:chOff x="2065956" y="3057476"/>
            <a:chExt cx="3784821" cy="1351114"/>
          </a:xfrm>
        </p:grpSpPr>
        <p:grpSp>
          <p:nvGrpSpPr>
            <p:cNvPr id="133" name="Google Shape;133;p17"/>
            <p:cNvGrpSpPr/>
            <p:nvPr/>
          </p:nvGrpSpPr>
          <p:grpSpPr>
            <a:xfrm>
              <a:off x="2065956" y="3057476"/>
              <a:ext cx="1354611" cy="1351114"/>
              <a:chOff x="2065956" y="3057476"/>
              <a:chExt cx="1354611" cy="1351114"/>
            </a:xfrm>
          </p:grpSpPr>
          <p:grpSp>
            <p:nvGrpSpPr>
              <p:cNvPr id="134" name="Google Shape;134;p17"/>
              <p:cNvGrpSpPr/>
              <p:nvPr/>
            </p:nvGrpSpPr>
            <p:grpSpPr>
              <a:xfrm>
                <a:off x="2378321" y="3276737"/>
                <a:ext cx="815270" cy="1131853"/>
                <a:chOff x="3543092" y="3052230"/>
                <a:chExt cx="815270" cy="1131853"/>
              </a:xfrm>
            </p:grpSpPr>
            <p:pic>
              <p:nvPicPr>
                <p:cNvPr descr="Résultat de recherche d'images pour &quot;medical data icon free&quot;" id="135" name="Google Shape;135;p1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15227" r="15460" t="0"/>
                <a:stretch/>
              </p:blipFill>
              <p:spPr>
                <a:xfrm>
                  <a:off x="3543092" y="3052230"/>
                  <a:ext cx="522302" cy="7535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ésultat de recherche d'images pour &quot;medical data icon free&quot;" id="136" name="Google Shape;136;p1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15227" r="15460" t="0"/>
                <a:stretch/>
              </p:blipFill>
              <p:spPr>
                <a:xfrm>
                  <a:off x="3626018" y="3229132"/>
                  <a:ext cx="564031" cy="8137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ésultat de recherche d'images pour &quot;medical data icon free&quot;" id="137" name="Google Shape;137;p1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15227" r="15460" t="0"/>
                <a:stretch/>
              </p:blipFill>
              <p:spPr>
                <a:xfrm>
                  <a:off x="3794331" y="3370341"/>
                  <a:ext cx="564031" cy="8137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8" name="Google Shape;138;p17"/>
              <p:cNvSpPr/>
              <p:nvPr/>
            </p:nvSpPr>
            <p:spPr>
              <a:xfrm>
                <a:off x="2065956" y="3057476"/>
                <a:ext cx="1354611" cy="217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Patient data</a:t>
                </a:r>
                <a:endParaRPr/>
              </a:p>
            </p:txBody>
          </p:sp>
        </p:grpSp>
        <p:grpSp>
          <p:nvGrpSpPr>
            <p:cNvPr id="139" name="Google Shape;139;p17"/>
            <p:cNvGrpSpPr/>
            <p:nvPr/>
          </p:nvGrpSpPr>
          <p:grpSpPr>
            <a:xfrm>
              <a:off x="3361904" y="3453639"/>
              <a:ext cx="1926771" cy="813743"/>
              <a:chOff x="4463143" y="3183542"/>
              <a:chExt cx="1926771" cy="813743"/>
            </a:xfrm>
          </p:grpSpPr>
          <p:cxnSp>
            <p:nvCxnSpPr>
              <p:cNvPr id="140" name="Google Shape;140;p17"/>
              <p:cNvCxnSpPr/>
              <p:nvPr/>
            </p:nvCxnSpPr>
            <p:spPr>
              <a:xfrm flipH="1" rot="10800000">
                <a:off x="4463143" y="3183542"/>
                <a:ext cx="1926771" cy="411307"/>
              </a:xfrm>
              <a:prstGeom prst="bentConnector3">
                <a:avLst>
                  <a:gd fmla="val 107155" name="adj1"/>
                </a:avLst>
              </a:prstGeom>
              <a:noFill/>
              <a:ln cap="flat" cmpd="sng" w="10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17"/>
              <p:cNvCxnSpPr/>
              <p:nvPr/>
            </p:nvCxnSpPr>
            <p:spPr>
              <a:xfrm>
                <a:off x="4463143" y="3594849"/>
                <a:ext cx="1926771" cy="402436"/>
              </a:xfrm>
              <a:prstGeom prst="bentConnector3">
                <a:avLst>
                  <a:gd fmla="val 107155" name="adj1"/>
                </a:avLst>
              </a:prstGeom>
              <a:noFill/>
              <a:ln cap="flat" cmpd="sng" w="10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2" name="Google Shape;142;p17"/>
            <p:cNvSpPr/>
            <p:nvPr/>
          </p:nvSpPr>
          <p:spPr>
            <a:xfrm>
              <a:off x="3082274" y="3930396"/>
              <a:ext cx="1354611" cy="217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Is sick?</a:t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132990" y="3240456"/>
              <a:ext cx="717787" cy="209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Yes</a:t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132990" y="4156059"/>
              <a:ext cx="717787" cy="209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</a:t>
              </a:r>
              <a:endParaRPr/>
            </a:p>
          </p:txBody>
        </p:sp>
      </p:grpSp>
      <p:sp>
        <p:nvSpPr>
          <p:cNvPr id="145" name="Google Shape;145;p17"/>
          <p:cNvSpPr txBox="1"/>
          <p:nvPr/>
        </p:nvSpPr>
        <p:spPr>
          <a:xfrm>
            <a:off x="325194" y="3249481"/>
            <a:ext cx="2139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Medical Diagnosis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866452" y="5785651"/>
            <a:ext cx="10856975" cy="537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Classification assigns data items to target categories or 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Classification vs regression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egression vs Classification - Ali Reza Kohani - Medium" id="153" name="Google Shape;15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011" y="1705271"/>
            <a:ext cx="6476043" cy="485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6073803" y="2614246"/>
            <a:ext cx="589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Regression is the task of predicting a continuous quantity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073803" y="4464469"/>
            <a:ext cx="589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Classification is the task of predicting a discrete class label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Classification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559558" y="1743496"/>
            <a:ext cx="11163869" cy="4625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Example of application</a:t>
            </a:r>
            <a:endParaRPr sz="2800"/>
          </a:p>
          <a:p>
            <a:pPr indent="-182880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Fraudulent credit card transactions detection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Approach: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Data used</a:t>
            </a:r>
            <a:r>
              <a:rPr lang="fr-FR" sz="2400"/>
              <a:t>: credit card transactions and information of account holders</a:t>
            </a:r>
            <a:endParaRPr/>
          </a:p>
          <a:p>
            <a:pPr indent="-182879" lvl="3" marL="100583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When does a customer buy, the products he buy and how often he pays on time…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Data labeling</a:t>
            </a:r>
            <a:r>
              <a:rPr lang="fr-FR" sz="2400"/>
              <a:t>: label past transactions as “fraud” or “fair” (the class attribute)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Modeling</a:t>
            </a:r>
            <a:r>
              <a:rPr lang="fr-FR" sz="2400"/>
              <a:t>:  analyze the data to learn a model for the class of the transactions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Usage</a:t>
            </a:r>
            <a:r>
              <a:rPr lang="fr-FR" sz="2400"/>
              <a:t>: use the learned model to detect fraud on credit card transactions </a:t>
            </a:r>
            <a:endParaRPr sz="2400"/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930" y="2394101"/>
            <a:ext cx="7196323" cy="382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Classification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559558" y="1743496"/>
            <a:ext cx="5860697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fr-FR" sz="2400"/>
              <a:t>Classification uses an algorithm (classifier):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To </a:t>
            </a:r>
            <a:r>
              <a:rPr lang="fr-FR" sz="2200" u="sng"/>
              <a:t>automatically predict </a:t>
            </a:r>
            <a:r>
              <a:rPr lang="fr-FR" sz="2200"/>
              <a:t>the label or class for any </a:t>
            </a:r>
            <a:r>
              <a:rPr lang="fr-FR" sz="2200" u="sng"/>
              <a:t>new</a:t>
            </a:r>
            <a:r>
              <a:rPr lang="fr-FR" sz="2200"/>
              <a:t> data point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On the basis of a set of labeled data</a:t>
            </a:r>
            <a:endParaRPr/>
          </a:p>
          <a:p>
            <a:pPr indent="0" lvl="0" marL="4572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None/>
            </a:pPr>
            <a:r>
              <a:rPr lang="fr-FR" sz="2400"/>
              <a:t>Classification is a </a:t>
            </a:r>
            <a:r>
              <a:rPr lang="fr-FR" sz="2400" u="sng"/>
              <a:t>supervised learning </a:t>
            </a:r>
            <a:r>
              <a:rPr lang="fr-FR" sz="2400"/>
              <a:t>method</a:t>
            </a:r>
            <a:endParaRPr/>
          </a:p>
          <a:p>
            <a:pPr indent="0" lvl="0" marL="4572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None/>
            </a:pPr>
            <a:r>
              <a:rPr lang="fr-FR" sz="2400"/>
              <a:t>The quality of classification is </a:t>
            </a:r>
            <a:r>
              <a:rPr lang="fr-FR" sz="2400" u="sng"/>
              <a:t>evaluated </a:t>
            </a:r>
            <a:r>
              <a:rPr lang="fr-FR" sz="2400"/>
              <a:t>through common metrics.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Classification methods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fr-FR" sz="2800"/>
              <a:t>Approaches to learn classifiers: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Linear classifiers: Logistic Regression, Bayesian classifier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Support Vector Machines (SVM)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Decision trees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Random Forest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K-Nearest Neighbor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Neural networks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…</a:t>
            </a:r>
            <a:endParaRPr/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