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Corbel"/>
      <p:regular r:id="rId40"/>
      <p:bold r:id="rId41"/>
      <p:italic r:id="rId42"/>
      <p:boldItalic r:id="rId43"/>
    </p:embeddedFont>
    <p:embeddedFont>
      <p:font typeface="Content"/>
      <p:regular r:id="rId44"/>
      <p:bold r:id="rId45"/>
    </p:embeddedFont>
    <p:embeddedFont>
      <p:font typeface="Lora"/>
      <p:regular r:id="rId46"/>
      <p:bold r:id="rId47"/>
      <p:italic r:id="rId48"/>
      <p:boldItalic r:id="rId49"/>
    </p:embeddedFont>
    <p:embeddedFont>
      <p:font typeface="Cambria Math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D3BA9F-A7D0-417C-A2F9-8B2AD725AAB0}">
  <a:tblStyle styleId="{32D3BA9F-A7D0-417C-A2F9-8B2AD725AAB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44" Type="http://schemas.openxmlformats.org/officeDocument/2006/relationships/font" Target="fonts/Content-regular.fntdata"/><Relationship Id="rId43" Type="http://schemas.openxmlformats.org/officeDocument/2006/relationships/font" Target="fonts/Corbel-boldItalic.fntdata"/><Relationship Id="rId46" Type="http://schemas.openxmlformats.org/officeDocument/2006/relationships/font" Target="fonts/Lora-regular.fntdata"/><Relationship Id="rId45" Type="http://schemas.openxmlformats.org/officeDocument/2006/relationships/font" Target="fonts/Conten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italic.fntdata"/><Relationship Id="rId47" Type="http://schemas.openxmlformats.org/officeDocument/2006/relationships/font" Target="fonts/Lora-bold.fntdata"/><Relationship Id="rId49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CambriaMat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DT Algorithms have been developed to induce a reasonably accurate tree in a reasonable amount of time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1"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978661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4060137" y="-859735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181851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152651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5940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1981201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28071" y="282048"/>
            <a:ext cx="11477243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50629" y="1729847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5875241" y="1729848"/>
            <a:ext cx="552607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328071" y="6224477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099097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74300" spcFirstLastPara="1" rIns="91425" wrap="square" tIns="1828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600"/>
              <a:buFont typeface="Corbe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fr-FR"/>
              <a:t>MACHINE LEARNING MODELS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709531" y="3869636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Example: Decision Tree for Iris Dataset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6418033" y="2655068"/>
            <a:ext cx="5500816" cy="2211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Recursively split heterogeneous data into smaller and more homogeneous groups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🡪 Via axis-parallel hyperplanes (h</a:t>
            </a:r>
            <a:r>
              <a:rPr baseline="-25000" lang="fr-FR" sz="2400"/>
              <a:t>i</a:t>
            </a:r>
            <a:r>
              <a:rPr lang="fr-FR" sz="2400"/>
              <a:t>)</a:t>
            </a:r>
            <a:endParaRPr sz="2400"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6993" l="0" r="0" t="0"/>
          <a:stretch/>
        </p:blipFill>
        <p:spPr>
          <a:xfrm>
            <a:off x="632727" y="1928055"/>
            <a:ext cx="5785305" cy="4087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22"/>
          <p:cNvGrpSpPr/>
          <p:nvPr/>
        </p:nvGrpSpPr>
        <p:grpSpPr>
          <a:xfrm>
            <a:off x="5822626" y="5811305"/>
            <a:ext cx="1476297" cy="660314"/>
            <a:chOff x="7451834" y="2364091"/>
            <a:chExt cx="1476297" cy="660314"/>
          </a:xfrm>
        </p:grpSpPr>
        <p:grpSp>
          <p:nvGrpSpPr>
            <p:cNvPr id="183" name="Google Shape;183;p22"/>
            <p:cNvGrpSpPr/>
            <p:nvPr/>
          </p:nvGrpSpPr>
          <p:grpSpPr>
            <a:xfrm>
              <a:off x="7451834" y="2427889"/>
              <a:ext cx="340282" cy="539621"/>
              <a:chOff x="7451834" y="2427889"/>
              <a:chExt cx="340282" cy="539621"/>
            </a:xfrm>
          </p:grpSpPr>
          <p:pic>
            <p:nvPicPr>
              <p:cNvPr id="184" name="Google Shape;184;p22"/>
              <p:cNvPicPr preferRelativeResize="0"/>
              <p:nvPr/>
            </p:nvPicPr>
            <p:blipFill rotWithShape="1">
              <a:blip r:embed="rId3">
                <a:alphaModFix/>
              </a:blip>
              <a:srcRect b="66203" l="71550" r="23249" t="29214"/>
              <a:stretch/>
            </p:blipFill>
            <p:spPr>
              <a:xfrm>
                <a:off x="7462344" y="2427889"/>
                <a:ext cx="329773" cy="2207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22"/>
              <p:cNvPicPr preferRelativeResize="0"/>
              <p:nvPr/>
            </p:nvPicPr>
            <p:blipFill rotWithShape="1">
              <a:blip r:embed="rId3">
                <a:alphaModFix/>
              </a:blip>
              <a:srcRect b="73124" l="37745" r="58111" t="22293"/>
              <a:stretch/>
            </p:blipFill>
            <p:spPr>
              <a:xfrm>
                <a:off x="7451834" y="2746793"/>
                <a:ext cx="262758" cy="2207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" name="Google Shape;186;p22"/>
            <p:cNvSpPr txBox="1"/>
            <p:nvPr/>
          </p:nvSpPr>
          <p:spPr>
            <a:xfrm>
              <a:off x="7711312" y="2685851"/>
              <a:ext cx="10967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Iris-setosa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7690292" y="2364091"/>
              <a:ext cx="12378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Other types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8" name="Google Shape;188;p22"/>
          <p:cNvSpPr txBox="1"/>
          <p:nvPr/>
        </p:nvSpPr>
        <p:spPr>
          <a:xfrm>
            <a:off x="2560609" y="5929019"/>
            <a:ext cx="1274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Sepal Length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 rot="-5400000">
            <a:off x="-155298" y="3403697"/>
            <a:ext cx="11954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Sepal Width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Example: Decision Tree for Iris Dataset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4374" l="0" r="0" t="0"/>
          <a:stretch/>
        </p:blipFill>
        <p:spPr>
          <a:xfrm>
            <a:off x="559401" y="1696204"/>
            <a:ext cx="4722271" cy="3430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23"/>
          <p:cNvGrpSpPr/>
          <p:nvPr/>
        </p:nvGrpSpPr>
        <p:grpSpPr>
          <a:xfrm>
            <a:off x="890607" y="5396118"/>
            <a:ext cx="1476297" cy="660314"/>
            <a:chOff x="7451834" y="2364091"/>
            <a:chExt cx="1476297" cy="660314"/>
          </a:xfrm>
        </p:grpSpPr>
        <p:grpSp>
          <p:nvGrpSpPr>
            <p:cNvPr id="198" name="Google Shape;198;p23"/>
            <p:cNvGrpSpPr/>
            <p:nvPr/>
          </p:nvGrpSpPr>
          <p:grpSpPr>
            <a:xfrm>
              <a:off x="7451834" y="2427889"/>
              <a:ext cx="340282" cy="539621"/>
              <a:chOff x="7451834" y="2427889"/>
              <a:chExt cx="340282" cy="539621"/>
            </a:xfrm>
          </p:grpSpPr>
          <p:pic>
            <p:nvPicPr>
              <p:cNvPr id="199" name="Google Shape;199;p23"/>
              <p:cNvPicPr preferRelativeResize="0"/>
              <p:nvPr/>
            </p:nvPicPr>
            <p:blipFill rotWithShape="1">
              <a:blip r:embed="rId3">
                <a:alphaModFix/>
              </a:blip>
              <a:srcRect b="66203" l="71550" r="23249" t="29214"/>
              <a:stretch/>
            </p:blipFill>
            <p:spPr>
              <a:xfrm>
                <a:off x="7462344" y="2427889"/>
                <a:ext cx="329773" cy="2207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23"/>
              <p:cNvPicPr preferRelativeResize="0"/>
              <p:nvPr/>
            </p:nvPicPr>
            <p:blipFill rotWithShape="1">
              <a:blip r:embed="rId3">
                <a:alphaModFix/>
              </a:blip>
              <a:srcRect b="73124" l="37745" r="58111" t="22293"/>
              <a:stretch/>
            </p:blipFill>
            <p:spPr>
              <a:xfrm>
                <a:off x="7451834" y="2746793"/>
                <a:ext cx="262758" cy="2207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23"/>
            <p:cNvSpPr txBox="1"/>
            <p:nvPr/>
          </p:nvSpPr>
          <p:spPr>
            <a:xfrm>
              <a:off x="7711312" y="2685851"/>
              <a:ext cx="10967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Iris-setosa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7690292" y="2364091"/>
              <a:ext cx="12378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Other types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6167" l="2342" r="2590" t="0"/>
          <a:stretch/>
        </p:blipFill>
        <p:spPr>
          <a:xfrm>
            <a:off x="5281674" y="2520949"/>
            <a:ext cx="6604889" cy="35001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 rot="-5400000">
            <a:off x="-91114" y="2862036"/>
            <a:ext cx="10670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Sepal Width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147693" y="5016629"/>
            <a:ext cx="11368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Sepal Length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Components of a Decision Tree 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807" y="1889801"/>
            <a:ext cx="7022389" cy="3907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513125" y="1822812"/>
            <a:ext cx="2356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Root: </a:t>
            </a: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first decision 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>
            <a:off x="2772850" y="2081048"/>
            <a:ext cx="263809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5" name="Google Shape;215;p24"/>
          <p:cNvSpPr txBox="1"/>
          <p:nvPr/>
        </p:nvSpPr>
        <p:spPr>
          <a:xfrm>
            <a:off x="9519319" y="2332577"/>
            <a:ext cx="23562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Splitting: </a:t>
            </a: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dividing a node into two or more sub-nodes.</a:t>
            </a:r>
            <a:endParaRPr/>
          </a:p>
        </p:txBody>
      </p:sp>
      <p:cxnSp>
        <p:nvCxnSpPr>
          <p:cNvPr id="216" name="Google Shape;216;p24"/>
          <p:cNvCxnSpPr/>
          <p:nvPr/>
        </p:nvCxnSpPr>
        <p:spPr>
          <a:xfrm>
            <a:off x="6142833" y="2517243"/>
            <a:ext cx="3376484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7" name="Google Shape;217;p24"/>
          <p:cNvSpPr txBox="1"/>
          <p:nvPr/>
        </p:nvSpPr>
        <p:spPr>
          <a:xfrm>
            <a:off x="513125" y="3105834"/>
            <a:ext cx="2356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Decides splitting based on one feature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2312276" y="3364070"/>
            <a:ext cx="1460938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9" name="Google Shape;219;p24"/>
          <p:cNvSpPr txBox="1"/>
          <p:nvPr/>
        </p:nvSpPr>
        <p:spPr>
          <a:xfrm>
            <a:off x="441995" y="5129545"/>
            <a:ext cx="2213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Predicts the outcome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20" name="Google Shape;220;p24"/>
          <p:cNvCxnSpPr/>
          <p:nvPr/>
        </p:nvCxnSpPr>
        <p:spPr>
          <a:xfrm>
            <a:off x="2772848" y="5408802"/>
            <a:ext cx="858106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Decision Tree?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2 main steps: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Top down tree construction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Recursively split the training examples according to selected attributes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A greedy strategy: making locally optimal decisions about split attributes 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Bottom up  tree pruning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Identify and remove irrelevant branches to improve accuracy</a:t>
            </a:r>
            <a:endParaRPr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Decision Tree?</a:t>
            </a:r>
            <a:endParaRPr/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7116366" y="1446328"/>
            <a:ext cx="4516232" cy="4497088"/>
            <a:chOff x="2485092" y="1585872"/>
            <a:chExt cx="4516232" cy="4497088"/>
          </a:xfrm>
        </p:grpSpPr>
        <p:sp>
          <p:nvSpPr>
            <p:cNvPr id="237" name="Google Shape;237;p26"/>
            <p:cNvSpPr/>
            <p:nvPr/>
          </p:nvSpPr>
          <p:spPr>
            <a:xfrm>
              <a:off x="4459880" y="1585872"/>
              <a:ext cx="1138160" cy="57792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Start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459880" y="2357026"/>
              <a:ext cx="1138160" cy="57792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pure?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265260" y="3348289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Create leaf node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5294924" y="3349294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Determine potential splits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1" name="Google Shape;241;p26"/>
            <p:cNvCxnSpPr>
              <a:stCxn id="237" idx="4"/>
              <a:endCxn id="238" idx="0"/>
            </p:cNvCxnSpPr>
            <p:nvPr/>
          </p:nvCxnSpPr>
          <p:spPr>
            <a:xfrm>
              <a:off x="5028960" y="2163792"/>
              <a:ext cx="0" cy="1932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2" name="Google Shape;242;p26"/>
            <p:cNvCxnSpPr>
              <a:stCxn id="238" idx="2"/>
              <a:endCxn id="239" idx="0"/>
            </p:cNvCxnSpPr>
            <p:nvPr/>
          </p:nvCxnSpPr>
          <p:spPr>
            <a:xfrm rot="5400000">
              <a:off x="4367010" y="2686396"/>
              <a:ext cx="413400" cy="910500"/>
            </a:xfrm>
            <a:prstGeom prst="bentConnector3">
              <a:avLst>
                <a:gd fmla="val 50000" name="adj1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3" name="Google Shape;243;p26"/>
            <p:cNvCxnSpPr>
              <a:stCxn id="238" idx="2"/>
              <a:endCxn id="240" idx="0"/>
            </p:cNvCxnSpPr>
            <p:nvPr/>
          </p:nvCxnSpPr>
          <p:spPr>
            <a:xfrm flipH="1" rot="-5400000">
              <a:off x="5381460" y="2582446"/>
              <a:ext cx="414300" cy="1119300"/>
            </a:xfrm>
            <a:prstGeom prst="bentConnector3">
              <a:avLst>
                <a:gd fmla="val 50000" name="adj1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4" name="Google Shape;244;p26"/>
            <p:cNvSpPr/>
            <p:nvPr/>
          </p:nvSpPr>
          <p:spPr>
            <a:xfrm>
              <a:off x="5289634" y="4436608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Find best split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5" name="Google Shape;245;p26"/>
            <p:cNvCxnSpPr>
              <a:stCxn id="240" idx="2"/>
              <a:endCxn id="244" idx="0"/>
            </p:cNvCxnSpPr>
            <p:nvPr/>
          </p:nvCxnSpPr>
          <p:spPr>
            <a:xfrm flipH="1">
              <a:off x="6142724" y="3961294"/>
              <a:ext cx="5400" cy="4752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6" name="Google Shape;246;p26"/>
            <p:cNvSpPr/>
            <p:nvPr/>
          </p:nvSpPr>
          <p:spPr>
            <a:xfrm>
              <a:off x="5289634" y="5470960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Split data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7" name="Google Shape;247;p26"/>
            <p:cNvCxnSpPr>
              <a:stCxn id="244" idx="2"/>
              <a:endCxn id="246" idx="0"/>
            </p:cNvCxnSpPr>
            <p:nvPr/>
          </p:nvCxnSpPr>
          <p:spPr>
            <a:xfrm>
              <a:off x="6142834" y="5048608"/>
              <a:ext cx="0" cy="4224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8" name="Google Shape;248;p26"/>
            <p:cNvCxnSpPr>
              <a:stCxn id="246" idx="2"/>
              <a:endCxn id="238" idx="1"/>
            </p:cNvCxnSpPr>
            <p:nvPr/>
          </p:nvCxnSpPr>
          <p:spPr>
            <a:xfrm flipH="1" rot="5400000">
              <a:off x="3582784" y="3522910"/>
              <a:ext cx="3437100" cy="1683000"/>
            </a:xfrm>
            <a:prstGeom prst="bentConnector4">
              <a:avLst>
                <a:gd fmla="val -10711" name="adj1"/>
                <a:gd fmla="val 455781" name="adj2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9" name="Google Shape;249;p26"/>
            <p:cNvSpPr txBox="1"/>
            <p:nvPr/>
          </p:nvSpPr>
          <p:spPr>
            <a:xfrm>
              <a:off x="2485092" y="4844285"/>
              <a:ext cx="159311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Recursively repeat for each child</a:t>
              </a: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4355756" y="2974507"/>
              <a:ext cx="457200" cy="3073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/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5357297" y="2974507"/>
              <a:ext cx="457200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</a:t>
              </a:r>
              <a:endParaRPr/>
            </a:p>
          </p:txBody>
        </p:sp>
      </p:grp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7995415" y="6211669"/>
            <a:ext cx="3329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-FR" sz="2000"/>
              <a:t>Tree construction flowchart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559560" y="1743496"/>
            <a:ext cx="6551516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Char char="•"/>
            </a:pPr>
            <a:r>
              <a:rPr b="1"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construction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data should be split?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Find the best attribute test condition that leads to better accuracy.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 objective measures for evaluating the goodness of a test attribute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Decision Tree?</a:t>
            </a:r>
            <a:endParaRPr/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7116366" y="1446328"/>
            <a:ext cx="4516232" cy="4497088"/>
            <a:chOff x="2485092" y="1585872"/>
            <a:chExt cx="4516232" cy="4497088"/>
          </a:xfrm>
        </p:grpSpPr>
        <p:sp>
          <p:nvSpPr>
            <p:cNvPr id="262" name="Google Shape;262;p27"/>
            <p:cNvSpPr/>
            <p:nvPr/>
          </p:nvSpPr>
          <p:spPr>
            <a:xfrm>
              <a:off x="4459880" y="1585872"/>
              <a:ext cx="1138160" cy="57792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Start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4459880" y="2357026"/>
              <a:ext cx="1138160" cy="57792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pure?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265260" y="3348289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Create leaf node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5294924" y="3349294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Determine potential splits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66" name="Google Shape;266;p27"/>
            <p:cNvCxnSpPr>
              <a:stCxn id="262" idx="4"/>
              <a:endCxn id="263" idx="0"/>
            </p:cNvCxnSpPr>
            <p:nvPr/>
          </p:nvCxnSpPr>
          <p:spPr>
            <a:xfrm>
              <a:off x="5028960" y="2163792"/>
              <a:ext cx="0" cy="1932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7" name="Google Shape;267;p27"/>
            <p:cNvCxnSpPr>
              <a:stCxn id="263" idx="2"/>
              <a:endCxn id="264" idx="0"/>
            </p:cNvCxnSpPr>
            <p:nvPr/>
          </p:nvCxnSpPr>
          <p:spPr>
            <a:xfrm rot="5400000">
              <a:off x="4367010" y="2686396"/>
              <a:ext cx="413400" cy="910500"/>
            </a:xfrm>
            <a:prstGeom prst="bentConnector3">
              <a:avLst>
                <a:gd fmla="val 50000" name="adj1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8" name="Google Shape;268;p27"/>
            <p:cNvCxnSpPr>
              <a:stCxn id="263" idx="2"/>
              <a:endCxn id="265" idx="0"/>
            </p:cNvCxnSpPr>
            <p:nvPr/>
          </p:nvCxnSpPr>
          <p:spPr>
            <a:xfrm flipH="1" rot="-5400000">
              <a:off x="5381460" y="2582446"/>
              <a:ext cx="414300" cy="1119300"/>
            </a:xfrm>
            <a:prstGeom prst="bentConnector3">
              <a:avLst>
                <a:gd fmla="val 50000" name="adj1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69" name="Google Shape;269;p27"/>
            <p:cNvSpPr/>
            <p:nvPr/>
          </p:nvSpPr>
          <p:spPr>
            <a:xfrm>
              <a:off x="5289634" y="4436608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Find best split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0" name="Google Shape;270;p27"/>
            <p:cNvCxnSpPr>
              <a:stCxn id="265" idx="2"/>
              <a:endCxn id="269" idx="0"/>
            </p:cNvCxnSpPr>
            <p:nvPr/>
          </p:nvCxnSpPr>
          <p:spPr>
            <a:xfrm flipH="1">
              <a:off x="6142724" y="3961294"/>
              <a:ext cx="5400" cy="4752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1" name="Google Shape;271;p27"/>
            <p:cNvSpPr/>
            <p:nvPr/>
          </p:nvSpPr>
          <p:spPr>
            <a:xfrm>
              <a:off x="5289634" y="5470960"/>
              <a:ext cx="1706400" cy="61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Split data</a:t>
              </a:r>
              <a:endParaRPr b="1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2" name="Google Shape;272;p27"/>
            <p:cNvCxnSpPr>
              <a:stCxn id="269" idx="2"/>
              <a:endCxn id="271" idx="0"/>
            </p:cNvCxnSpPr>
            <p:nvPr/>
          </p:nvCxnSpPr>
          <p:spPr>
            <a:xfrm>
              <a:off x="6142834" y="5048608"/>
              <a:ext cx="0" cy="422400"/>
            </a:xfrm>
            <a:prstGeom prst="straightConnector1">
              <a:avLst/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" name="Google Shape;273;p27"/>
            <p:cNvCxnSpPr>
              <a:stCxn id="271" idx="2"/>
              <a:endCxn id="263" idx="1"/>
            </p:cNvCxnSpPr>
            <p:nvPr/>
          </p:nvCxnSpPr>
          <p:spPr>
            <a:xfrm flipH="1" rot="5400000">
              <a:off x="3582784" y="3522910"/>
              <a:ext cx="3437100" cy="1683000"/>
            </a:xfrm>
            <a:prstGeom prst="bentConnector4">
              <a:avLst>
                <a:gd fmla="val -10711" name="adj1"/>
                <a:gd fmla="val 455781" name="adj2"/>
              </a:avLst>
            </a:prstGeom>
            <a:noFill/>
            <a:ln cap="flat" cmpd="sng" w="100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4" name="Google Shape;274;p27"/>
            <p:cNvSpPr txBox="1"/>
            <p:nvPr/>
          </p:nvSpPr>
          <p:spPr>
            <a:xfrm>
              <a:off x="2485092" y="4844285"/>
              <a:ext cx="159311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Recursively repeat for each child</a:t>
              </a:r>
              <a:endParaRPr/>
            </a:p>
          </p:txBody>
        </p:sp>
        <p:sp>
          <p:nvSpPr>
            <p:cNvPr id="275" name="Google Shape;275;p27"/>
            <p:cNvSpPr txBox="1"/>
            <p:nvPr/>
          </p:nvSpPr>
          <p:spPr>
            <a:xfrm>
              <a:off x="4355756" y="2974507"/>
              <a:ext cx="457200" cy="3073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5357297" y="2974507"/>
              <a:ext cx="457200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</a:t>
              </a:r>
              <a:endParaRPr/>
            </a:p>
          </p:txBody>
        </p:sp>
      </p:grp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7995415" y="6211669"/>
            <a:ext cx="33296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fr-FR" sz="2000"/>
              <a:t>Tree construction flowchart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559560" y="1743496"/>
            <a:ext cx="6551516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Char char="•"/>
            </a:pPr>
            <a:r>
              <a:rPr b="1"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Tree construction</a:t>
            </a:r>
            <a:endParaRPr/>
          </a:p>
          <a:p>
            <a:pPr indent="-182880" lvl="1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rbe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to stop splitting?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Determine the stopping criteria: a condition to stop data splitting.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One strategy is to continue splitting until all records belong to the same class</a:t>
            </a:r>
            <a:endParaRPr/>
          </a:p>
          <a:p>
            <a:pPr indent="-182879" lvl="2" marL="73152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</a:pPr>
            <a:r>
              <a:rPr b="0" i="0" lang="fr-FR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Other criteria can be imposed: number of records, tree depth…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Build a Decision Tree?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559558" y="1743496"/>
            <a:ext cx="10839961" cy="466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From a given set of  attributes, many decision trees can be constructed.</a:t>
            </a:r>
            <a:endParaRPr sz="2400"/>
          </a:p>
          <a:p>
            <a:pPr indent="-18288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DT Algorithms have been developed to induce a reasonably accurate tree in a reasonable amount of time 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Constructing a decision tree is all about finding attributes that lead to a better partitioning of the dataset 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Some of popular DT algorithms: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ID3 (Iterative Dichotomiser 3)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C4.5 : extension of ID3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CaRT (Classification and Regression Tree)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Select the Best Split?</a:t>
            </a:r>
            <a:endParaRPr/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640" y="2213464"/>
            <a:ext cx="7011008" cy="289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/>
          <p:nvPr/>
        </p:nvSpPr>
        <p:spPr>
          <a:xfrm>
            <a:off x="1280458" y="5670724"/>
            <a:ext cx="9722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How can we decide the best feature to partition data at a given depth?</a:t>
            </a:r>
            <a:endParaRPr b="1"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Select the Best Split?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559559" y="1743496"/>
            <a:ext cx="11163869" cy="464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The attribute that gives the best separation or discrimination between the diﬀerent class labels.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Find test attribute for which child nodes are as “</a:t>
            </a:r>
            <a:r>
              <a:rPr b="1" lang="fr-FR" sz="2200"/>
              <a:t>pure”</a:t>
            </a:r>
            <a:r>
              <a:rPr lang="fr-FR" sz="2200"/>
              <a:t> as possible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At each node N, all available attributes are evaluated and ranked. The best score attribute is selected as the split-point for the node N.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Different selection measures: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Categorical target: Information Gain, Gain ratio, Gini index</a:t>
            </a:r>
            <a:endParaRPr/>
          </a:p>
          <a:p>
            <a:pPr indent="-182879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Numerical target: Variance reduction, Chi-square test</a:t>
            </a:r>
            <a:endParaRPr/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How to Select the Best Split?</a:t>
            </a:r>
            <a:endParaRPr/>
          </a:p>
        </p:txBody>
      </p:sp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fr-FR" sz="2800"/>
              <a:t>Information Gain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How much more information can be gained by splitting data?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Selection based on the degree of impurity of the class distribution of the child node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82880" lvl="1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The tree splits using the feature that results in the largest information gain for a given criterion</a:t>
            </a:r>
            <a:endParaRPr/>
          </a:p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556563" y="3769875"/>
            <a:ext cx="11166865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6955" l="0" r="0" t="-21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is an ML Model?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59559" y="1743496"/>
            <a:ext cx="11163869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model is a relationship between output/response variables and its corresponding input variables in a dataset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 A model can be mathematical equations, functions, and rules than link  the output of the model to its inputs.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Machine Learning: a brief breakdown | Quantdare"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2" y="3439160"/>
            <a:ext cx="6108309" cy="293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3140" l="0" r="0" t="0"/>
          <a:stretch/>
        </p:blipFill>
        <p:spPr>
          <a:xfrm>
            <a:off x="664424" y="3381731"/>
            <a:ext cx="3890965" cy="320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381" r="0" t="-22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319" name="Google Shape;319;p32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5816052" y="4907889"/>
            <a:ext cx="59966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will be small when p</a:t>
            </a:r>
            <a:r>
              <a:rPr baseline="-25000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close to 0 or 1🡪 all samples belong to the same class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1" name="Google Shape;321;p32"/>
          <p:cNvCxnSpPr>
            <a:stCxn id="320" idx="1"/>
          </p:cNvCxnSpPr>
          <p:nvPr/>
        </p:nvCxnSpPr>
        <p:spPr>
          <a:xfrm flipH="1">
            <a:off x="1187652" y="5261832"/>
            <a:ext cx="4628400" cy="445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32"/>
          <p:cNvCxnSpPr>
            <a:stCxn id="320" idx="1"/>
          </p:cNvCxnSpPr>
          <p:nvPr/>
        </p:nvCxnSpPr>
        <p:spPr>
          <a:xfrm flipH="1">
            <a:off x="4161852" y="5261832"/>
            <a:ext cx="1654200" cy="445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23" name="Google Shape;323;p32"/>
          <p:cNvSpPr txBox="1"/>
          <p:nvPr/>
        </p:nvSpPr>
        <p:spPr>
          <a:xfrm>
            <a:off x="5816052" y="3859101"/>
            <a:ext cx="59966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will be larger when p</a:t>
            </a:r>
            <a:r>
              <a:rPr baseline="-25000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not close to 0 or 1🡪 samples spread across multiple classes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4" name="Google Shape;324;p32"/>
          <p:cNvCxnSpPr>
            <a:stCxn id="323" idx="1"/>
          </p:cNvCxnSpPr>
          <p:nvPr/>
        </p:nvCxnSpPr>
        <p:spPr>
          <a:xfrm rot="10800000">
            <a:off x="2701152" y="3612144"/>
            <a:ext cx="3114900" cy="6009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59401" y="1963224"/>
            <a:ext cx="5263260" cy="39494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33"/>
          <p:cNvGraphicFramePr/>
          <p:nvPr/>
        </p:nvGraphicFramePr>
        <p:xfrm>
          <a:off x="7816342" y="2700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815675"/>
                <a:gridCol w="815675"/>
              </a:tblGrid>
              <a:tr h="3674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 Golf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3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3" name="Google Shape;333;p33"/>
          <p:cNvSpPr/>
          <p:nvPr/>
        </p:nvSpPr>
        <p:spPr>
          <a:xfrm>
            <a:off x="5822663" y="4116804"/>
            <a:ext cx="5973099" cy="627916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6814061" y="1963226"/>
            <a:ext cx="36359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impure is the dataset?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6369341" y="5263615"/>
            <a:ext cx="47724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 entropy🡪 heterogeneous data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42" name="Google Shape;342;p3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59401" y="1988909"/>
            <a:ext cx="5263260" cy="3949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34"/>
          <p:cNvGrpSpPr/>
          <p:nvPr/>
        </p:nvGrpSpPr>
        <p:grpSpPr>
          <a:xfrm>
            <a:off x="6572541" y="1500519"/>
            <a:ext cx="4805642" cy="2100135"/>
            <a:chOff x="6369341" y="2435769"/>
            <a:chExt cx="4805642" cy="2100135"/>
          </a:xfrm>
        </p:grpSpPr>
        <p:sp>
          <p:nvSpPr>
            <p:cNvPr id="344" name="Google Shape;344;p34"/>
            <p:cNvSpPr/>
            <p:nvPr/>
          </p:nvSpPr>
          <p:spPr>
            <a:xfrm>
              <a:off x="6369341" y="409692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Windy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45" name="Google Shape;345;p34"/>
            <p:cNvGrpSpPr/>
            <p:nvPr/>
          </p:nvGrpSpPr>
          <p:grpSpPr>
            <a:xfrm>
              <a:off x="6926503" y="2435769"/>
              <a:ext cx="3691500" cy="1661181"/>
              <a:chOff x="6926503" y="2083502"/>
              <a:chExt cx="3691500" cy="1661181"/>
            </a:xfrm>
          </p:grpSpPr>
          <p:sp>
            <p:nvSpPr>
              <p:cNvPr id="346" name="Google Shape;346;p34"/>
              <p:cNvSpPr/>
              <p:nvPr/>
            </p:nvSpPr>
            <p:spPr>
              <a:xfrm>
                <a:off x="8387255" y="2083502"/>
                <a:ext cx="1114097" cy="438981"/>
              </a:xfrm>
              <a:prstGeom prst="roundRect">
                <a:avLst>
                  <a:gd fmla="val 16667" name="adj"/>
                </a:avLst>
              </a:prstGeom>
              <a:solidFill>
                <a:srgbClr val="F6B1AA"/>
              </a:solidFill>
              <a:ln cap="flat" cmpd="sng" w="100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Outlook</a:t>
                </a:r>
                <a:endParaRPr b="1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347" name="Google Shape;347;p34"/>
              <p:cNvGrpSpPr/>
              <p:nvPr/>
            </p:nvGrpSpPr>
            <p:grpSpPr>
              <a:xfrm>
                <a:off x="6926503" y="2522483"/>
                <a:ext cx="2017800" cy="1222200"/>
                <a:chOff x="6926503" y="2522483"/>
                <a:chExt cx="2017800" cy="1222200"/>
              </a:xfrm>
            </p:grpSpPr>
            <p:cxnSp>
              <p:nvCxnSpPr>
                <p:cNvPr id="348" name="Google Shape;348;p34"/>
                <p:cNvCxnSpPr>
                  <a:stCxn id="346" idx="2"/>
                  <a:endCxn id="344" idx="0"/>
                </p:cNvCxnSpPr>
                <p:nvPr/>
              </p:nvCxnSpPr>
              <p:spPr>
                <a:xfrm flipH="1">
                  <a:off x="6926503" y="2522483"/>
                  <a:ext cx="2017800" cy="12222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49" name="Google Shape;349;p34"/>
                <p:cNvSpPr txBox="1"/>
                <p:nvPr/>
              </p:nvSpPr>
              <p:spPr>
                <a:xfrm>
                  <a:off x="7594950" y="2917784"/>
                  <a:ext cx="689612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Rainy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50" name="Google Shape;350;p34"/>
              <p:cNvGrpSpPr/>
              <p:nvPr/>
            </p:nvGrpSpPr>
            <p:grpSpPr>
              <a:xfrm>
                <a:off x="8456829" y="2522483"/>
                <a:ext cx="974947" cy="1215600"/>
                <a:chOff x="6838829" y="1381935"/>
                <a:chExt cx="974947" cy="1215600"/>
              </a:xfrm>
            </p:grpSpPr>
            <p:cxnSp>
              <p:nvCxnSpPr>
                <p:cNvPr id="351" name="Google Shape;351;p34"/>
                <p:cNvCxnSpPr>
                  <a:stCxn id="346" idx="2"/>
                  <a:endCxn id="352" idx="0"/>
                </p:cNvCxnSpPr>
                <p:nvPr/>
              </p:nvCxnSpPr>
              <p:spPr>
                <a:xfrm flipH="1">
                  <a:off x="7316403" y="1381935"/>
                  <a:ext cx="9900" cy="12156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53" name="Google Shape;353;p34"/>
                <p:cNvSpPr txBox="1"/>
                <p:nvPr/>
              </p:nvSpPr>
              <p:spPr>
                <a:xfrm>
                  <a:off x="6838829" y="1782932"/>
                  <a:ext cx="974947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Overcast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54" name="Google Shape;354;p34"/>
              <p:cNvGrpSpPr/>
              <p:nvPr/>
            </p:nvGrpSpPr>
            <p:grpSpPr>
              <a:xfrm>
                <a:off x="8944303" y="2522483"/>
                <a:ext cx="1673700" cy="1183800"/>
                <a:chOff x="5727736" y="1644457"/>
                <a:chExt cx="1673700" cy="1183800"/>
              </a:xfrm>
            </p:grpSpPr>
            <p:cxnSp>
              <p:nvCxnSpPr>
                <p:cNvPr id="355" name="Google Shape;355;p34"/>
                <p:cNvCxnSpPr>
                  <a:stCxn id="346" idx="2"/>
                  <a:endCxn id="356" idx="0"/>
                </p:cNvCxnSpPr>
                <p:nvPr/>
              </p:nvCxnSpPr>
              <p:spPr>
                <a:xfrm>
                  <a:off x="5727736" y="1644457"/>
                  <a:ext cx="1673700" cy="11838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57" name="Google Shape;357;p34"/>
                <p:cNvSpPr txBox="1"/>
                <p:nvPr/>
              </p:nvSpPr>
              <p:spPr>
                <a:xfrm>
                  <a:off x="6346913" y="2059699"/>
                  <a:ext cx="748923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Sunny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352" name="Google Shape;352;p34"/>
            <p:cNvSpPr/>
            <p:nvPr/>
          </p:nvSpPr>
          <p:spPr>
            <a:xfrm>
              <a:off x="8377492" y="409026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D7E1AD"/>
            </a:solidFill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0060886" y="4058621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Humidty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aphicFrame>
        <p:nvGraphicFramePr>
          <p:cNvPr id="358" name="Google Shape;358;p34"/>
          <p:cNvGraphicFramePr/>
          <p:nvPr/>
        </p:nvGraphicFramePr>
        <p:xfrm>
          <a:off x="6188806" y="3520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59" name="Google Shape;359;p34"/>
          <p:cNvGraphicFramePr/>
          <p:nvPr/>
        </p:nvGraphicFramePr>
        <p:xfrm>
          <a:off x="9961559" y="3511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60" name="Google Shape;360;p34"/>
          <p:cNvGraphicFramePr/>
          <p:nvPr/>
        </p:nvGraphicFramePr>
        <p:xfrm>
          <a:off x="8233318" y="3535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1" name="Google Shape;361;p34"/>
          <p:cNvSpPr/>
          <p:nvPr/>
        </p:nvSpPr>
        <p:spPr>
          <a:xfrm>
            <a:off x="6005648" y="4598463"/>
            <a:ext cx="5263260" cy="532338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6005647" y="5110267"/>
            <a:ext cx="5252122" cy="532338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5994509" y="5629326"/>
            <a:ext cx="5263260" cy="532338"/>
          </a:xfrm>
          <a:prstGeom prst="roundRect">
            <a:avLst>
              <a:gd fmla="val 16667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3909698" y="1414264"/>
            <a:ext cx="43236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impure are the child nodes?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371" name="Google Shape;371;p35"/>
          <p:cNvSpPr txBox="1"/>
          <p:nvPr>
            <p:ph idx="1" type="body"/>
          </p:nvPr>
        </p:nvSpPr>
        <p:spPr>
          <a:xfrm>
            <a:off x="559559" y="1743496"/>
            <a:ext cx="11163869" cy="1798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6608" l="-381" r="0" t="-74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372" name="Google Shape;372;p3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73" name="Google Shape;373;p35"/>
          <p:cNvGrpSpPr/>
          <p:nvPr/>
        </p:nvGrpSpPr>
        <p:grpSpPr>
          <a:xfrm>
            <a:off x="6694461" y="3278519"/>
            <a:ext cx="4805642" cy="2100135"/>
            <a:chOff x="6369341" y="2435769"/>
            <a:chExt cx="4805642" cy="2100135"/>
          </a:xfrm>
        </p:grpSpPr>
        <p:sp>
          <p:nvSpPr>
            <p:cNvPr id="374" name="Google Shape;374;p35"/>
            <p:cNvSpPr/>
            <p:nvPr/>
          </p:nvSpPr>
          <p:spPr>
            <a:xfrm>
              <a:off x="6369341" y="409692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Windy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75" name="Google Shape;375;p35"/>
            <p:cNvGrpSpPr/>
            <p:nvPr/>
          </p:nvGrpSpPr>
          <p:grpSpPr>
            <a:xfrm>
              <a:off x="6926503" y="2435769"/>
              <a:ext cx="3691500" cy="1661181"/>
              <a:chOff x="6926503" y="2083502"/>
              <a:chExt cx="3691500" cy="1661181"/>
            </a:xfrm>
          </p:grpSpPr>
          <p:sp>
            <p:nvSpPr>
              <p:cNvPr id="376" name="Google Shape;376;p35"/>
              <p:cNvSpPr/>
              <p:nvPr/>
            </p:nvSpPr>
            <p:spPr>
              <a:xfrm>
                <a:off x="8387255" y="2083502"/>
                <a:ext cx="1114097" cy="438981"/>
              </a:xfrm>
              <a:prstGeom prst="roundRect">
                <a:avLst>
                  <a:gd fmla="val 16667" name="adj"/>
                </a:avLst>
              </a:prstGeom>
              <a:solidFill>
                <a:srgbClr val="F6B1AA"/>
              </a:solidFill>
              <a:ln cap="flat" cmpd="sng" w="100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Outlook</a:t>
                </a:r>
                <a:endParaRPr b="1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377" name="Google Shape;377;p35"/>
              <p:cNvGrpSpPr/>
              <p:nvPr/>
            </p:nvGrpSpPr>
            <p:grpSpPr>
              <a:xfrm>
                <a:off x="6926503" y="2522483"/>
                <a:ext cx="2017800" cy="1222200"/>
                <a:chOff x="6926503" y="2522483"/>
                <a:chExt cx="2017800" cy="1222200"/>
              </a:xfrm>
            </p:grpSpPr>
            <p:cxnSp>
              <p:nvCxnSpPr>
                <p:cNvPr id="378" name="Google Shape;378;p35"/>
                <p:cNvCxnSpPr>
                  <a:stCxn id="376" idx="2"/>
                  <a:endCxn id="374" idx="0"/>
                </p:cNvCxnSpPr>
                <p:nvPr/>
              </p:nvCxnSpPr>
              <p:spPr>
                <a:xfrm flipH="1">
                  <a:off x="6926503" y="2522483"/>
                  <a:ext cx="2017800" cy="12222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79" name="Google Shape;379;p35"/>
                <p:cNvSpPr txBox="1"/>
                <p:nvPr/>
              </p:nvSpPr>
              <p:spPr>
                <a:xfrm>
                  <a:off x="7594950" y="2917784"/>
                  <a:ext cx="689612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Rainy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80" name="Google Shape;380;p35"/>
              <p:cNvGrpSpPr/>
              <p:nvPr/>
            </p:nvGrpSpPr>
            <p:grpSpPr>
              <a:xfrm>
                <a:off x="8456829" y="2522483"/>
                <a:ext cx="974947" cy="1215600"/>
                <a:chOff x="6838829" y="1381935"/>
                <a:chExt cx="974947" cy="1215600"/>
              </a:xfrm>
            </p:grpSpPr>
            <p:cxnSp>
              <p:nvCxnSpPr>
                <p:cNvPr id="381" name="Google Shape;381;p35"/>
                <p:cNvCxnSpPr>
                  <a:stCxn id="376" idx="2"/>
                  <a:endCxn id="382" idx="0"/>
                </p:cNvCxnSpPr>
                <p:nvPr/>
              </p:nvCxnSpPr>
              <p:spPr>
                <a:xfrm flipH="1">
                  <a:off x="7316403" y="1381935"/>
                  <a:ext cx="9900" cy="12156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83" name="Google Shape;383;p35"/>
                <p:cNvSpPr txBox="1"/>
                <p:nvPr/>
              </p:nvSpPr>
              <p:spPr>
                <a:xfrm>
                  <a:off x="6838829" y="1782932"/>
                  <a:ext cx="974947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Overcast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8944303" y="2522483"/>
                <a:ext cx="1673700" cy="1183800"/>
                <a:chOff x="5727736" y="1644457"/>
                <a:chExt cx="1673700" cy="1183800"/>
              </a:xfrm>
            </p:grpSpPr>
            <p:cxnSp>
              <p:nvCxnSpPr>
                <p:cNvPr id="385" name="Google Shape;385;p35"/>
                <p:cNvCxnSpPr>
                  <a:stCxn id="376" idx="2"/>
                  <a:endCxn id="386" idx="0"/>
                </p:cNvCxnSpPr>
                <p:nvPr/>
              </p:nvCxnSpPr>
              <p:spPr>
                <a:xfrm>
                  <a:off x="5727736" y="1644457"/>
                  <a:ext cx="1673700" cy="11838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87" name="Google Shape;387;p35"/>
                <p:cNvSpPr txBox="1"/>
                <p:nvPr/>
              </p:nvSpPr>
              <p:spPr>
                <a:xfrm>
                  <a:off x="6346913" y="2059699"/>
                  <a:ext cx="748923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Sunny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382" name="Google Shape;382;p35"/>
            <p:cNvSpPr/>
            <p:nvPr/>
          </p:nvSpPr>
          <p:spPr>
            <a:xfrm>
              <a:off x="8377492" y="409026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D7E1AD"/>
            </a:solidFill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0060886" y="4058621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Humidty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aphicFrame>
        <p:nvGraphicFramePr>
          <p:cNvPr id="388" name="Google Shape;388;p35"/>
          <p:cNvGraphicFramePr/>
          <p:nvPr/>
        </p:nvGraphicFramePr>
        <p:xfrm>
          <a:off x="6310726" y="5298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89" name="Google Shape;389;p35"/>
          <p:cNvGraphicFramePr/>
          <p:nvPr/>
        </p:nvGraphicFramePr>
        <p:xfrm>
          <a:off x="10083479" y="5289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90" name="Google Shape;390;p35"/>
          <p:cNvGraphicFramePr/>
          <p:nvPr/>
        </p:nvGraphicFramePr>
        <p:xfrm>
          <a:off x="8355238" y="5313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1" name="Google Shape;391;p35"/>
          <p:cNvSpPr txBox="1"/>
          <p:nvPr/>
        </p:nvSpPr>
        <p:spPr>
          <a:xfrm>
            <a:off x="10302240" y="5970969"/>
            <a:ext cx="77216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8480156" y="6009912"/>
            <a:ext cx="77216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93" name="Google Shape;393;p35"/>
          <p:cNvSpPr txBox="1"/>
          <p:nvPr/>
        </p:nvSpPr>
        <p:spPr>
          <a:xfrm>
            <a:off x="6553477" y="5999330"/>
            <a:ext cx="77216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359892" y="3580806"/>
            <a:ext cx="8352483" cy="1989964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-2048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559559" y="1743496"/>
            <a:ext cx="11163869" cy="1798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" r="0" t="-47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fr-FR"/>
              <a:t> </a:t>
            </a:r>
            <a:endParaRPr/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403" name="Google Shape;403;p36"/>
          <p:cNvGrpSpPr/>
          <p:nvPr/>
        </p:nvGrpSpPr>
        <p:grpSpPr>
          <a:xfrm>
            <a:off x="6694461" y="3278519"/>
            <a:ext cx="4805642" cy="2100135"/>
            <a:chOff x="6369341" y="2435769"/>
            <a:chExt cx="4805642" cy="2100135"/>
          </a:xfrm>
        </p:grpSpPr>
        <p:sp>
          <p:nvSpPr>
            <p:cNvPr id="404" name="Google Shape;404;p36"/>
            <p:cNvSpPr/>
            <p:nvPr/>
          </p:nvSpPr>
          <p:spPr>
            <a:xfrm>
              <a:off x="6369341" y="409692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Windy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405" name="Google Shape;405;p36"/>
            <p:cNvGrpSpPr/>
            <p:nvPr/>
          </p:nvGrpSpPr>
          <p:grpSpPr>
            <a:xfrm>
              <a:off x="6926503" y="2435769"/>
              <a:ext cx="3691500" cy="1661181"/>
              <a:chOff x="6926503" y="2083502"/>
              <a:chExt cx="3691500" cy="1661181"/>
            </a:xfrm>
          </p:grpSpPr>
          <p:sp>
            <p:nvSpPr>
              <p:cNvPr id="406" name="Google Shape;406;p36"/>
              <p:cNvSpPr/>
              <p:nvPr/>
            </p:nvSpPr>
            <p:spPr>
              <a:xfrm>
                <a:off x="8387255" y="2083502"/>
                <a:ext cx="1114097" cy="438981"/>
              </a:xfrm>
              <a:prstGeom prst="roundRect">
                <a:avLst>
                  <a:gd fmla="val 16667" name="adj"/>
                </a:avLst>
              </a:prstGeom>
              <a:solidFill>
                <a:srgbClr val="F6B1AA"/>
              </a:solidFill>
              <a:ln cap="flat" cmpd="sng" w="100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Outlook</a:t>
                </a:r>
                <a:endParaRPr b="1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407" name="Google Shape;407;p36"/>
              <p:cNvGrpSpPr/>
              <p:nvPr/>
            </p:nvGrpSpPr>
            <p:grpSpPr>
              <a:xfrm>
                <a:off x="6926503" y="2522483"/>
                <a:ext cx="2017800" cy="1222200"/>
                <a:chOff x="6926503" y="2522483"/>
                <a:chExt cx="2017800" cy="1222200"/>
              </a:xfrm>
            </p:grpSpPr>
            <p:cxnSp>
              <p:nvCxnSpPr>
                <p:cNvPr id="408" name="Google Shape;408;p36"/>
                <p:cNvCxnSpPr>
                  <a:stCxn id="406" idx="2"/>
                  <a:endCxn id="404" idx="0"/>
                </p:cNvCxnSpPr>
                <p:nvPr/>
              </p:nvCxnSpPr>
              <p:spPr>
                <a:xfrm flipH="1">
                  <a:off x="6926503" y="2522483"/>
                  <a:ext cx="2017800" cy="12222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09" name="Google Shape;409;p36"/>
                <p:cNvSpPr txBox="1"/>
                <p:nvPr/>
              </p:nvSpPr>
              <p:spPr>
                <a:xfrm>
                  <a:off x="7594950" y="2917784"/>
                  <a:ext cx="689612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Rainy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410" name="Google Shape;410;p36"/>
              <p:cNvGrpSpPr/>
              <p:nvPr/>
            </p:nvGrpSpPr>
            <p:grpSpPr>
              <a:xfrm>
                <a:off x="8456829" y="2522483"/>
                <a:ext cx="974947" cy="1215600"/>
                <a:chOff x="6838829" y="1381935"/>
                <a:chExt cx="974947" cy="1215600"/>
              </a:xfrm>
            </p:grpSpPr>
            <p:cxnSp>
              <p:nvCxnSpPr>
                <p:cNvPr id="411" name="Google Shape;411;p36"/>
                <p:cNvCxnSpPr>
                  <a:stCxn id="406" idx="2"/>
                  <a:endCxn id="412" idx="0"/>
                </p:cNvCxnSpPr>
                <p:nvPr/>
              </p:nvCxnSpPr>
              <p:spPr>
                <a:xfrm flipH="1">
                  <a:off x="7316403" y="1381935"/>
                  <a:ext cx="9900" cy="12156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13" name="Google Shape;413;p36"/>
                <p:cNvSpPr txBox="1"/>
                <p:nvPr/>
              </p:nvSpPr>
              <p:spPr>
                <a:xfrm>
                  <a:off x="6838829" y="1782932"/>
                  <a:ext cx="974947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Overcast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414" name="Google Shape;414;p36"/>
              <p:cNvGrpSpPr/>
              <p:nvPr/>
            </p:nvGrpSpPr>
            <p:grpSpPr>
              <a:xfrm>
                <a:off x="8944303" y="2522483"/>
                <a:ext cx="1673700" cy="1183800"/>
                <a:chOff x="5727736" y="1644457"/>
                <a:chExt cx="1673700" cy="1183800"/>
              </a:xfrm>
            </p:grpSpPr>
            <p:cxnSp>
              <p:nvCxnSpPr>
                <p:cNvPr id="415" name="Google Shape;415;p36"/>
                <p:cNvCxnSpPr>
                  <a:stCxn id="406" idx="2"/>
                  <a:endCxn id="416" idx="0"/>
                </p:cNvCxnSpPr>
                <p:nvPr/>
              </p:nvCxnSpPr>
              <p:spPr>
                <a:xfrm>
                  <a:off x="5727736" y="1644457"/>
                  <a:ext cx="1673700" cy="1183800"/>
                </a:xfrm>
                <a:prstGeom prst="straightConnector1">
                  <a:avLst/>
                </a:prstGeom>
                <a:noFill/>
                <a:ln cap="flat" cmpd="sng" w="10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17" name="Google Shape;417;p36"/>
                <p:cNvSpPr txBox="1"/>
                <p:nvPr/>
              </p:nvSpPr>
              <p:spPr>
                <a:xfrm>
                  <a:off x="6346913" y="2059699"/>
                  <a:ext cx="748923" cy="338554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6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Sunny</a:t>
                  </a:r>
                  <a:endParaRPr b="1" sz="16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412" name="Google Shape;412;p36"/>
            <p:cNvSpPr/>
            <p:nvPr/>
          </p:nvSpPr>
          <p:spPr>
            <a:xfrm>
              <a:off x="8377492" y="4090263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D7E1AD"/>
            </a:solidFill>
            <a:ln cap="flat" cmpd="sng" w="100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Yes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0060886" y="4058621"/>
              <a:ext cx="1114097" cy="438981"/>
            </a:xfrm>
            <a:prstGeom prst="roundRect">
              <a:avLst>
                <a:gd fmla="val 16667" name="adj"/>
              </a:avLst>
            </a:prstGeom>
            <a:solidFill>
              <a:srgbClr val="F6B1AA"/>
            </a:solidFill>
            <a:ln cap="flat" cmpd="sng" w="100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Humidty</a:t>
              </a:r>
              <a:endParaRPr b="1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aphicFrame>
        <p:nvGraphicFramePr>
          <p:cNvPr id="418" name="Google Shape;418;p36"/>
          <p:cNvGraphicFramePr/>
          <p:nvPr/>
        </p:nvGraphicFramePr>
        <p:xfrm>
          <a:off x="6310726" y="5298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19" name="Google Shape;419;p36"/>
          <p:cNvGraphicFramePr/>
          <p:nvPr/>
        </p:nvGraphicFramePr>
        <p:xfrm>
          <a:off x="10083479" y="5289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0" name="Google Shape;420;p36"/>
          <p:cNvGraphicFramePr/>
          <p:nvPr/>
        </p:nvGraphicFramePr>
        <p:xfrm>
          <a:off x="8355238" y="5313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{32D3BA9F-A7D0-417C-A2F9-8B2AD725AAB0}</a:tableStyleId>
              </a:tblPr>
              <a:tblGrid>
                <a:gridCol w="554050"/>
                <a:gridCol w="554050"/>
              </a:tblGrid>
              <a:tr h="24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03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-F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1" name="Google Shape;421;p36"/>
          <p:cNvSpPr txBox="1"/>
          <p:nvPr/>
        </p:nvSpPr>
        <p:spPr>
          <a:xfrm>
            <a:off x="10302240" y="5970969"/>
            <a:ext cx="77216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8480156" y="6009912"/>
            <a:ext cx="77216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6553477" y="5999330"/>
            <a:ext cx="77216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>
            <a:off x="359892" y="3580806"/>
            <a:ext cx="8352483" cy="1989964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-197157" y="3580806"/>
            <a:ext cx="76664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information gain from splitting data by outlook</a:t>
            </a:r>
            <a:endParaRPr b="0" i="1" sz="16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Problems with Information Gain</a:t>
            </a:r>
            <a:endParaRPr/>
          </a:p>
        </p:txBody>
      </p:sp>
      <p:pic>
        <p:nvPicPr>
          <p:cNvPr descr="Could someone use this concrete data set to illustrate how to ..." id="434" name="Google Shape;434;p37"/>
          <p:cNvPicPr preferRelativeResize="0"/>
          <p:nvPr/>
        </p:nvPicPr>
        <p:blipFill rotWithShape="1">
          <a:blip r:embed="rId3">
            <a:alphaModFix/>
          </a:blip>
          <a:srcRect b="13185" l="3866" r="6359" t="5926"/>
          <a:stretch/>
        </p:blipFill>
        <p:spPr>
          <a:xfrm>
            <a:off x="3200400" y="2359976"/>
            <a:ext cx="5618480" cy="38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2" name="Google Shape;442;p38"/>
          <p:cNvSpPr txBox="1"/>
          <p:nvPr>
            <p:ph idx="1" type="body"/>
          </p:nvPr>
        </p:nvSpPr>
        <p:spPr>
          <a:xfrm>
            <a:off x="559559" y="1743496"/>
            <a:ext cx="6293110" cy="35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Problems with Information Gain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Biased towards attributes with many values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Create useless partitioning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Char char="•"/>
            </a:pPr>
            <a:r>
              <a:rPr b="1" lang="fr-FR" sz="2600"/>
              <a:t>Gain ratio</a:t>
            </a:r>
            <a:r>
              <a:rPr lang="fr-FR" sz="2600"/>
              <a:t> normalizes the information gain using split info</a:t>
            </a:r>
            <a:endParaRPr b="1" sz="2600"/>
          </a:p>
        </p:txBody>
      </p:sp>
      <p:sp>
        <p:nvSpPr>
          <p:cNvPr id="443" name="Google Shape;443;p38"/>
          <p:cNvSpPr/>
          <p:nvPr/>
        </p:nvSpPr>
        <p:spPr>
          <a:xfrm>
            <a:off x="8316137" y="2181239"/>
            <a:ext cx="1114097" cy="438981"/>
          </a:xfrm>
          <a:prstGeom prst="roundRect">
            <a:avLst>
              <a:gd fmla="val 16667" name="adj"/>
            </a:avLst>
          </a:prstGeom>
          <a:solidFill>
            <a:srgbClr val="F6B1AA"/>
          </a:solidFill>
          <a:ln cap="flat" cmpd="sng" w="10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Day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6096001" y="3469396"/>
            <a:ext cx="802640" cy="398587"/>
          </a:xfrm>
          <a:prstGeom prst="roundRect">
            <a:avLst>
              <a:gd fmla="val 16667" name="adj"/>
            </a:avLst>
          </a:prstGeom>
          <a:solidFill>
            <a:srgbClr val="D7E1AD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7338597" y="3506811"/>
            <a:ext cx="802640" cy="398587"/>
          </a:xfrm>
          <a:prstGeom prst="roundRect">
            <a:avLst>
              <a:gd fmla="val 16667" name="adj"/>
            </a:avLst>
          </a:prstGeom>
          <a:solidFill>
            <a:srgbClr val="D7E1AD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8471863" y="3523562"/>
            <a:ext cx="802640" cy="398587"/>
          </a:xfrm>
          <a:prstGeom prst="roundRect">
            <a:avLst>
              <a:gd fmla="val 16667" name="adj"/>
            </a:avLst>
          </a:prstGeom>
          <a:solidFill>
            <a:srgbClr val="D7E1AD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Yes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47" name="Google Shape;447;p38"/>
          <p:cNvCxnSpPr>
            <a:stCxn id="443" idx="2"/>
            <a:endCxn id="444" idx="0"/>
          </p:cNvCxnSpPr>
          <p:nvPr/>
        </p:nvCxnSpPr>
        <p:spPr>
          <a:xfrm flipH="1">
            <a:off x="6497185" y="2620220"/>
            <a:ext cx="2376000" cy="849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8" name="Google Shape;448;p38"/>
          <p:cNvSpPr txBox="1"/>
          <p:nvPr/>
        </p:nvSpPr>
        <p:spPr>
          <a:xfrm>
            <a:off x="7357766" y="2796233"/>
            <a:ext cx="68961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D1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49" name="Google Shape;449;p38"/>
          <p:cNvCxnSpPr>
            <a:stCxn id="443" idx="2"/>
            <a:endCxn id="445" idx="0"/>
          </p:cNvCxnSpPr>
          <p:nvPr/>
        </p:nvCxnSpPr>
        <p:spPr>
          <a:xfrm flipH="1">
            <a:off x="7739785" y="2620220"/>
            <a:ext cx="1133400" cy="8865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38"/>
          <p:cNvSpPr txBox="1"/>
          <p:nvPr/>
        </p:nvSpPr>
        <p:spPr>
          <a:xfrm>
            <a:off x="8020376" y="3022252"/>
            <a:ext cx="42832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1" name="Google Shape;451;p38"/>
          <p:cNvCxnSpPr>
            <a:stCxn id="443" idx="2"/>
            <a:endCxn id="446" idx="0"/>
          </p:cNvCxnSpPr>
          <p:nvPr/>
        </p:nvCxnSpPr>
        <p:spPr>
          <a:xfrm>
            <a:off x="8873185" y="2620220"/>
            <a:ext cx="0" cy="9033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p38"/>
          <p:cNvSpPr txBox="1"/>
          <p:nvPr/>
        </p:nvSpPr>
        <p:spPr>
          <a:xfrm>
            <a:off x="8669501" y="2936557"/>
            <a:ext cx="68961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D3  …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9873943" y="3539356"/>
            <a:ext cx="802640" cy="398587"/>
          </a:xfrm>
          <a:prstGeom prst="roundRect">
            <a:avLst>
              <a:gd fmla="val 16667" name="adj"/>
            </a:avLst>
          </a:prstGeom>
          <a:solidFill>
            <a:srgbClr val="D7E1AD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Yes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4" name="Google Shape;454;p38"/>
          <p:cNvSpPr/>
          <p:nvPr/>
        </p:nvSpPr>
        <p:spPr>
          <a:xfrm>
            <a:off x="10953768" y="3539354"/>
            <a:ext cx="802640" cy="398587"/>
          </a:xfrm>
          <a:prstGeom prst="roundRect">
            <a:avLst>
              <a:gd fmla="val 16667" name="adj"/>
            </a:avLst>
          </a:prstGeom>
          <a:solidFill>
            <a:srgbClr val="D7E1AD"/>
          </a:soli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5" name="Google Shape;455;p38"/>
          <p:cNvCxnSpPr>
            <a:stCxn id="443" idx="2"/>
            <a:endCxn id="453" idx="0"/>
          </p:cNvCxnSpPr>
          <p:nvPr/>
        </p:nvCxnSpPr>
        <p:spPr>
          <a:xfrm>
            <a:off x="8873185" y="2620220"/>
            <a:ext cx="1402200" cy="919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38"/>
          <p:cNvSpPr txBox="1"/>
          <p:nvPr/>
        </p:nvSpPr>
        <p:spPr>
          <a:xfrm>
            <a:off x="9492675" y="2956236"/>
            <a:ext cx="598384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D13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7" name="Google Shape;457;p38"/>
          <p:cNvCxnSpPr>
            <a:stCxn id="443" idx="2"/>
            <a:endCxn id="454" idx="0"/>
          </p:cNvCxnSpPr>
          <p:nvPr/>
        </p:nvCxnSpPr>
        <p:spPr>
          <a:xfrm>
            <a:off x="8873185" y="2620220"/>
            <a:ext cx="2481900" cy="91920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38"/>
          <p:cNvSpPr txBox="1"/>
          <p:nvPr/>
        </p:nvSpPr>
        <p:spPr>
          <a:xfrm>
            <a:off x="10224623" y="2965510"/>
            <a:ext cx="588673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D14</a:t>
            </a:r>
            <a:endParaRPr b="1"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7484203" y="4194247"/>
            <a:ext cx="47172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Information gain for Day is maximal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 leaf node is pure</a:t>
            </a:r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79" y="5236720"/>
            <a:ext cx="34480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/>
          <p:nvPr/>
        </p:nvSpPr>
        <p:spPr>
          <a:xfrm>
            <a:off x="6794850" y="5349494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3D4251"/>
                </a:solidFill>
                <a:latin typeface="Lora"/>
                <a:ea typeface="Lora"/>
                <a:cs typeface="Lora"/>
                <a:sym typeface="Lora"/>
              </a:rPr>
              <a:t> v is the number of discrete values in attribute 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3D4251"/>
                </a:solidFill>
                <a:latin typeface="Lora"/>
                <a:ea typeface="Lora"/>
                <a:cs typeface="Lora"/>
                <a:sym typeface="Lora"/>
              </a:rPr>
              <a:t> D is the set of data samples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rgbClr val="3D4251"/>
                </a:solidFill>
                <a:latin typeface="Lora"/>
                <a:ea typeface="Lora"/>
                <a:cs typeface="Lora"/>
                <a:sym typeface="Lora"/>
              </a:rPr>
              <a:t> Dj is the jth partition of D</a:t>
            </a:r>
            <a:endParaRPr/>
          </a:p>
        </p:txBody>
      </p:sp>
      <p:pic>
        <p:nvPicPr>
          <p:cNvPr id="462" name="Google Shape;4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8730" y="4430554"/>
            <a:ext cx="25622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Attribute Selection Measures</a:t>
            </a:r>
            <a:endParaRPr/>
          </a:p>
        </p:txBody>
      </p:sp>
      <p:sp>
        <p:nvSpPr>
          <p:cNvPr id="469" name="Google Shape;469;p39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0" name="Google Shape;470;p39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Gini Index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Gini index measures the degree or probability of a particular variable being wrongly classified when it is randomly chosen. </a:t>
            </a:r>
            <a:endParaRPr/>
          </a:p>
          <a:p>
            <a:pPr indent="-6095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60959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471" name="Google Shape;4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624" y="3220672"/>
            <a:ext cx="2609108" cy="98234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1780065" y="4397526"/>
            <a:ext cx="6509346" cy="6155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measure to use?</a:t>
            </a:r>
            <a:endParaRPr/>
          </a:p>
        </p:txBody>
      </p:sp>
      <p:sp>
        <p:nvSpPr>
          <p:cNvPr id="478" name="Google Shape;478;p40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 Ultimately, you have to experiment with your data.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Information Gain/ Entropy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 </a:t>
            </a:r>
            <a:r>
              <a:rPr lang="fr-FR" sz="2400"/>
              <a:t>Favors partitions that have small counts but many distinct values.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Algorithms:  ID3 / C4.5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Gini gain/Gini Index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Favors larger partitions. Very simple to implement.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Algorithms: CaRT</a:t>
            </a:r>
            <a:endParaRPr sz="2400"/>
          </a:p>
        </p:txBody>
      </p:sp>
      <p:sp>
        <p:nvSpPr>
          <p:cNvPr id="479" name="Google Shape;479;p40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Tree Pruning</a:t>
            </a:r>
            <a:endParaRPr/>
          </a:p>
        </p:txBody>
      </p:sp>
      <p:sp>
        <p:nvSpPr>
          <p:cNvPr id="485" name="Google Shape;485;p41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86" name="Google Shape;486;p41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Prevent overfitting the training data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Two pruning strategies: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Post-pruning: Remove branches from a fully grown decision tree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Based on validation set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Pre-pruning: Stop tree growing when information becomes unreliable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Post-pruning is more successful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33" y="1904298"/>
            <a:ext cx="7428617" cy="406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Building ML Models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905760" y="1802700"/>
            <a:ext cx="91541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Building a model is a learning process: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Learn the parameters of the model that help translate inputs into corresponding outputs with the least error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302000" y="5140591"/>
            <a:ext cx="91541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idea is to find the right values of parameters that lead to better generalization over lots of data points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Pre-Pruning</a:t>
            </a:r>
            <a:endParaRPr/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559559" y="1743496"/>
            <a:ext cx="11163869" cy="470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Early Stopping Rule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Specify some stopping criteria to limit tree growing</a:t>
            </a:r>
            <a:endParaRPr sz="2600"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The typical stopping 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When all instances belong to the same class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When all the attribute values are the same</a:t>
            </a:r>
            <a:endParaRPr sz="2200"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Restrictive conditions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Stop when the number of instances are less than a threshold</a:t>
            </a:r>
            <a:endParaRPr sz="2200"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Stop when the depth of the tree reach a certain threshold</a:t>
            </a:r>
            <a:endParaRPr/>
          </a:p>
          <a:p>
            <a:pPr indent="-182879" lvl="2" marL="73152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60"/>
              <a:buChar char="•"/>
            </a:pPr>
            <a:r>
              <a:rPr lang="fr-FR" sz="2200"/>
              <a:t>Stop when there is no information gain </a:t>
            </a:r>
            <a:endParaRPr sz="2200"/>
          </a:p>
        </p:txBody>
      </p:sp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Post-Pruning</a:t>
            </a:r>
            <a:endParaRPr/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Grow the decision tree entirely then trim the nodes in a bottom-up fashion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Prune only if it reduces classification error (reduce-error pruning)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40"/>
              <a:buChar char="•"/>
            </a:pPr>
            <a:r>
              <a:rPr lang="fr-FR" sz="2800"/>
              <a:t>Two post-prunning operations: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Subtree replacement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Subtree raising</a:t>
            </a:r>
            <a:endParaRPr/>
          </a:p>
        </p:txBody>
      </p:sp>
      <p:sp>
        <p:nvSpPr>
          <p:cNvPr id="501" name="Google Shape;501;p43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Post-Pruning</a:t>
            </a:r>
            <a:endParaRPr/>
          </a:p>
        </p:txBody>
      </p:sp>
      <p:sp>
        <p:nvSpPr>
          <p:cNvPr id="507" name="Google Shape;507;p44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08" name="Google Shape;508;p44"/>
          <p:cNvSpPr txBox="1"/>
          <p:nvPr/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Subtree replacement</a:t>
            </a:r>
            <a:endParaRPr/>
          </a:p>
        </p:txBody>
      </p:sp>
      <p:pic>
        <p:nvPicPr>
          <p:cNvPr id="509" name="Google Shape;5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018" y="2314198"/>
            <a:ext cx="3891102" cy="383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4"/>
          <p:cNvPicPr preferRelativeResize="0"/>
          <p:nvPr/>
        </p:nvPicPr>
        <p:blipFill rotWithShape="1">
          <a:blip r:embed="rId4">
            <a:alphaModFix/>
          </a:blip>
          <a:srcRect b="0" l="5681" r="0" t="0"/>
          <a:stretch/>
        </p:blipFill>
        <p:spPr>
          <a:xfrm>
            <a:off x="295242" y="2652500"/>
            <a:ext cx="5953158" cy="372061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4"/>
          <p:cNvSpPr/>
          <p:nvPr/>
        </p:nvSpPr>
        <p:spPr>
          <a:xfrm>
            <a:off x="5755034" y="3815081"/>
            <a:ext cx="1209040" cy="6248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dbl" w="539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295242" y="3698240"/>
            <a:ext cx="3128678" cy="2773680"/>
          </a:xfrm>
          <a:prstGeom prst="roundRect">
            <a:avLst>
              <a:gd fmla="val 7876" name="adj"/>
            </a:avLst>
          </a:prstGeom>
          <a:solidFill>
            <a:schemeClr val="lt1">
              <a:alpha val="0"/>
            </a:scheme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7505561" y="3393810"/>
            <a:ext cx="1209041" cy="624838"/>
          </a:xfrm>
          <a:prstGeom prst="roundRect">
            <a:avLst>
              <a:gd fmla="val 7876" name="adj"/>
            </a:avLst>
          </a:prstGeom>
          <a:solidFill>
            <a:schemeClr val="lt1">
              <a:alpha val="0"/>
            </a:scheme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Post-pruning</a:t>
            </a:r>
            <a:endParaRPr/>
          </a:p>
        </p:txBody>
      </p:sp>
      <p:sp>
        <p:nvSpPr>
          <p:cNvPr id="519" name="Google Shape;519;p45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orbel"/>
              <a:buChar char="•"/>
            </a:pPr>
            <a:r>
              <a:rPr lang="fr-FR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Subtree raising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4/13/2017 Decision Tree Classification Prof. Navneet Goyal BITS ..." id="521" name="Google Shape;521;p45"/>
          <p:cNvPicPr preferRelativeResize="0"/>
          <p:nvPr/>
        </p:nvPicPr>
        <p:blipFill rotWithShape="1">
          <a:blip r:embed="rId3">
            <a:alphaModFix/>
          </a:blip>
          <a:srcRect b="0" l="0" r="0" t="41630"/>
          <a:stretch/>
        </p:blipFill>
        <p:spPr>
          <a:xfrm>
            <a:off x="1524000" y="2528784"/>
            <a:ext cx="9144000" cy="40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Summary </a:t>
            </a:r>
            <a:endParaRPr/>
          </a:p>
        </p:txBody>
      </p:sp>
      <p:sp>
        <p:nvSpPr>
          <p:cNvPr id="527" name="Google Shape;527;p46"/>
          <p:cNvSpPr txBox="1"/>
          <p:nvPr>
            <p:ph idx="1" type="body"/>
          </p:nvPr>
        </p:nvSpPr>
        <p:spPr>
          <a:xfrm>
            <a:off x="559559" y="1743496"/>
            <a:ext cx="11163869" cy="481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Pros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white box model: easy to interpret and to understand. Perfect for visual representation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Requires little data preparation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High inference speed</a:t>
            </a:r>
            <a:endParaRPr/>
          </a:p>
          <a:p>
            <a:pPr indent="-18288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80"/>
              <a:buChar char="•"/>
            </a:pPr>
            <a:r>
              <a:rPr lang="fr-FR" sz="2600"/>
              <a:t>Cons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Easy to overfit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Unstable. A little change in the data changes the structure of the tree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Decision boundaries restricted to axis-parallel</a:t>
            </a:r>
            <a:endParaRPr/>
          </a:p>
          <a:p>
            <a:pPr indent="-182880" lvl="1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Greedy algorithm 🡪  computation of globally optimal tree is practically impossible.</a:t>
            </a:r>
            <a:endParaRPr/>
          </a:p>
        </p:txBody>
      </p:sp>
      <p:sp>
        <p:nvSpPr>
          <p:cNvPr id="528" name="Google Shape;528;p4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ML Model Types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&#10;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020" y="2280869"/>
            <a:ext cx="6857449" cy="38522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6"/>
          <p:cNvGrpSpPr/>
          <p:nvPr/>
        </p:nvGrpSpPr>
        <p:grpSpPr>
          <a:xfrm>
            <a:off x="1004100" y="2129210"/>
            <a:ext cx="3203880" cy="3416233"/>
            <a:chOff x="1694979" y="-1"/>
            <a:chExt cx="3203880" cy="3416233"/>
          </a:xfrm>
        </p:grpSpPr>
        <p:sp>
          <p:nvSpPr>
            <p:cNvPr id="121" name="Google Shape;121;p16"/>
            <p:cNvSpPr/>
            <p:nvPr/>
          </p:nvSpPr>
          <p:spPr>
            <a:xfrm>
              <a:off x="2344064" y="1708116"/>
              <a:ext cx="425799" cy="81135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B041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534056" y="2090886"/>
              <a:ext cx="45814" cy="45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344064" y="1662396"/>
              <a:ext cx="42579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B041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2546318" y="1697471"/>
              <a:ext cx="21289" cy="2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344064" y="896761"/>
              <a:ext cx="425799" cy="811355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B041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2534056" y="1279531"/>
              <a:ext cx="45814" cy="458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-5400000">
              <a:off x="311405" y="1383574"/>
              <a:ext cx="3416233" cy="64908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948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 rot="-5400000">
              <a:off x="311405" y="1383574"/>
              <a:ext cx="3416233" cy="649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orbel"/>
                <a:buNone/>
              </a:pPr>
              <a:r>
                <a:rPr lang="fr-FR" sz="3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ML Models</a:t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769863" y="572219"/>
              <a:ext cx="2128996" cy="64908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948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769863" y="572219"/>
              <a:ext cx="2128996" cy="649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fr-FR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Regression Models</a:t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769863" y="1383574"/>
              <a:ext cx="2128996" cy="64908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948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2769863" y="1383574"/>
              <a:ext cx="2128996" cy="649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fr-FR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Classification Models</a:t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769863" y="2194929"/>
              <a:ext cx="2128996" cy="64908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948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769863" y="2194929"/>
              <a:ext cx="2128996" cy="6490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orbel"/>
                <a:buNone/>
              </a:pPr>
              <a:r>
                <a:rPr lang="fr-FR" sz="22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Clustering Models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4878" r="0" t="2835"/>
          <a:stretch/>
        </p:blipFill>
        <p:spPr>
          <a:xfrm>
            <a:off x="1908095" y="1209802"/>
            <a:ext cx="9361879" cy="537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What is a Decision Tree?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59559" y="1743496"/>
            <a:ext cx="11163869" cy="4329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fr-FR" sz="2400"/>
              <a:t>A decision tree uses a tree structure to represent a number of possible decision paths and an outcome for each path. </a:t>
            </a:r>
            <a:endParaRPr/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0703" y="2897949"/>
            <a:ext cx="3700869" cy="2848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Tree Classification - Towards Data Science"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240" y="3006076"/>
            <a:ext cx="3371583" cy="2714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Algorithms : Decision Trees - Nadir Tariverdiyev ..." id="151" name="Google Shape;151;p18"/>
          <p:cNvPicPr preferRelativeResize="0"/>
          <p:nvPr/>
        </p:nvPicPr>
        <p:blipFill rotWithShape="1">
          <a:blip r:embed="rId5">
            <a:alphaModFix/>
          </a:blip>
          <a:srcRect b="0" l="13495" r="13883" t="13774"/>
          <a:stretch/>
        </p:blipFill>
        <p:spPr>
          <a:xfrm>
            <a:off x="609206" y="2871256"/>
            <a:ext cx="3839013" cy="28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 Tree vs Regression Tree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00" y="2069227"/>
            <a:ext cx="10389600" cy="389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Classification Tree vs Regression Tree</a:t>
            </a:r>
            <a:endParaRPr/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52" y="2058398"/>
            <a:ext cx="10388496" cy="375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59402" y="295696"/>
            <a:ext cx="11166865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fr-FR"/>
              <a:t>Example: Decision Tree for Iris Dataset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017212" y="6223830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Iris species classification | The Good Python"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696" y="1726883"/>
            <a:ext cx="8728763" cy="3901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2672080" y="5762165"/>
            <a:ext cx="60564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Classification of iris flowers : Predict iris setosa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