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Corbe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EE066A-2673-410F-B623-AD14808784E2}">
  <a:tblStyle styleId="{3DEE066A-2673-410F-B623-AD14808784E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655684-A766-4769-B055-34C2DEF157D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FEBA19-4944-4961-B4BC-9A6FCFF5C536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italic.fntdata"/><Relationship Id="rId10" Type="http://schemas.openxmlformats.org/officeDocument/2006/relationships/slide" Target="slides/slide5.xml"/><Relationship Id="rId32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5940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28071" y="282048"/>
            <a:ext cx="11477242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50627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75239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2807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099096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fr-FR"/>
              <a:t>ENSEMBLE LEARNING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/>
              <a:t>The science of combining models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Bagging and Pasting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59558" y="1743495"/>
            <a:ext cx="5644597" cy="467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Use different random subset of samples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Usually predictors of the same type are used</a:t>
            </a:r>
            <a:endParaRPr sz="220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Bagging</a:t>
            </a:r>
            <a:r>
              <a:rPr lang="fr-FR" sz="2400"/>
              <a:t>: sampling with replacement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For a given predictor, a training instance may be sampled several times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Pasting</a:t>
            </a:r>
            <a:r>
              <a:rPr lang="fr-FR" sz="2400"/>
              <a:t>: sampling without replacement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Training instances may be sampled several times across predictors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Training and predictions can be performed in parallel</a:t>
            </a:r>
            <a:endParaRPr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2461599"/>
            <a:ext cx="5536442" cy="28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Example of Bagging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54832" y="1951004"/>
            <a:ext cx="11163869" cy="70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 size = 10</a:t>
            </a:r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3291398" y="1776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Original data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EDC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6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7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8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354832" y="3458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8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8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9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1" name="Google Shape;201;p23"/>
          <p:cNvGraphicFramePr/>
          <p:nvPr/>
        </p:nvGraphicFramePr>
        <p:xfrm>
          <a:off x="8483427" y="3458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4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7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2" name="Google Shape;202;p23"/>
          <p:cNvGraphicFramePr/>
          <p:nvPr/>
        </p:nvGraphicFramePr>
        <p:xfrm>
          <a:off x="4380277" y="3458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8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6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7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3" name="Google Shape;203;p23"/>
          <p:cNvCxnSpPr/>
          <p:nvPr/>
        </p:nvCxnSpPr>
        <p:spPr>
          <a:xfrm flipH="1">
            <a:off x="2154699" y="2142374"/>
            <a:ext cx="4016700" cy="13164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23"/>
          <p:cNvCxnSpPr/>
          <p:nvPr/>
        </p:nvCxnSpPr>
        <p:spPr>
          <a:xfrm flipH="1" rot="-5400000">
            <a:off x="5517698" y="2796074"/>
            <a:ext cx="1316400" cy="9000"/>
          </a:xfrm>
          <a:prstGeom prst="bentConnector3">
            <a:avLst>
              <a:gd fmla="val 50002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6171398" y="2142374"/>
            <a:ext cx="3932100" cy="1316400"/>
          </a:xfrm>
          <a:prstGeom prst="bentConnector3">
            <a:avLst>
              <a:gd fmla="val 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23"/>
          <p:cNvSpPr/>
          <p:nvPr/>
        </p:nvSpPr>
        <p:spPr>
          <a:xfrm>
            <a:off x="1382474" y="4308759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407919" y="4299693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9331069" y="4263145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9" name="Google Shape;209;p23"/>
          <p:cNvCxnSpPr>
            <a:endCxn id="206" idx="0"/>
          </p:cNvCxnSpPr>
          <p:nvPr/>
        </p:nvCxnSpPr>
        <p:spPr>
          <a:xfrm>
            <a:off x="2154831" y="3782859"/>
            <a:ext cx="0" cy="5259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3"/>
          <p:cNvCxnSpPr>
            <a:endCxn id="207" idx="0"/>
          </p:cNvCxnSpPr>
          <p:nvPr/>
        </p:nvCxnSpPr>
        <p:spPr>
          <a:xfrm>
            <a:off x="6180277" y="3670893"/>
            <a:ext cx="0" cy="6288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3"/>
          <p:cNvCxnSpPr>
            <a:endCxn id="208" idx="0"/>
          </p:cNvCxnSpPr>
          <p:nvPr/>
        </p:nvCxnSpPr>
        <p:spPr>
          <a:xfrm>
            <a:off x="10103426" y="3782845"/>
            <a:ext cx="0" cy="480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23"/>
          <p:cNvSpPr/>
          <p:nvPr/>
        </p:nvSpPr>
        <p:spPr>
          <a:xfrm>
            <a:off x="4720035" y="5654661"/>
            <a:ext cx="2920482" cy="5691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Combined prediction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3" name="Google Shape;213;p23"/>
          <p:cNvCxnSpPr>
            <a:stCxn id="206" idx="4"/>
            <a:endCxn id="212" idx="0"/>
          </p:cNvCxnSpPr>
          <p:nvPr/>
        </p:nvCxnSpPr>
        <p:spPr>
          <a:xfrm>
            <a:off x="2154831" y="5045605"/>
            <a:ext cx="4025400" cy="609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23"/>
          <p:cNvCxnSpPr>
            <a:stCxn id="207" idx="4"/>
            <a:endCxn id="212" idx="0"/>
          </p:cNvCxnSpPr>
          <p:nvPr/>
        </p:nvCxnSpPr>
        <p:spPr>
          <a:xfrm>
            <a:off x="6180277" y="5036539"/>
            <a:ext cx="0" cy="618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23"/>
          <p:cNvCxnSpPr>
            <a:stCxn id="208" idx="4"/>
            <a:endCxn id="212" idx="0"/>
          </p:cNvCxnSpPr>
          <p:nvPr/>
        </p:nvCxnSpPr>
        <p:spPr>
          <a:xfrm flipH="1">
            <a:off x="6180326" y="4999991"/>
            <a:ext cx="3923100" cy="6546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23"/>
          <p:cNvSpPr/>
          <p:nvPr/>
        </p:nvSpPr>
        <p:spPr>
          <a:xfrm>
            <a:off x="314166" y="3085135"/>
            <a:ext cx="1284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4249798" y="3099756"/>
            <a:ext cx="1298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8409234" y="3095238"/>
            <a:ext cx="1284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Example of Pasting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354832" y="1951004"/>
            <a:ext cx="11163869" cy="70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 size = 6</a:t>
            </a:r>
            <a:endParaRPr/>
          </a:p>
        </p:txBody>
      </p:sp>
      <p:graphicFrame>
        <p:nvGraphicFramePr>
          <p:cNvPr id="226" name="Google Shape;226;p24"/>
          <p:cNvGraphicFramePr/>
          <p:nvPr/>
        </p:nvGraphicFramePr>
        <p:xfrm>
          <a:off x="3291398" y="1776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Original data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EDC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6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7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8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7" name="Google Shape;227;p24"/>
          <p:cNvGraphicFramePr/>
          <p:nvPr/>
        </p:nvGraphicFramePr>
        <p:xfrm>
          <a:off x="1071013" y="3463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8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8" name="Google Shape;228;p24"/>
          <p:cNvGraphicFramePr/>
          <p:nvPr/>
        </p:nvGraphicFramePr>
        <p:xfrm>
          <a:off x="8972304" y="3463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4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7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6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9" name="Google Shape;229;p24"/>
          <p:cNvGraphicFramePr/>
          <p:nvPr/>
        </p:nvGraphicFramePr>
        <p:xfrm>
          <a:off x="5101070" y="3437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8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10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6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0" name="Google Shape;230;p24"/>
          <p:cNvCxnSpPr/>
          <p:nvPr/>
        </p:nvCxnSpPr>
        <p:spPr>
          <a:xfrm flipH="1">
            <a:off x="2151098" y="2142376"/>
            <a:ext cx="4020300" cy="13212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24"/>
          <p:cNvCxnSpPr/>
          <p:nvPr/>
        </p:nvCxnSpPr>
        <p:spPr>
          <a:xfrm flipH="1" rot="-5400000">
            <a:off x="5528648" y="2785125"/>
            <a:ext cx="1295100" cy="9600"/>
          </a:xfrm>
          <a:prstGeom prst="bentConnector3">
            <a:avLst>
              <a:gd fmla="val 49997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6171398" y="2142375"/>
            <a:ext cx="3934800" cy="1321200"/>
          </a:xfrm>
          <a:prstGeom prst="bentConnector3">
            <a:avLst>
              <a:gd fmla="val 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4"/>
          <p:cNvSpPr/>
          <p:nvPr/>
        </p:nvSpPr>
        <p:spPr>
          <a:xfrm>
            <a:off x="1382474" y="4308759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5407919" y="4299693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9331069" y="4263145"/>
            <a:ext cx="1544715" cy="73684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36" name="Google Shape;236;p24"/>
          <p:cNvCxnSpPr>
            <a:endCxn id="233" idx="0"/>
          </p:cNvCxnSpPr>
          <p:nvPr/>
        </p:nvCxnSpPr>
        <p:spPr>
          <a:xfrm>
            <a:off x="2150931" y="3787659"/>
            <a:ext cx="3900" cy="5211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4"/>
          <p:cNvCxnSpPr>
            <a:endCxn id="234" idx="0"/>
          </p:cNvCxnSpPr>
          <p:nvPr/>
        </p:nvCxnSpPr>
        <p:spPr>
          <a:xfrm>
            <a:off x="6180277" y="3670893"/>
            <a:ext cx="0" cy="6288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24"/>
          <p:cNvCxnSpPr>
            <a:endCxn id="235" idx="0"/>
          </p:cNvCxnSpPr>
          <p:nvPr/>
        </p:nvCxnSpPr>
        <p:spPr>
          <a:xfrm flipH="1">
            <a:off x="10103426" y="3787645"/>
            <a:ext cx="3000" cy="475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24"/>
          <p:cNvSpPr/>
          <p:nvPr/>
        </p:nvSpPr>
        <p:spPr>
          <a:xfrm>
            <a:off x="4720035" y="5654661"/>
            <a:ext cx="2920482" cy="5691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Combined prediction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40" name="Google Shape;240;p24"/>
          <p:cNvCxnSpPr>
            <a:stCxn id="233" idx="4"/>
            <a:endCxn id="239" idx="0"/>
          </p:cNvCxnSpPr>
          <p:nvPr/>
        </p:nvCxnSpPr>
        <p:spPr>
          <a:xfrm>
            <a:off x="2154831" y="5045605"/>
            <a:ext cx="4025400" cy="609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24"/>
          <p:cNvCxnSpPr>
            <a:stCxn id="234" idx="4"/>
            <a:endCxn id="239" idx="0"/>
          </p:cNvCxnSpPr>
          <p:nvPr/>
        </p:nvCxnSpPr>
        <p:spPr>
          <a:xfrm>
            <a:off x="6180277" y="5036539"/>
            <a:ext cx="0" cy="618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24"/>
          <p:cNvCxnSpPr>
            <a:stCxn id="235" idx="4"/>
            <a:endCxn id="239" idx="0"/>
          </p:cNvCxnSpPr>
          <p:nvPr/>
        </p:nvCxnSpPr>
        <p:spPr>
          <a:xfrm flipH="1">
            <a:off x="6180326" y="4999991"/>
            <a:ext cx="3923100" cy="6546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24"/>
          <p:cNvSpPr/>
          <p:nvPr/>
        </p:nvSpPr>
        <p:spPr>
          <a:xfrm>
            <a:off x="427982" y="3085135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 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4363611" y="3099756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 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8523049" y="3095238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Random Subspaces and Random patches</a:t>
            </a:r>
            <a:endParaRPr/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52" name="Google Shape;252;p25"/>
          <p:cNvGraphicFramePr/>
          <p:nvPr/>
        </p:nvGraphicFramePr>
        <p:xfrm>
          <a:off x="4681894" y="18206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25"/>
          <p:cNvGraphicFramePr/>
          <p:nvPr/>
        </p:nvGraphicFramePr>
        <p:xfrm>
          <a:off x="4931229" y="1561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X1</a:t>
                      </a:r>
                      <a:endParaRPr b="1"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X2</a:t>
                      </a:r>
                      <a:endParaRPr b="1"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X3</a:t>
                      </a:r>
                      <a:endParaRPr b="1"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X4</a:t>
                      </a:r>
                      <a:endParaRPr b="1"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X5</a:t>
                      </a:r>
                      <a:endParaRPr b="1" sz="11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4" name="Google Shape;254;p25"/>
          <p:cNvSpPr/>
          <p:nvPr/>
        </p:nvSpPr>
        <p:spPr>
          <a:xfrm>
            <a:off x="1457277" y="3746059"/>
            <a:ext cx="2118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Random Subspaces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8029119" y="3746059"/>
            <a:ext cx="1869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Random Patches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30691" y="6191466"/>
            <a:ext cx="4371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all instances and sample Features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57" name="Google Shape;257;p25"/>
          <p:cNvGraphicFramePr/>
          <p:nvPr/>
        </p:nvGraphicFramePr>
        <p:xfrm>
          <a:off x="408221" y="4192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5"/>
          <p:cNvGraphicFramePr/>
          <p:nvPr/>
        </p:nvGraphicFramePr>
        <p:xfrm>
          <a:off x="1832779" y="4192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25"/>
          <p:cNvGraphicFramePr/>
          <p:nvPr/>
        </p:nvGraphicFramePr>
        <p:xfrm>
          <a:off x="3257337" y="4192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25"/>
          <p:cNvSpPr/>
          <p:nvPr/>
        </p:nvSpPr>
        <p:spPr>
          <a:xfrm>
            <a:off x="6610744" y="5640981"/>
            <a:ext cx="4371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Sampling both instances and Features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61" name="Google Shape;261;p25"/>
          <p:cNvGraphicFramePr/>
          <p:nvPr/>
        </p:nvGraphicFramePr>
        <p:xfrm>
          <a:off x="5566917" y="421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5"/>
          <p:cNvGraphicFramePr/>
          <p:nvPr/>
        </p:nvGraphicFramePr>
        <p:xfrm>
          <a:off x="7702982" y="4232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43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25"/>
          <p:cNvGraphicFramePr/>
          <p:nvPr/>
        </p:nvGraphicFramePr>
        <p:xfrm>
          <a:off x="9847976" y="4221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{87FEBA19-4944-4961-B4BC-9A6FCFF5C536}</a:tableStyleId>
              </a:tblPr>
              <a:tblGrid>
                <a:gridCol w="287650"/>
                <a:gridCol w="360000"/>
                <a:gridCol w="360000"/>
                <a:gridCol w="360000"/>
                <a:gridCol w="360000"/>
                <a:gridCol w="36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6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12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29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30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45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7228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/>
                        <a:t>11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64" name="Google Shape;264;p25"/>
          <p:cNvCxnSpPr>
            <a:endCxn id="254" idx="0"/>
          </p:cNvCxnSpPr>
          <p:nvPr/>
        </p:nvCxnSpPr>
        <p:spPr>
          <a:xfrm flipH="1">
            <a:off x="2516605" y="2792659"/>
            <a:ext cx="2008800" cy="9534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25"/>
          <p:cNvCxnSpPr>
            <a:endCxn id="255" idx="0"/>
          </p:cNvCxnSpPr>
          <p:nvPr/>
        </p:nvCxnSpPr>
        <p:spPr>
          <a:xfrm>
            <a:off x="6913930" y="2585659"/>
            <a:ext cx="2049900" cy="11604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Boosting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559558" y="1743496"/>
            <a:ext cx="11163869" cy="153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Unlike bagging, individual predictors are trained sequentially, each trying to correct its predecessor. </a:t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Ensemble methods: bagging, boosting and stacking - Towards Data ..."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596" y="2445607"/>
            <a:ext cx="9420808" cy="411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Adaboost (Adaptive boosting)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Instead of sampling, re-weigh samples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Samples are given weights. 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Start with uniform weighting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At each iteration, a model is learned and the samples are re-weighted so the next classifiers focus on samples that were wrongly predicted by previous classifier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Weights of correctly predicted samples are decreased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Weights of incorrectly predicted samples are increased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Final prediction is a combination of model predictions weighted by their respective error measures 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559401" y="190921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Adaboost</a:t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88" name="Google Shape;288;p28"/>
          <p:cNvGrpSpPr/>
          <p:nvPr/>
        </p:nvGrpSpPr>
        <p:grpSpPr>
          <a:xfrm>
            <a:off x="276242" y="3747766"/>
            <a:ext cx="2595600" cy="1508400"/>
            <a:chOff x="1598814" y="2076888"/>
            <a:chExt cx="3197121" cy="2099697"/>
          </a:xfrm>
        </p:grpSpPr>
        <p:grpSp>
          <p:nvGrpSpPr>
            <p:cNvPr id="289" name="Google Shape;289;p28"/>
            <p:cNvGrpSpPr/>
            <p:nvPr/>
          </p:nvGrpSpPr>
          <p:grpSpPr>
            <a:xfrm>
              <a:off x="1606378" y="2090057"/>
              <a:ext cx="3189557" cy="2086528"/>
              <a:chOff x="1606378" y="2090057"/>
              <a:chExt cx="3189557" cy="2086528"/>
            </a:xfrm>
          </p:grpSpPr>
          <p:sp>
            <p:nvSpPr>
              <p:cNvPr id="290" name="Google Shape;290;p28"/>
              <p:cNvSpPr/>
              <p:nvPr/>
            </p:nvSpPr>
            <p:spPr>
              <a:xfrm>
                <a:off x="1606378" y="2090057"/>
                <a:ext cx="3189557" cy="2086528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3852000" y="2232000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3419541" y="259702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1912924" y="3551462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2696572" y="237016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1700239" y="2982351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2273302" y="2980163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2786572" y="320566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4308670" y="3629021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2273302" y="384794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4308670" y="2717166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301" name="Google Shape;301;p28"/>
              <p:cNvCxnSpPr/>
              <p:nvPr/>
            </p:nvCxnSpPr>
            <p:spPr>
              <a:xfrm>
                <a:off x="1616316" y="2931608"/>
                <a:ext cx="3179619" cy="0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2" name="Google Shape;302;p28"/>
            <p:cNvSpPr/>
            <p:nvPr/>
          </p:nvSpPr>
          <p:spPr>
            <a:xfrm>
              <a:off x="1606378" y="2943821"/>
              <a:ext cx="3189557" cy="1224000"/>
            </a:xfrm>
            <a:prstGeom prst="rect">
              <a:avLst/>
            </a:prstGeom>
            <a:solidFill>
              <a:schemeClr val="accent4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598814" y="2076888"/>
              <a:ext cx="3189557" cy="857947"/>
            </a:xfrm>
            <a:prstGeom prst="rect">
              <a:avLst/>
            </a:prstGeom>
            <a:solidFill>
              <a:schemeClr val="accent2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3353225" y="3793556"/>
            <a:ext cx="2595600" cy="1508400"/>
            <a:chOff x="5279020" y="2090057"/>
            <a:chExt cx="3191927" cy="2086528"/>
          </a:xfrm>
        </p:grpSpPr>
        <p:grpSp>
          <p:nvGrpSpPr>
            <p:cNvPr id="305" name="Google Shape;305;p28"/>
            <p:cNvGrpSpPr/>
            <p:nvPr/>
          </p:nvGrpSpPr>
          <p:grpSpPr>
            <a:xfrm>
              <a:off x="5279020" y="2090057"/>
              <a:ext cx="3189557" cy="2086528"/>
              <a:chOff x="1606378" y="2090057"/>
              <a:chExt cx="3189557" cy="2086528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1606378" y="2090057"/>
                <a:ext cx="3189557" cy="2086528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855432" y="2373332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419541" y="259702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1912924" y="3551460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696572" y="237016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1700239" y="2982349"/>
                <a:ext cx="359906" cy="36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273302" y="2980163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2786572" y="320566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4308670" y="3629021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2273302" y="384794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4308669" y="2493607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317" name="Google Shape;317;p28"/>
            <p:cNvCxnSpPr/>
            <p:nvPr/>
          </p:nvCxnSpPr>
          <p:spPr>
            <a:xfrm>
              <a:off x="5924942" y="2090057"/>
              <a:ext cx="0" cy="2086528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28"/>
            <p:cNvSpPr/>
            <p:nvPr/>
          </p:nvSpPr>
          <p:spPr>
            <a:xfrm>
              <a:off x="5279020" y="2105044"/>
              <a:ext cx="645923" cy="2062774"/>
            </a:xfrm>
            <a:prstGeom prst="rect">
              <a:avLst/>
            </a:prstGeom>
            <a:solidFill>
              <a:schemeClr val="accent2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927313" y="2101946"/>
              <a:ext cx="2543634" cy="2062774"/>
            </a:xfrm>
            <a:prstGeom prst="rect">
              <a:avLst/>
            </a:prstGeom>
            <a:solidFill>
              <a:schemeClr val="accent4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0" name="Google Shape;320;p28"/>
          <p:cNvGrpSpPr/>
          <p:nvPr/>
        </p:nvGrpSpPr>
        <p:grpSpPr>
          <a:xfrm>
            <a:off x="6304519" y="3741470"/>
            <a:ext cx="2595600" cy="1508400"/>
            <a:chOff x="1598813" y="4339103"/>
            <a:chExt cx="3189557" cy="2086528"/>
          </a:xfrm>
        </p:grpSpPr>
        <p:grpSp>
          <p:nvGrpSpPr>
            <p:cNvPr id="321" name="Google Shape;321;p28"/>
            <p:cNvGrpSpPr/>
            <p:nvPr/>
          </p:nvGrpSpPr>
          <p:grpSpPr>
            <a:xfrm>
              <a:off x="1598813" y="4339103"/>
              <a:ext cx="3189557" cy="2086528"/>
              <a:chOff x="1606378" y="2090057"/>
              <a:chExt cx="3189557" cy="2086528"/>
            </a:xfrm>
          </p:grpSpPr>
          <p:sp>
            <p:nvSpPr>
              <p:cNvPr id="322" name="Google Shape;322;p28"/>
              <p:cNvSpPr/>
              <p:nvPr/>
            </p:nvSpPr>
            <p:spPr>
              <a:xfrm>
                <a:off x="1606378" y="2090057"/>
                <a:ext cx="3189557" cy="2086528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3855431" y="2224388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3419541" y="2597023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1912924" y="3551462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2696572" y="237016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1700239" y="2982351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A23C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2273302" y="2980163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2786572" y="320566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4308670" y="3629021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3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2273302" y="384794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4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4308670" y="2717166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2F648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5</a:t>
                </a:r>
                <a:endParaRPr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333" name="Google Shape;333;p28"/>
              <p:cNvCxnSpPr/>
              <p:nvPr/>
            </p:nvCxnSpPr>
            <p:spPr>
              <a:xfrm flipH="1">
                <a:off x="4207316" y="2090057"/>
                <a:ext cx="8115" cy="2086528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34" name="Google Shape;334;p28"/>
            <p:cNvSpPr/>
            <p:nvPr/>
          </p:nvSpPr>
          <p:spPr>
            <a:xfrm>
              <a:off x="1615398" y="4355735"/>
              <a:ext cx="2592468" cy="2062774"/>
            </a:xfrm>
            <a:prstGeom prst="rect">
              <a:avLst/>
            </a:prstGeom>
            <a:solidFill>
              <a:schemeClr val="accent2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199751" y="4343616"/>
              <a:ext cx="581304" cy="2062774"/>
            </a:xfrm>
            <a:prstGeom prst="rect">
              <a:avLst/>
            </a:prstGeom>
            <a:solidFill>
              <a:schemeClr val="accent4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273618" y="1810990"/>
            <a:ext cx="2596183" cy="1506552"/>
            <a:chOff x="1606378" y="2090057"/>
            <a:chExt cx="3189557" cy="2086528"/>
          </a:xfrm>
        </p:grpSpPr>
        <p:sp>
          <p:nvSpPr>
            <p:cNvPr id="337" name="Google Shape;337;p28"/>
            <p:cNvSpPr/>
            <p:nvPr/>
          </p:nvSpPr>
          <p:spPr>
            <a:xfrm>
              <a:off x="1606378" y="2090057"/>
              <a:ext cx="3189557" cy="20865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852000" y="2232000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3419541" y="2597023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912924" y="3551462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696572" y="2370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700239" y="2982351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2273302" y="2980163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786572" y="3205667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308670" y="3629021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273302" y="3847942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308670" y="2717166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48" name="Google Shape;348;p28"/>
          <p:cNvGrpSpPr/>
          <p:nvPr/>
        </p:nvGrpSpPr>
        <p:grpSpPr>
          <a:xfrm>
            <a:off x="3243802" y="1819450"/>
            <a:ext cx="2595600" cy="1508400"/>
            <a:chOff x="1606378" y="2090057"/>
            <a:chExt cx="3189557" cy="2086528"/>
          </a:xfrm>
        </p:grpSpPr>
        <p:sp>
          <p:nvSpPr>
            <p:cNvPr id="349" name="Google Shape;349;p28"/>
            <p:cNvSpPr/>
            <p:nvPr/>
          </p:nvSpPr>
          <p:spPr>
            <a:xfrm>
              <a:off x="1606378" y="2090057"/>
              <a:ext cx="3189557" cy="20865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3855432" y="2373332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3419541" y="2597023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1912924" y="3551460"/>
              <a:ext cx="360000" cy="36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696572" y="2370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700239" y="2982349"/>
              <a:ext cx="359906" cy="36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2273302" y="2980163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786572" y="3205667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308670" y="3629021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273302" y="3847942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308669" y="2493607"/>
              <a:ext cx="360000" cy="36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60" name="Google Shape;360;p28"/>
          <p:cNvGrpSpPr/>
          <p:nvPr/>
        </p:nvGrpSpPr>
        <p:grpSpPr>
          <a:xfrm>
            <a:off x="6247593" y="1784440"/>
            <a:ext cx="2595600" cy="1508400"/>
            <a:chOff x="1606378" y="2090057"/>
            <a:chExt cx="3189557" cy="2086528"/>
          </a:xfrm>
        </p:grpSpPr>
        <p:sp>
          <p:nvSpPr>
            <p:cNvPr id="361" name="Google Shape;361;p28"/>
            <p:cNvSpPr/>
            <p:nvPr/>
          </p:nvSpPr>
          <p:spPr>
            <a:xfrm>
              <a:off x="1606378" y="2090057"/>
              <a:ext cx="3189557" cy="20865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3855431" y="2224388"/>
              <a:ext cx="360000" cy="36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3419541" y="2597023"/>
              <a:ext cx="360000" cy="36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912924" y="3551462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696572" y="2370167"/>
              <a:ext cx="360000" cy="36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700239" y="2982351"/>
              <a:ext cx="180000" cy="180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A23C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273302" y="2980163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786572" y="3205667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308670" y="3629021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273302" y="3847942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308670" y="2717166"/>
              <a:ext cx="180000" cy="18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2F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72" name="Google Shape;372;p28"/>
          <p:cNvSpPr txBox="1"/>
          <p:nvPr/>
        </p:nvSpPr>
        <p:spPr>
          <a:xfrm>
            <a:off x="401133" y="1449737"/>
            <a:ext cx="1729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Original data D1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126617" y="3408752"/>
            <a:ext cx="119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Classifier 1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3299467" y="1404719"/>
            <a:ext cx="1910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Weighted data D2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3221685" y="3455498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Classifier 2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6173403" y="3402761"/>
            <a:ext cx="119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Classifier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6215197" y="1372501"/>
            <a:ext cx="1896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Weighted data D3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78" name="Google Shape;378;p28"/>
          <p:cNvCxnSpPr>
            <a:stCxn id="290" idx="3"/>
            <a:endCxn id="374" idx="1"/>
          </p:cNvCxnSpPr>
          <p:nvPr/>
        </p:nvCxnSpPr>
        <p:spPr>
          <a:xfrm flipH="1" rot="10800000">
            <a:off x="2871842" y="1589496"/>
            <a:ext cx="427500" cy="29172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28"/>
          <p:cNvCxnSpPr>
            <a:stCxn id="319" idx="3"/>
            <a:endCxn id="377" idx="1"/>
          </p:cNvCxnSpPr>
          <p:nvPr/>
        </p:nvCxnSpPr>
        <p:spPr>
          <a:xfrm flipH="1" rot="10800000">
            <a:off x="5948825" y="1557065"/>
            <a:ext cx="266400" cy="29907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80" name="Google Shape;380;p28"/>
          <p:cNvGrpSpPr/>
          <p:nvPr/>
        </p:nvGrpSpPr>
        <p:grpSpPr>
          <a:xfrm>
            <a:off x="9263294" y="2606744"/>
            <a:ext cx="2595600" cy="1540025"/>
            <a:chOff x="1104917" y="2735212"/>
            <a:chExt cx="2595600" cy="1540025"/>
          </a:xfrm>
        </p:grpSpPr>
        <p:grpSp>
          <p:nvGrpSpPr>
            <p:cNvPr id="381" name="Google Shape;381;p28"/>
            <p:cNvGrpSpPr/>
            <p:nvPr/>
          </p:nvGrpSpPr>
          <p:grpSpPr>
            <a:xfrm>
              <a:off x="1104917" y="2747641"/>
              <a:ext cx="2595600" cy="1508400"/>
              <a:chOff x="1598814" y="2076888"/>
              <a:chExt cx="3197121" cy="2099697"/>
            </a:xfrm>
          </p:grpSpPr>
          <p:grpSp>
            <p:nvGrpSpPr>
              <p:cNvPr id="382" name="Google Shape;382;p28"/>
              <p:cNvGrpSpPr/>
              <p:nvPr/>
            </p:nvGrpSpPr>
            <p:grpSpPr>
              <a:xfrm>
                <a:off x="1606378" y="2090057"/>
                <a:ext cx="3189557" cy="2086528"/>
                <a:chOff x="1606378" y="2090057"/>
                <a:chExt cx="3189557" cy="2086528"/>
              </a:xfrm>
            </p:grpSpPr>
            <p:sp>
              <p:nvSpPr>
                <p:cNvPr id="383" name="Google Shape;383;p28"/>
                <p:cNvSpPr/>
                <p:nvPr/>
              </p:nvSpPr>
              <p:spPr>
                <a:xfrm>
                  <a:off x="1606378" y="2090057"/>
                  <a:ext cx="3189557" cy="208652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3852000" y="2232000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rgbClr val="A23C1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1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3419541" y="2597023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rgbClr val="A23C1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2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1912924" y="3551462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rgbClr val="A23C1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3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28"/>
                <p:cNvSpPr/>
                <p:nvPr/>
              </p:nvSpPr>
              <p:spPr>
                <a:xfrm>
                  <a:off x="2696572" y="2370167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rgbClr val="A23C1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4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28"/>
                <p:cNvSpPr/>
                <p:nvPr/>
              </p:nvSpPr>
              <p:spPr>
                <a:xfrm>
                  <a:off x="1700239" y="2982351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rgbClr val="A23C1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5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28"/>
                <p:cNvSpPr/>
                <p:nvPr/>
              </p:nvSpPr>
              <p:spPr>
                <a:xfrm>
                  <a:off x="2273302" y="2980163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19050">
                  <a:solidFill>
                    <a:srgbClr val="2F648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1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28"/>
                <p:cNvSpPr/>
                <p:nvPr/>
              </p:nvSpPr>
              <p:spPr>
                <a:xfrm>
                  <a:off x="2786572" y="3205667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19050">
                  <a:solidFill>
                    <a:srgbClr val="2F648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2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28"/>
                <p:cNvSpPr/>
                <p:nvPr/>
              </p:nvSpPr>
              <p:spPr>
                <a:xfrm>
                  <a:off x="4308670" y="3629021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19050">
                  <a:solidFill>
                    <a:srgbClr val="2F648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3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28"/>
                <p:cNvSpPr/>
                <p:nvPr/>
              </p:nvSpPr>
              <p:spPr>
                <a:xfrm>
                  <a:off x="2273302" y="3847942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19050">
                  <a:solidFill>
                    <a:srgbClr val="2F648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4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28"/>
                <p:cNvSpPr/>
                <p:nvPr/>
              </p:nvSpPr>
              <p:spPr>
                <a:xfrm>
                  <a:off x="4308670" y="2717166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19050">
                  <a:solidFill>
                    <a:srgbClr val="2F648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0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5</a:t>
                  </a:r>
                  <a:endParaRPr sz="1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394" name="Google Shape;394;p28"/>
                <p:cNvCxnSpPr/>
                <p:nvPr/>
              </p:nvCxnSpPr>
              <p:spPr>
                <a:xfrm>
                  <a:off x="1616316" y="2931608"/>
                  <a:ext cx="3179619" cy="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95" name="Google Shape;395;p28"/>
              <p:cNvSpPr/>
              <p:nvPr/>
            </p:nvSpPr>
            <p:spPr>
              <a:xfrm>
                <a:off x="2238223" y="2943820"/>
                <a:ext cx="2557712" cy="1224001"/>
              </a:xfrm>
              <a:prstGeom prst="rect">
                <a:avLst/>
              </a:prstGeom>
              <a:solidFill>
                <a:schemeClr val="accent4">
                  <a:alpha val="2392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598814" y="2076888"/>
                <a:ext cx="2607789" cy="857947"/>
              </a:xfrm>
              <a:prstGeom prst="rect">
                <a:avLst/>
              </a:prstGeom>
              <a:solidFill>
                <a:schemeClr val="accent2">
                  <a:alpha val="2392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397" name="Google Shape;397;p28"/>
            <p:cNvCxnSpPr/>
            <p:nvPr/>
          </p:nvCxnSpPr>
          <p:spPr>
            <a:xfrm>
              <a:off x="1624025" y="2766837"/>
              <a:ext cx="0" cy="15084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28"/>
            <p:cNvCxnSpPr/>
            <p:nvPr/>
          </p:nvCxnSpPr>
          <p:spPr>
            <a:xfrm flipH="1">
              <a:off x="3215461" y="2735212"/>
              <a:ext cx="6604" cy="15084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99" name="Google Shape;399;p28"/>
            <p:cNvSpPr/>
            <p:nvPr/>
          </p:nvSpPr>
          <p:spPr>
            <a:xfrm>
              <a:off x="1118393" y="3364346"/>
              <a:ext cx="498297" cy="879265"/>
            </a:xfrm>
            <a:prstGeom prst="rect">
              <a:avLst/>
            </a:prstGeom>
            <a:solidFill>
              <a:schemeClr val="accent2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222065" y="2767955"/>
              <a:ext cx="471846" cy="605627"/>
            </a:xfrm>
            <a:prstGeom prst="rect">
              <a:avLst/>
            </a:prstGeom>
            <a:solidFill>
              <a:schemeClr val="accent4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01" name="Google Shape;401;p28"/>
          <p:cNvSpPr txBox="1"/>
          <p:nvPr/>
        </p:nvSpPr>
        <p:spPr>
          <a:xfrm>
            <a:off x="9572922" y="2233911"/>
            <a:ext cx="2070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Combined Classifier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Adaboost algorithm</a:t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09" l="-108" r="0" t="-2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408" name="Google Shape;408;p2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09" name="Google Shape;4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7269" y="3170114"/>
            <a:ext cx="4326466" cy="11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7269" y="4551088"/>
            <a:ext cx="5376696" cy="99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 rotWithShape="1">
          <a:blip r:embed="rId6">
            <a:alphaModFix/>
          </a:blip>
          <a:srcRect b="8533" l="0" r="0" t="23402"/>
          <a:stretch/>
        </p:blipFill>
        <p:spPr>
          <a:xfrm>
            <a:off x="4298404" y="5711401"/>
            <a:ext cx="3686175" cy="88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Gradient Boosting</a:t>
            </a:r>
            <a:endParaRPr/>
          </a:p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>
            <a:off x="559558" y="1743496"/>
            <a:ext cx="11163869" cy="1080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Unlike AdaBoost, Gradient Boosting tries to ﬁt the new predictor to the </a:t>
            </a:r>
            <a:r>
              <a:rPr i="1" lang="fr-FR" sz="2400"/>
              <a:t>residual errors </a:t>
            </a:r>
            <a:r>
              <a:rPr lang="fr-FR" sz="2400"/>
              <a:t>made by the previous predictor. </a:t>
            </a:r>
            <a:endParaRPr/>
          </a:p>
        </p:txBody>
      </p:sp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9" name="Google Shape;4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908" y="2532244"/>
            <a:ext cx="7183575" cy="404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Gradient Boosting</a:t>
            </a:r>
            <a:endParaRPr/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 b="0" l="0" r="8711" t="0"/>
          <a:stretch/>
        </p:blipFill>
        <p:spPr>
          <a:xfrm>
            <a:off x="4703826" y="1266211"/>
            <a:ext cx="5233994" cy="531908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465734" y="1513556"/>
            <a:ext cx="2463303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3331" l="-1979" r="-247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2929037" y="2115940"/>
            <a:ext cx="1581587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31" l="-3461" r="-383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1932226" y="3791438"/>
            <a:ext cx="2578398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997" l="-2126" r="0" t="-1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935415" y="5466936"/>
            <a:ext cx="3575209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5997" l="-1192" r="0" t="-1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cxnSp>
        <p:nvCxnSpPr>
          <p:cNvPr id="431" name="Google Shape;431;p31"/>
          <p:cNvCxnSpPr>
            <a:stCxn id="427" idx="2"/>
            <a:endCxn id="428" idx="1"/>
          </p:cNvCxnSpPr>
          <p:nvPr/>
        </p:nvCxnSpPr>
        <p:spPr>
          <a:xfrm flipH="1" rot="-5400000">
            <a:off x="2089036" y="1429683"/>
            <a:ext cx="448500" cy="12318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31"/>
          <p:cNvCxnSpPr>
            <a:stCxn id="428" idx="2"/>
          </p:cNvCxnSpPr>
          <p:nvPr/>
        </p:nvCxnSpPr>
        <p:spPr>
          <a:xfrm flipH="1">
            <a:off x="3707830" y="2423717"/>
            <a:ext cx="12000" cy="1198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31"/>
          <p:cNvCxnSpPr/>
          <p:nvPr/>
        </p:nvCxnSpPr>
        <p:spPr>
          <a:xfrm>
            <a:off x="3703746" y="4183853"/>
            <a:ext cx="4096" cy="1198444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is ensemble learning?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Weekend Story: Blind men and an elephant – ナーム Nam Nguyen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247" y="1704188"/>
            <a:ext cx="7316180" cy="4544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8047378" y="2452627"/>
            <a:ext cx="1669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Some unkown distribution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582216" y="4380196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1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796085" y="4319927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2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822310" y="4784480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3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225401" y="4391508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4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394266" y="4969146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5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450977" y="4443749"/>
            <a:ext cx="1059569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Model 6</a:t>
            </a:r>
            <a:endParaRPr b="1" sz="1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30849" y="1961958"/>
            <a:ext cx="422012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wisdom of the crowd</a:t>
            </a:r>
            <a:endParaRPr/>
          </a:p>
          <a:p>
            <a:pPr indent="-182880" lvl="2" marL="685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diverse set of models are likely to make better decisions as compared to single models</a:t>
            </a:r>
            <a:endParaRPr/>
          </a:p>
          <a:p>
            <a:pPr indent="-182880" lvl="0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Combining decisions from multiple models to improve the overall performance.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Stacking (Stacked generalization)</a:t>
            </a:r>
            <a:endParaRPr/>
          </a:p>
        </p:txBody>
      </p:sp>
      <p:sp>
        <p:nvSpPr>
          <p:cNvPr id="439" name="Google Shape;439;p32"/>
          <p:cNvSpPr txBox="1"/>
          <p:nvPr>
            <p:ph idx="1" type="body"/>
          </p:nvPr>
        </p:nvSpPr>
        <p:spPr>
          <a:xfrm>
            <a:off x="559558" y="1743496"/>
            <a:ext cx="11163869" cy="158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Basic idea: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Train a separate model to perform aggregation of the predictions of the individual classifiers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40" name="Google Shape;440;p3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Ensemble Methods (Part 3): Meta-learning, Stacking and Mixture of ..." id="441" name="Google Shape;4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492" y="2817052"/>
            <a:ext cx="5397500" cy="35893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2"/>
          <p:cNvSpPr/>
          <p:nvPr/>
        </p:nvSpPr>
        <p:spPr>
          <a:xfrm>
            <a:off x="559401" y="3102662"/>
            <a:ext cx="5028390" cy="167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Predictions from the train set are used as features for level 1 model.</a:t>
            </a:r>
            <a:endParaRPr/>
          </a:p>
          <a:p>
            <a:pPr indent="-18288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Level 1 model is used to make a prediction on the test set</a:t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9214340" y="4549880"/>
            <a:ext cx="1879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Blender or meta-learner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Stacking (Stacked generalization)</a:t>
            </a:r>
            <a:endParaRPr/>
          </a:p>
        </p:txBody>
      </p:sp>
      <p:sp>
        <p:nvSpPr>
          <p:cNvPr id="449" name="Google Shape;449;p33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Stacking with a hold-out set 🡪 Blending </a:t>
            </a:r>
            <a:endParaRPr/>
          </a:p>
        </p:txBody>
      </p:sp>
      <p:sp>
        <p:nvSpPr>
          <p:cNvPr id="450" name="Google Shape;450;p3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Stacking without splitting data - Cross Validated" id="451" name="Google Shape;4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74" y="2351314"/>
            <a:ext cx="10711649" cy="407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Stacking</a:t>
            </a:r>
            <a:endParaRPr/>
          </a:p>
        </p:txBody>
      </p:sp>
      <p:graphicFrame>
        <p:nvGraphicFramePr>
          <p:cNvPr id="457" name="Google Shape;457;p34"/>
          <p:cNvGraphicFramePr/>
          <p:nvPr/>
        </p:nvGraphicFramePr>
        <p:xfrm>
          <a:off x="595207" y="3362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540000"/>
                <a:gridCol w="540000"/>
                <a:gridCol w="540000"/>
                <a:gridCol w="540000"/>
                <a:gridCol w="6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X1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X4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C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1,1</a:t>
                      </a:r>
                      <a:endParaRPr baseline="-25000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459" name="Google Shape;459;p34"/>
          <p:cNvGraphicFramePr/>
          <p:nvPr/>
        </p:nvGraphicFramePr>
        <p:xfrm>
          <a:off x="5014331" y="1966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540000"/>
                <a:gridCol w="540000"/>
                <a:gridCol w="540000"/>
                <a:gridCol w="540000"/>
                <a:gridCol w="64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X1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X4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C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1,1</a:t>
                      </a:r>
                      <a:endParaRPr baseline="-25000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1,i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2,i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3,i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4,i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0" name="Google Shape;460;p34"/>
          <p:cNvSpPr txBox="1"/>
          <p:nvPr/>
        </p:nvSpPr>
        <p:spPr>
          <a:xfrm>
            <a:off x="559401" y="3008134"/>
            <a:ext cx="1351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set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5014330" y="1659529"/>
            <a:ext cx="1893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Subset 1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462" name="Google Shape;462;p34"/>
          <p:cNvGraphicFramePr/>
          <p:nvPr/>
        </p:nvGraphicFramePr>
        <p:xfrm>
          <a:off x="5014330" y="4788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576000"/>
                <a:gridCol w="576000"/>
                <a:gridCol w="576000"/>
                <a:gridCol w="576000"/>
                <a:gridCol w="64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X1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X4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C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1,i+1</a:t>
                      </a:r>
                      <a:endParaRPr baseline="-25000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3" name="Google Shape;463;p34"/>
          <p:cNvSpPr txBox="1"/>
          <p:nvPr/>
        </p:nvSpPr>
        <p:spPr>
          <a:xfrm>
            <a:off x="5105297" y="4419575"/>
            <a:ext cx="1895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Subset 2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4" name="Google Shape;464;p34"/>
          <p:cNvSpPr/>
          <p:nvPr/>
        </p:nvSpPr>
        <p:spPr>
          <a:xfrm>
            <a:off x="9376606" y="1391521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9376605" y="2413096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9376606" y="3448640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67" name="Google Shape;467;p34"/>
          <p:cNvCxnSpPr/>
          <p:nvPr/>
        </p:nvCxnSpPr>
        <p:spPr>
          <a:xfrm flipH="1" rot="10800000">
            <a:off x="3403207" y="2805231"/>
            <a:ext cx="1611000" cy="14661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34"/>
          <p:cNvCxnSpPr/>
          <p:nvPr/>
        </p:nvCxnSpPr>
        <p:spPr>
          <a:xfrm>
            <a:off x="3403207" y="4271331"/>
            <a:ext cx="1611000" cy="13557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34"/>
          <p:cNvCxnSpPr>
            <a:endCxn id="464" idx="1"/>
          </p:cNvCxnSpPr>
          <p:nvPr/>
        </p:nvCxnSpPr>
        <p:spPr>
          <a:xfrm flipH="1" rot="10800000">
            <a:off x="7822306" y="1802866"/>
            <a:ext cx="1554300" cy="1002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34"/>
          <p:cNvCxnSpPr>
            <a:endCxn id="465" idx="1"/>
          </p:cNvCxnSpPr>
          <p:nvPr/>
        </p:nvCxnSpPr>
        <p:spPr>
          <a:xfrm>
            <a:off x="7822305" y="2805242"/>
            <a:ext cx="1554300" cy="19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34"/>
          <p:cNvCxnSpPr>
            <a:endCxn id="466" idx="1"/>
          </p:cNvCxnSpPr>
          <p:nvPr/>
        </p:nvCxnSpPr>
        <p:spPr>
          <a:xfrm>
            <a:off x="7822306" y="2805185"/>
            <a:ext cx="1554300" cy="10548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34"/>
          <p:cNvSpPr txBox="1"/>
          <p:nvPr/>
        </p:nvSpPr>
        <p:spPr>
          <a:xfrm>
            <a:off x="559559" y="1743496"/>
            <a:ext cx="4243554" cy="758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level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models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8284376" y="2459428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Stacking</a:t>
            </a:r>
            <a:endParaRPr/>
          </a:p>
        </p:txBody>
      </p:sp>
      <p:sp>
        <p:nvSpPr>
          <p:cNvPr id="479" name="Google Shape;479;p3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4677290" y="1385477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4677290" y="2506296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4677290" y="3505040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483" name="Google Shape;483;p35"/>
          <p:cNvGraphicFramePr/>
          <p:nvPr/>
        </p:nvGraphicFramePr>
        <p:xfrm>
          <a:off x="465734" y="208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576000"/>
                <a:gridCol w="576000"/>
                <a:gridCol w="576000"/>
                <a:gridCol w="576000"/>
                <a:gridCol w="64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X1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X4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C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1,i+1</a:t>
                      </a:r>
                      <a:endParaRPr baseline="-25000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4,i+1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4,i+2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1,n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2,n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3,n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x</a:t>
                      </a:r>
                      <a:r>
                        <a:rPr baseline="-25000" lang="fr-FR" sz="1600"/>
                        <a:t>4,n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4" name="Google Shape;484;p35"/>
          <p:cNvSpPr txBox="1"/>
          <p:nvPr/>
        </p:nvSpPr>
        <p:spPr>
          <a:xfrm>
            <a:off x="556701" y="1713747"/>
            <a:ext cx="1895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Subset 2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5" name="Google Shape;485;p35"/>
          <p:cNvCxnSpPr>
            <a:endCxn id="480" idx="1"/>
          </p:cNvCxnSpPr>
          <p:nvPr/>
        </p:nvCxnSpPr>
        <p:spPr>
          <a:xfrm flipH="1" rot="10800000">
            <a:off x="3417590" y="1796822"/>
            <a:ext cx="1259700" cy="11244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p35"/>
          <p:cNvCxnSpPr>
            <a:endCxn id="481" idx="1"/>
          </p:cNvCxnSpPr>
          <p:nvPr/>
        </p:nvCxnSpPr>
        <p:spPr>
          <a:xfrm flipH="1" rot="10800000">
            <a:off x="3417590" y="2917642"/>
            <a:ext cx="1259700" cy="36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p35"/>
          <p:cNvCxnSpPr>
            <a:endCxn id="482" idx="1"/>
          </p:cNvCxnSpPr>
          <p:nvPr/>
        </p:nvCxnSpPr>
        <p:spPr>
          <a:xfrm>
            <a:off x="3417590" y="2921285"/>
            <a:ext cx="1259700" cy="9951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p35"/>
          <p:cNvSpPr txBox="1"/>
          <p:nvPr/>
        </p:nvSpPr>
        <p:spPr>
          <a:xfrm>
            <a:off x="3724853" y="2590495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predict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489" name="Google Shape;489;p35"/>
          <p:cNvGraphicFramePr/>
          <p:nvPr/>
        </p:nvGraphicFramePr>
        <p:xfrm>
          <a:off x="8169029" y="208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M1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M2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M3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/>
                        <a:t>C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baseline="-25000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…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False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True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90" name="Google Shape;490;p35"/>
          <p:cNvCxnSpPr>
            <a:stCxn id="480" idx="3"/>
          </p:cNvCxnSpPr>
          <p:nvPr/>
        </p:nvCxnSpPr>
        <p:spPr>
          <a:xfrm>
            <a:off x="6383507" y="1796822"/>
            <a:ext cx="1785600" cy="11244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35"/>
          <p:cNvCxnSpPr>
            <a:stCxn id="481" idx="3"/>
          </p:cNvCxnSpPr>
          <p:nvPr/>
        </p:nvCxnSpPr>
        <p:spPr>
          <a:xfrm>
            <a:off x="6383507" y="2917642"/>
            <a:ext cx="1785600" cy="36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35"/>
          <p:cNvCxnSpPr>
            <a:stCxn id="482" idx="3"/>
          </p:cNvCxnSpPr>
          <p:nvPr/>
        </p:nvCxnSpPr>
        <p:spPr>
          <a:xfrm flipH="1" rot="10800000">
            <a:off x="6383507" y="2921285"/>
            <a:ext cx="1785600" cy="995100"/>
          </a:xfrm>
          <a:prstGeom prst="bentConnector3">
            <a:avLst>
              <a:gd fmla="val 50000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3" name="Google Shape;493;p35"/>
          <p:cNvSpPr/>
          <p:nvPr/>
        </p:nvSpPr>
        <p:spPr>
          <a:xfrm rot="-5400000">
            <a:off x="8999404" y="1078307"/>
            <a:ext cx="218295" cy="179124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8054660" y="1410122"/>
            <a:ext cx="1898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predictions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Google Shape;495;p35"/>
          <p:cNvSpPr/>
          <p:nvPr/>
        </p:nvSpPr>
        <p:spPr>
          <a:xfrm rot="-5400000">
            <a:off x="10311955" y="1737671"/>
            <a:ext cx="153974" cy="53475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9952937" y="1431128"/>
            <a:ext cx="133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True targets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7788897" y="3978524"/>
            <a:ext cx="33522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set for level 1 model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6594796" y="5271759"/>
            <a:ext cx="1706217" cy="82269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Generalizer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99" name="Google Shape;499;p35"/>
          <p:cNvCxnSpPr>
            <a:stCxn id="497" idx="2"/>
            <a:endCxn id="498" idx="3"/>
          </p:cNvCxnSpPr>
          <p:nvPr/>
        </p:nvCxnSpPr>
        <p:spPr>
          <a:xfrm rot="5400000">
            <a:off x="8230829" y="4448834"/>
            <a:ext cx="1304400" cy="11640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0" name="Google Shape;500;p35"/>
          <p:cNvSpPr txBox="1"/>
          <p:nvPr/>
        </p:nvSpPr>
        <p:spPr>
          <a:xfrm>
            <a:off x="2569089" y="5483049"/>
            <a:ext cx="20120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Final predictions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01" name="Google Shape;501;p35"/>
          <p:cNvCxnSpPr>
            <a:stCxn id="498" idx="1"/>
            <a:endCxn id="500" idx="3"/>
          </p:cNvCxnSpPr>
          <p:nvPr/>
        </p:nvCxnSpPr>
        <p:spPr>
          <a:xfrm rot="10800000">
            <a:off x="4581196" y="5683104"/>
            <a:ext cx="2013600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Multilayer stacking</a:t>
            </a:r>
            <a:endParaRPr/>
          </a:p>
        </p:txBody>
      </p:sp>
      <p:sp>
        <p:nvSpPr>
          <p:cNvPr id="507" name="Google Shape;507;p3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08" name="Google Shape;5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74" y="1757326"/>
            <a:ext cx="9857051" cy="436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Conclusions</a:t>
            </a:r>
            <a:endParaRPr/>
          </a:p>
        </p:txBody>
      </p:sp>
      <p:sp>
        <p:nvSpPr>
          <p:cNvPr id="514" name="Google Shape;514;p37"/>
          <p:cNvSpPr txBox="1"/>
          <p:nvPr>
            <p:ph idx="1" type="body"/>
          </p:nvPr>
        </p:nvSpPr>
        <p:spPr>
          <a:xfrm>
            <a:off x="559558" y="1743496"/>
            <a:ext cx="11163869" cy="470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6"/>
              <a:buChar char="•"/>
            </a:pPr>
            <a:r>
              <a:rPr lang="fr-FR" sz="2220"/>
              <a:t>Ensemble learning is about training multiple base models and combined them to obtain a strong model with better performance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76"/>
              <a:buChar char="•"/>
            </a:pPr>
            <a:r>
              <a:rPr lang="fr-FR" sz="2220"/>
              <a:t>Ideally low bias, low variance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76"/>
              <a:buChar char="•"/>
            </a:pPr>
            <a:r>
              <a:rPr lang="fr-FR" sz="2220"/>
              <a:t>In </a:t>
            </a:r>
            <a:r>
              <a:rPr b="1" i="1" lang="fr-FR" sz="2220"/>
              <a:t>bagging ensembles</a:t>
            </a:r>
            <a:r>
              <a:rPr lang="fr-FR" sz="2220"/>
              <a:t>, instances of the same base model are trained </a:t>
            </a:r>
            <a:r>
              <a:rPr lang="fr-FR" sz="2220" u="sng"/>
              <a:t>in parallel </a:t>
            </a:r>
            <a:r>
              <a:rPr lang="fr-FR" sz="2220"/>
              <a:t>on random subsets of data and then aggregated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76"/>
              <a:buChar char="•"/>
            </a:pPr>
            <a:r>
              <a:rPr lang="fr-FR" sz="2220"/>
              <a:t>Using random sampling reduce variance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76"/>
              <a:buChar char="•"/>
            </a:pPr>
            <a:r>
              <a:rPr lang="fr-FR" sz="2220"/>
              <a:t>In </a:t>
            </a:r>
            <a:r>
              <a:rPr b="1" i="1" lang="fr-FR" sz="2220"/>
              <a:t>boosting ensembles</a:t>
            </a:r>
            <a:r>
              <a:rPr lang="fr-FR" sz="2220"/>
              <a:t>, instances of the same base model are trained </a:t>
            </a:r>
            <a:r>
              <a:rPr lang="fr-FR" sz="2220" u="sng"/>
              <a:t>iteratively</a:t>
            </a:r>
            <a:r>
              <a:rPr lang="fr-FR" sz="2220"/>
              <a:t>, such that, each model attempts to correct the predictions of the previous model.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76"/>
              <a:buChar char="•"/>
            </a:pPr>
            <a:r>
              <a:rPr b="1" i="1" lang="fr-FR" sz="2220"/>
              <a:t>Stacking ensembles </a:t>
            </a:r>
            <a:r>
              <a:rPr lang="fr-FR" sz="2220"/>
              <a:t>use multi-stage training. Different types of base models are trained at the very first stage on top of which a meta-model is trained to make predictions based on based model predictions</a:t>
            </a:r>
            <a:endParaRPr/>
          </a:p>
        </p:txBody>
      </p:sp>
      <p:sp>
        <p:nvSpPr>
          <p:cNvPr id="515" name="Google Shape;515;p3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is ensemble learning?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59558" y="1743496"/>
            <a:ext cx="11163869" cy="352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An ensemble is a group of predictors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An ensemble can be a </a:t>
            </a:r>
            <a:r>
              <a:rPr i="1" lang="fr-FR" sz="2400"/>
              <a:t>strong learner</a:t>
            </a:r>
            <a:r>
              <a:rPr lang="fr-FR" sz="2400"/>
              <a:t> even if each predictor is a weak learner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Provided there are a sufficient number of </a:t>
            </a:r>
            <a:r>
              <a:rPr i="1" lang="fr-FR" sz="2200"/>
              <a:t>weak learners </a:t>
            </a:r>
            <a:r>
              <a:rPr lang="fr-FR" sz="2200"/>
              <a:t>and they are sufficiently diverse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Image associée"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12743" r="0" t="18853"/>
          <a:stretch/>
        </p:blipFill>
        <p:spPr>
          <a:xfrm>
            <a:off x="3349884" y="3233113"/>
            <a:ext cx="5492231" cy="335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will combining leads to a strong learner?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Think of a slightly biased coin with 51% chance of heads and 49% of tails.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Law of large numbers</a:t>
            </a:r>
            <a:r>
              <a:rPr lang="fr-FR" sz="2400"/>
              <a:t>: as you keep tossing the coin, assuming every toss is independent of others, the ratio of heads gets closer and closer to the probability of heads 51%. 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842" y="3467992"/>
            <a:ext cx="7494315" cy="309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will combining leads to a strong learner?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Tossing the coin 1000 times, we will end with more or less than 510 heads and 490 tails.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For an ensemble of 1000 classifiers, each correct 51% of the time, the probability of getting the majority of heads is up 75%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842" y="3503504"/>
            <a:ext cx="7494315" cy="309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Ensemble Learning</a:t>
            </a:r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5435340" y="2312518"/>
            <a:ext cx="4907417" cy="3557878"/>
            <a:chOff x="1168380" y="1412"/>
            <a:chExt cx="4907417" cy="3557878"/>
          </a:xfrm>
        </p:grpSpPr>
        <p:sp>
          <p:nvSpPr>
            <p:cNvPr id="140" name="Google Shape;140;p18"/>
            <p:cNvSpPr/>
            <p:nvPr/>
          </p:nvSpPr>
          <p:spPr>
            <a:xfrm>
              <a:off x="3399025" y="1780351"/>
              <a:ext cx="446128" cy="14387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1" name="Google Shape;141;p18"/>
            <p:cNvSpPr/>
            <p:nvPr/>
          </p:nvSpPr>
          <p:spPr>
            <a:xfrm>
              <a:off x="3399025" y="1780351"/>
              <a:ext cx="446128" cy="479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2" name="Google Shape;142;p18"/>
            <p:cNvSpPr/>
            <p:nvPr/>
          </p:nvSpPr>
          <p:spPr>
            <a:xfrm>
              <a:off x="3399025" y="1300762"/>
              <a:ext cx="446128" cy="47958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3" name="Google Shape;143;p18"/>
            <p:cNvSpPr/>
            <p:nvPr/>
          </p:nvSpPr>
          <p:spPr>
            <a:xfrm>
              <a:off x="3399025" y="341585"/>
              <a:ext cx="446128" cy="143876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4" name="Google Shape;144;p18"/>
            <p:cNvSpPr/>
            <p:nvPr/>
          </p:nvSpPr>
          <p:spPr>
            <a:xfrm>
              <a:off x="1168380" y="1440178"/>
              <a:ext cx="2230644" cy="6803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168380" y="1440178"/>
              <a:ext cx="2230644" cy="680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lang="fr-FR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EL approaches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845153" y="1412"/>
              <a:ext cx="2230644" cy="6803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3845153" y="1412"/>
              <a:ext cx="2230644" cy="680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lang="fr-FR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Voting</a:t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845153" y="960589"/>
              <a:ext cx="2230644" cy="6803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3845153" y="960589"/>
              <a:ext cx="2230644" cy="680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lang="fr-FR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Bagging and Pasting</a:t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845153" y="1919766"/>
              <a:ext cx="2230644" cy="6803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845153" y="1919766"/>
              <a:ext cx="2230644" cy="680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lang="fr-FR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Boosting</a:t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845153" y="2878944"/>
              <a:ext cx="2230644" cy="6803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845153" y="2878944"/>
              <a:ext cx="2230644" cy="680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lang="fr-FR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Stacking</a:t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680861" y="1959087"/>
            <a:ext cx="5006506" cy="3912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Different types of ensembles</a:t>
            </a:r>
            <a:endParaRPr/>
          </a:p>
          <a:p>
            <a:pPr indent="-182879" lvl="1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the same/different learning algorithms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Homogeneous vs heterogeneous ensembles</a:t>
            </a:r>
            <a:endParaRPr/>
          </a:p>
          <a:p>
            <a:pPr indent="-182879" lvl="1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the same dataset/ random subsets of data</a:t>
            </a:r>
            <a:endParaRPr/>
          </a:p>
          <a:p>
            <a:pPr indent="-182879" lvl="1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the same/different sets of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Voting Classifier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59558" y="1761251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Train diverse predictors on the same data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63" y="2539781"/>
            <a:ext cx="8230313" cy="355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Voting Classifier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0" name="Google Shape;17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52" l="0" r="0" t="0"/>
          <a:stretch/>
        </p:blipFill>
        <p:spPr>
          <a:xfrm>
            <a:off x="1944341" y="1796318"/>
            <a:ext cx="6724894" cy="3764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0"/>
          <p:cNvGraphicFramePr/>
          <p:nvPr/>
        </p:nvGraphicFramePr>
        <p:xfrm>
          <a:off x="8060240" y="1626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42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400" u="none" cap="none" strike="noStrike"/>
                        <a:t>Hard voting: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/>
                        <a:t>The ensemble prediction is the prediction of the majority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20"/>
          <p:cNvGraphicFramePr/>
          <p:nvPr/>
        </p:nvGraphicFramePr>
        <p:xfrm>
          <a:off x="2043525" y="5742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{81655684-A766-4769-B055-34C2DEF157DA}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  <a:gridCol w="2304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Predictor 1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Predictor 2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Predictor 3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Predictor 4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Predictor 5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Ensemble’s prediction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0"/>
          <p:cNvSpPr txBox="1"/>
          <p:nvPr/>
        </p:nvSpPr>
        <p:spPr>
          <a:xfrm>
            <a:off x="559558" y="1761251"/>
            <a:ext cx="3763867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voting for predictions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384567" y="5924047"/>
            <a:ext cx="3763867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Voting Classifier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559401" y="4691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{3DEE066A-2673-410F-B623-AD14808784E2}</a:tableStyleId>
              </a:tblPr>
              <a:tblGrid>
                <a:gridCol w="4173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400"/>
                        <a:t>Soft voting: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/>
                        <a:t>The ensemble prediction is the class with the highest  averaged probability averaged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595" y="1756511"/>
            <a:ext cx="7034612" cy="464987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559558" y="1761251"/>
            <a:ext cx="3763867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voting for 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