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8" r:id="rId11"/>
    <p:sldId id="279" r:id="rId12"/>
    <p:sldId id="276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DAE"/>
    <a:srgbClr val="FFCC99"/>
    <a:srgbClr val="AEF4AA"/>
    <a:srgbClr val="B2ECF4"/>
    <a:srgbClr val="9AE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f Bouhoute" userId="e116c6474523c520" providerId="LiveId" clId="{7BE2E5CB-B89E-42AF-85F3-B7A4964EC8D1}"/>
    <pc:docChg chg="addSld delSld modSld">
      <pc:chgData name="Afaf Bouhoute" userId="e116c6474523c520" providerId="LiveId" clId="{7BE2E5CB-B89E-42AF-85F3-B7A4964EC8D1}" dt="2020-06-20T12:06:54.235" v="6" actId="2696"/>
      <pc:docMkLst>
        <pc:docMk/>
      </pc:docMkLst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3909242891" sldId="281"/>
        </pc:sldMkLst>
      </pc:sldChg>
      <pc:sldChg chg="add">
        <pc:chgData name="Afaf Bouhoute" userId="e116c6474523c520" providerId="LiveId" clId="{7BE2E5CB-B89E-42AF-85F3-B7A4964EC8D1}" dt="2020-06-17T22:12:38.856" v="0"/>
        <pc:sldMkLst>
          <pc:docMk/>
          <pc:sldMk cId="1736032838" sldId="282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3286911388" sldId="283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3431784184" sldId="284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1522565785" sldId="285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543613889" sldId="286"/>
        </pc:sldMkLst>
      </pc:sldChg>
      <pc:sldChg chg="add del">
        <pc:chgData name="Afaf Bouhoute" userId="e116c6474523c520" providerId="LiveId" clId="{7BE2E5CB-B89E-42AF-85F3-B7A4964EC8D1}" dt="2020-06-18T21:32:36.818" v="4" actId="47"/>
        <pc:sldMkLst>
          <pc:docMk/>
          <pc:sldMk cId="3736169892" sldId="287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4197818743" sldId="288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1500326931" sldId="289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3483023307" sldId="290"/>
        </pc:sldMkLst>
      </pc:sldChg>
      <pc:sldChg chg="add del">
        <pc:chgData name="Afaf Bouhoute" userId="e116c6474523c520" providerId="LiveId" clId="{7BE2E5CB-B89E-42AF-85F3-B7A4964EC8D1}" dt="2020-06-20T12:06:54.235" v="6" actId="2696"/>
        <pc:sldMkLst>
          <pc:docMk/>
          <pc:sldMk cId="1885224626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538E-3FFD-403B-A2F7-5F3AA8AE852D}" type="datetimeFigureOut">
              <a:rPr lang="fr-FR" smtClean="0"/>
              <a:t>20/06/2020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CDF0-7EED-4294-BE9E-D7378925D0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215A72-6B56-4042-846F-AC2C254E76DF}" type="datetime1">
              <a:rPr lang="fr-FR" smtClean="0"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62B8-4A83-476D-8E4A-D0D0CE5B9128}" type="datetime1">
              <a:rPr lang="fr-FR" smtClean="0"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4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A3F-5BBE-49DA-9282-7C039DEA7EAE}" type="datetime1">
              <a:rPr lang="fr-FR" smtClean="0"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01" y="295696"/>
            <a:ext cx="11166865" cy="1356360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743496"/>
            <a:ext cx="11163869" cy="4329758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401" y="6224475"/>
            <a:ext cx="2329074" cy="365125"/>
          </a:xfrm>
        </p:spPr>
        <p:txBody>
          <a:bodyPr/>
          <a:lstStyle/>
          <a:p>
            <a:fld id="{D6AFBD82-3A3A-4B41-B829-6F8B6B575727}" type="datetime1">
              <a:rPr lang="fr-FR" smtClean="0"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7210" y="6223828"/>
            <a:ext cx="1706217" cy="365125"/>
          </a:xfrm>
        </p:spPr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7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5511-7627-4125-B0D0-3B5E2BAFDD73}" type="datetime1">
              <a:rPr lang="fr-FR" smtClean="0"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8071" y="282048"/>
            <a:ext cx="11477242" cy="13563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0627" y="1729847"/>
            <a:ext cx="5526079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5239" y="1729848"/>
            <a:ext cx="5526079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8071" y="6224475"/>
            <a:ext cx="2329074" cy="365125"/>
          </a:xfrm>
        </p:spPr>
        <p:txBody>
          <a:bodyPr/>
          <a:lstStyle/>
          <a:p>
            <a:fld id="{978D8675-E300-478E-9A4E-444B7F09E3A3}" type="datetime1">
              <a:rPr lang="fr-FR" smtClean="0"/>
              <a:t>20/06/2020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9096" y="6223828"/>
            <a:ext cx="1706217" cy="365125"/>
          </a:xfrm>
        </p:spPr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A990-127E-44A2-84F7-C15E25C2ACE8}" type="datetime1">
              <a:rPr lang="fr-FR" smtClean="0"/>
              <a:t>20/06/2020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C55-46D9-423B-A37A-F5ED11DFCB14}" type="datetime1">
              <a:rPr lang="fr-FR" smtClean="0"/>
              <a:t>20/06/2020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1332-28D9-469E-8F09-58E1A7372A8B}" type="datetime1">
              <a:rPr lang="fr-FR" smtClean="0"/>
              <a:t>20/06/2020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1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EFF-5B55-4041-BC59-944572A59973}" type="datetime1">
              <a:rPr lang="fr-FR" smtClean="0"/>
              <a:t>20/06/2020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0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14C-D962-4E1E-822C-F870B5CB3F1E}" type="datetime1">
              <a:rPr lang="fr-FR" smtClean="0"/>
              <a:t>20/06/2020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3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6A3F2B-B887-4A10-83F8-9EBF726D73F2}" type="datetime1">
              <a:rPr lang="fr-FR" smtClean="0"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8C628CA-D86A-4BCF-BFD7-C80D6A70C0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6E0A2-BB44-46FC-BE54-9E67CD95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Artificial</a:t>
            </a:r>
            <a:r>
              <a:rPr lang="fr-FR" dirty="0"/>
              <a:t> Neural Networks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C771E-F8B8-4CDD-98CD-C96B160EC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ED767-5062-47F9-B6B3-FF2845AF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1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43B98-9E0D-4DA4-9AE4-7026587A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Solving</a:t>
            </a:r>
            <a:r>
              <a:rPr lang="fr-FR" dirty="0"/>
              <a:t> the XOR </a:t>
            </a:r>
            <a:r>
              <a:rPr lang="fr-FR" dirty="0" err="1"/>
              <a:t>problem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14F185-85AE-4D39-9FF8-0E9E6A7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C7712-9D00-48BF-96F9-8102EB14C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3" b="11443"/>
          <a:stretch/>
        </p:blipFill>
        <p:spPr bwMode="auto">
          <a:xfrm>
            <a:off x="1091292" y="1755784"/>
            <a:ext cx="10009416" cy="44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43B98-9E0D-4DA4-9AE4-7026587A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Solving</a:t>
            </a:r>
            <a:r>
              <a:rPr lang="fr-FR" dirty="0"/>
              <a:t> the XOR </a:t>
            </a:r>
            <a:r>
              <a:rPr lang="fr-FR" dirty="0" err="1"/>
              <a:t>problem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14F185-85AE-4D39-9FF8-0E9E6A7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11</a:t>
            </a:fld>
            <a:endParaRPr lang="fr-F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C93C5A-2040-4248-B0E3-40649F395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14571"/>
          <a:stretch/>
        </p:blipFill>
        <p:spPr bwMode="auto">
          <a:xfrm>
            <a:off x="844403" y="1770375"/>
            <a:ext cx="10879024" cy="45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40D662-6CE8-46A6-8865-BCF54D05C993}"/>
              </a:ext>
            </a:extLst>
          </p:cNvPr>
          <p:cNvSpPr/>
          <p:nvPr/>
        </p:nvSpPr>
        <p:spPr>
          <a:xfrm>
            <a:off x="7356895" y="1742106"/>
            <a:ext cx="3847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The </a:t>
            </a:r>
            <a:r>
              <a:rPr lang="fr-FR" sz="2000" b="1" dirty="0" err="1"/>
              <a:t>MultiLayer</a:t>
            </a:r>
            <a:r>
              <a:rPr lang="fr-FR" sz="2000" b="1" dirty="0"/>
              <a:t> Perceptron (MLP)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322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E648CBA-78AD-4010-9A02-2184D044A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 t="27731" r="6160" b="15799"/>
          <a:stretch/>
        </p:blipFill>
        <p:spPr bwMode="auto">
          <a:xfrm>
            <a:off x="5351202" y="2318882"/>
            <a:ext cx="6529388" cy="31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D08D3D-F8F8-4737-B9BE-ED6F7403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MultiLayer</a:t>
            </a:r>
            <a:r>
              <a:rPr lang="fr-FR" dirty="0"/>
              <a:t> Perceptron (MLP)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E5F19-A3AA-4AC9-A1AC-DD7DFC73C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9" y="1743496"/>
            <a:ext cx="4969704" cy="4329758"/>
          </a:xfrm>
        </p:spPr>
        <p:txBody>
          <a:bodyPr/>
          <a:lstStyle/>
          <a:p>
            <a:r>
              <a:rPr lang="fr-FR" sz="2400" dirty="0" err="1"/>
              <a:t>Stacking</a:t>
            </a:r>
            <a:r>
              <a:rPr lang="fr-FR" sz="2400" dirty="0"/>
              <a:t> multiple perceptrons</a:t>
            </a:r>
          </a:p>
          <a:p>
            <a:r>
              <a:rPr lang="en-US" sz="2400" dirty="0"/>
              <a:t>Basic features of MLPs:</a:t>
            </a:r>
          </a:p>
          <a:p>
            <a:pPr lvl="1"/>
            <a:r>
              <a:rPr lang="en-US" sz="2200" dirty="0"/>
              <a:t>Each neuron in the network includes a nonlinear activation function that is differentiable.</a:t>
            </a:r>
          </a:p>
          <a:p>
            <a:pPr lvl="1"/>
            <a:r>
              <a:rPr lang="en-US" sz="2200" dirty="0"/>
              <a:t>The network contains one or more layers that are hidden from both the input and output nodes.</a:t>
            </a:r>
          </a:p>
          <a:p>
            <a:pPr lvl="1"/>
            <a:r>
              <a:rPr lang="en-US" sz="2200" dirty="0"/>
              <a:t>The network exhibits a high degree of connectivity.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A9E45-B73B-46BF-AEE2-E7C6984E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0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11402-4652-46D5-A8BA-6FEE49D6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training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1FA46-5173-47B8-ABB5-46EF4604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9" y="1743496"/>
            <a:ext cx="5536441" cy="4329758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Forward</a:t>
            </a:r>
            <a:r>
              <a:rPr lang="fr-FR" sz="2400" b="1" dirty="0"/>
              <a:t> propagation: </a:t>
            </a:r>
            <a:r>
              <a:rPr lang="fr-FR" sz="2400" dirty="0"/>
              <a:t>the </a:t>
            </a:r>
            <a:r>
              <a:rPr lang="fr-FR" sz="2400" dirty="0" err="1"/>
              <a:t>weights</a:t>
            </a:r>
            <a:r>
              <a:rPr lang="fr-FR" sz="2400" dirty="0"/>
              <a:t> are </a:t>
            </a:r>
            <a:r>
              <a:rPr lang="fr-FR" sz="2400" dirty="0" err="1"/>
              <a:t>fixed</a:t>
            </a:r>
            <a:r>
              <a:rPr lang="fr-FR" sz="2400" dirty="0"/>
              <a:t> and the input signal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propagated</a:t>
            </a:r>
            <a:r>
              <a:rPr lang="fr-FR" sz="2400" dirty="0"/>
              <a:t> </a:t>
            </a:r>
            <a:r>
              <a:rPr lang="fr-FR" sz="2400" dirty="0" err="1"/>
              <a:t>through</a:t>
            </a:r>
            <a:r>
              <a:rPr lang="fr-FR" sz="2400" dirty="0"/>
              <a:t> the network </a:t>
            </a:r>
            <a:r>
              <a:rPr lang="fr-FR" sz="2400" dirty="0" err="1"/>
              <a:t>layers</a:t>
            </a:r>
            <a:r>
              <a:rPr lang="fr-FR" sz="2400" dirty="0"/>
              <a:t>,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reaches</a:t>
            </a:r>
            <a:r>
              <a:rPr lang="fr-FR" sz="2400" dirty="0"/>
              <a:t> the output.</a:t>
            </a:r>
          </a:p>
          <a:p>
            <a:r>
              <a:rPr lang="fr-FR" sz="2400" b="1" dirty="0" err="1"/>
              <a:t>Error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estimated</a:t>
            </a:r>
            <a:r>
              <a:rPr lang="fr-FR" sz="2400" b="1" dirty="0"/>
              <a:t> </a:t>
            </a:r>
            <a:r>
              <a:rPr lang="fr-FR" sz="2400" dirty="0"/>
              <a:t>by </a:t>
            </a:r>
            <a:r>
              <a:rPr lang="fr-FR" sz="2400" dirty="0" err="1"/>
              <a:t>comparing</a:t>
            </a:r>
            <a:r>
              <a:rPr lang="fr-FR" sz="2400" dirty="0"/>
              <a:t> the network output and the </a:t>
            </a:r>
            <a:r>
              <a:rPr lang="fr-FR" sz="2400" dirty="0" err="1"/>
              <a:t>desired</a:t>
            </a:r>
            <a:r>
              <a:rPr lang="fr-FR" sz="2400" dirty="0"/>
              <a:t> </a:t>
            </a:r>
            <a:r>
              <a:rPr lang="fr-FR" sz="2400" dirty="0" err="1"/>
              <a:t>response</a:t>
            </a:r>
            <a:r>
              <a:rPr lang="fr-FR" sz="2400" dirty="0"/>
              <a:t>.</a:t>
            </a:r>
          </a:p>
          <a:p>
            <a:r>
              <a:rPr lang="en-US" sz="2400" b="1" dirty="0"/>
              <a:t>Backward propagation: </a:t>
            </a:r>
            <a:r>
              <a:rPr lang="en-US" sz="2400" dirty="0"/>
              <a:t>the error is propagated through the network layers in the backward direction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E8B33E-ADC5-42CF-BA37-A81CFE27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F2B44-739E-4D1E-8F07-860AEACE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98" y="1743496"/>
            <a:ext cx="5689722" cy="4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2EBB4D2-3926-48FA-A762-9414C02E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and </a:t>
            </a:r>
            <a:r>
              <a:rPr lang="fr-FR" dirty="0" err="1"/>
              <a:t>backpropagation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7DCA9FB-A171-4A46-B053-897275FB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How neural networks </a:t>
            </a:r>
            <a:r>
              <a:rPr lang="fr-FR" dirty="0" err="1"/>
              <a:t>learn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2F23E-E9A7-4BC9-B2DD-C1ACD1D2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8CB42-B46F-4C0A-A169-CBD6FF67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Artificial</a:t>
            </a:r>
            <a:r>
              <a:rPr lang="fr-FR" dirty="0"/>
              <a:t> Neural Networks?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9E705-B0CB-4540-BDDE-588297EE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1743496"/>
            <a:ext cx="5212807" cy="4329758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400" dirty="0"/>
              <a:t>A computer model of the </a:t>
            </a:r>
            <a:r>
              <a:rPr lang="fr-FR" sz="2400" dirty="0" err="1"/>
              <a:t>human</a:t>
            </a:r>
            <a:r>
              <a:rPr lang="fr-FR" sz="2400" dirty="0"/>
              <a:t> </a:t>
            </a:r>
            <a:r>
              <a:rPr lang="fr-FR" sz="2400" dirty="0" err="1"/>
              <a:t>brain</a:t>
            </a:r>
            <a:endParaRPr lang="fr-FR" sz="2400" dirty="0"/>
          </a:p>
          <a:p>
            <a:pPr lvl="1"/>
            <a:r>
              <a:rPr lang="en-US" sz="2200" dirty="0"/>
              <a:t>Massively parallel, distributed system, made up of simple processing units (neurons) </a:t>
            </a:r>
          </a:p>
          <a:p>
            <a:pPr lvl="1"/>
            <a:r>
              <a:rPr lang="en-US" sz="2200" dirty="0"/>
              <a:t>Synaptic connection strengths among neurons are used to store the acquired knowledge. </a:t>
            </a:r>
          </a:p>
          <a:p>
            <a:pPr lvl="1"/>
            <a:r>
              <a:rPr lang="en-US" sz="2200" dirty="0"/>
              <a:t>Knowledge is acquired by the network from its environment through a learning process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56C5F6-5301-4BC7-88DB-BDF6902B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2</a:t>
            </a:fld>
            <a:endParaRPr lang="fr-F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9261AB-5E09-43AF-95FF-935D176F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65" y="2214029"/>
            <a:ext cx="6152838" cy="40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25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8CB42-B46F-4C0A-A169-CBD6FF67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ANNs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9E705-B0CB-4540-BDDE-588297EE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1743495"/>
            <a:ext cx="8361704" cy="47207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400" b="1" dirty="0"/>
              <a:t>Learning from examples</a:t>
            </a:r>
            <a:r>
              <a:rPr lang="en-US" sz="2400" dirty="0"/>
              <a:t>: </a:t>
            </a:r>
            <a:r>
              <a:rPr lang="en-US" sz="2200" dirty="0"/>
              <a:t>labeled or unlabeled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400" b="1" dirty="0"/>
              <a:t>Adaptivity</a:t>
            </a:r>
            <a:r>
              <a:rPr lang="en-US" sz="2400" dirty="0"/>
              <a:t>: </a:t>
            </a:r>
            <a:r>
              <a:rPr lang="en-US" sz="2200" dirty="0"/>
              <a:t>changing the connection strengths to learn things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400" b="1" dirty="0"/>
              <a:t>Non-linearity</a:t>
            </a:r>
            <a:r>
              <a:rPr lang="en-US" sz="2400" dirty="0"/>
              <a:t>: </a:t>
            </a:r>
            <a:r>
              <a:rPr lang="en-US" sz="2200" dirty="0"/>
              <a:t>the non-linear activation functions are essential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400" b="1" dirty="0"/>
              <a:t>Fault tolerance</a:t>
            </a:r>
            <a:r>
              <a:rPr lang="en-US" sz="2400" dirty="0"/>
              <a:t>: </a:t>
            </a:r>
            <a:r>
              <a:rPr lang="en-US" sz="2200" dirty="0"/>
              <a:t>if one of the neurons or connections is damaged, the whole network still works quite well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Better alternatives than classical solutions for problems characterized by: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high dimensionality, noisy, imprecise or imperfect data; and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a lack of a clearly stated mathematical solution or algorithm 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56C5F6-5301-4BC7-88DB-BDF6902B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9261AB-5E09-43AF-95FF-935D176F8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1"/>
          <a:stretch/>
        </p:blipFill>
        <p:spPr bwMode="auto">
          <a:xfrm>
            <a:off x="8440930" y="1503076"/>
            <a:ext cx="3191512" cy="47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D095B-3F62-47CC-9C60-D757A691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Conceptual</a:t>
            </a:r>
            <a:r>
              <a:rPr lang="fr-FR" dirty="0"/>
              <a:t> model of an </a:t>
            </a:r>
            <a:r>
              <a:rPr lang="fr-FR" dirty="0" err="1"/>
              <a:t>artificial</a:t>
            </a:r>
            <a:r>
              <a:rPr lang="fr-FR" dirty="0"/>
              <a:t> </a:t>
            </a:r>
            <a:r>
              <a:rPr lang="fr-FR" dirty="0" err="1"/>
              <a:t>neuron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7135-66C5-48A0-9F97-3ADA93BB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4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840816-D3A1-4CC6-92B5-FE8E716644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4" t="7335" r="5669" b="30454"/>
          <a:stretch/>
        </p:blipFill>
        <p:spPr bwMode="auto">
          <a:xfrm>
            <a:off x="5287108" y="2595650"/>
            <a:ext cx="6553200" cy="268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E4D6901-3517-422D-8C4A-F925274FAA95}"/>
              </a:ext>
            </a:extLst>
          </p:cNvPr>
          <p:cNvSpPr txBox="1">
            <a:spLocks/>
          </p:cNvSpPr>
          <p:nvPr/>
        </p:nvSpPr>
        <p:spPr>
          <a:xfrm>
            <a:off x="559558" y="1743495"/>
            <a:ext cx="4856504" cy="4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fr-FR" sz="2400" dirty="0" err="1"/>
              <a:t>Receives</a:t>
            </a:r>
            <a:r>
              <a:rPr lang="fr-FR" sz="2400" dirty="0"/>
              <a:t> input </a:t>
            </a:r>
            <a:r>
              <a:rPr lang="fr-FR" sz="2400" dirty="0" err="1"/>
              <a:t>from</a:t>
            </a:r>
            <a:r>
              <a:rPr lang="fr-FR" sz="2400" dirty="0"/>
              <a:t> n sources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fr-FR" sz="2400" dirty="0" err="1"/>
              <a:t>Computes</a:t>
            </a:r>
            <a:r>
              <a:rPr lang="fr-FR" sz="2400" dirty="0"/>
              <a:t> </a:t>
            </a:r>
            <a:r>
              <a:rPr lang="fr-FR" sz="2400" dirty="0" err="1"/>
              <a:t>weighted</a:t>
            </a:r>
            <a:r>
              <a:rPr lang="fr-FR" sz="2400" dirty="0"/>
              <a:t> </a:t>
            </a:r>
            <a:r>
              <a:rPr lang="fr-FR" sz="2400" dirty="0" err="1"/>
              <a:t>sum</a:t>
            </a:r>
            <a:r>
              <a:rPr lang="fr-FR" sz="2400" dirty="0"/>
              <a:t> of the inputs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fr-FR" sz="2400" dirty="0" err="1"/>
              <a:t>Adds</a:t>
            </a:r>
            <a:r>
              <a:rPr lang="fr-FR" sz="2400" dirty="0"/>
              <a:t> the </a:t>
            </a:r>
            <a:r>
              <a:rPr lang="fr-FR" sz="2400" dirty="0" err="1"/>
              <a:t>bias</a:t>
            </a:r>
            <a:r>
              <a:rPr lang="fr-FR" sz="2400" dirty="0"/>
              <a:t> and passes </a:t>
            </a:r>
            <a:r>
              <a:rPr lang="fr-FR" sz="2400" dirty="0" err="1"/>
              <a:t>through</a:t>
            </a:r>
            <a:r>
              <a:rPr lang="fr-FR" sz="2400" dirty="0"/>
              <a:t> an activation </a:t>
            </a:r>
            <a:r>
              <a:rPr lang="fr-FR" sz="2400" dirty="0" err="1"/>
              <a:t>function</a:t>
            </a:r>
            <a:endParaRPr lang="fr-FR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fr-FR" sz="2400" dirty="0" err="1"/>
              <a:t>Sends</a:t>
            </a:r>
            <a:r>
              <a:rPr lang="fr-FR" sz="2400" dirty="0"/>
              <a:t> the signal to m </a:t>
            </a:r>
            <a:r>
              <a:rPr lang="fr-FR" sz="2400" dirty="0" err="1"/>
              <a:t>subsequent</a:t>
            </a:r>
            <a:r>
              <a:rPr lang="fr-FR" sz="2400" dirty="0"/>
              <a:t> </a:t>
            </a:r>
            <a:r>
              <a:rPr lang="fr-FR" sz="2400" dirty="0" err="1"/>
              <a:t>neurons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4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6DD07-721B-4A01-A654-C932A807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 </a:t>
            </a:r>
            <a:r>
              <a:rPr lang="fr-FR" dirty="0" err="1"/>
              <a:t>functions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7EFB2-DF14-4717-AC9C-B66927B0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limits</a:t>
            </a:r>
            <a:r>
              <a:rPr lang="fr-FR" dirty="0"/>
              <a:t> the amplitude of the output of the </a:t>
            </a:r>
            <a:r>
              <a:rPr lang="fr-FR" dirty="0" err="1"/>
              <a:t>neuron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8316A8-E297-45B7-9D92-45536A97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5</a:t>
            </a:fld>
            <a:endParaRPr lang="fr-FR"/>
          </a:p>
        </p:txBody>
      </p:sp>
      <p:pic>
        <p:nvPicPr>
          <p:cNvPr id="4098" name="Picture 2" descr="Tutorial) NEURAL NETWORK Models in R - DataCamp">
            <a:extLst>
              <a:ext uri="{FF2B5EF4-FFF2-40B4-BE49-F238E27FC236}">
                <a16:creationId xmlns:a16="http://schemas.microsoft.com/office/drawing/2014/main" id="{F2D8A011-A90F-495D-A10C-0D7FEECC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09" y="2384491"/>
            <a:ext cx="6231181" cy="41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0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CD993-8404-4591-AA1F-76A57B6E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Artificial</a:t>
            </a:r>
            <a:r>
              <a:rPr lang="fr-FR" dirty="0"/>
              <a:t> Neural Network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02BCC6-16C4-4A46-B787-0D53E03F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Layers</a:t>
            </a:r>
            <a:r>
              <a:rPr lang="fr-FR" sz="2400" dirty="0"/>
              <a:t> of </a:t>
            </a:r>
            <a:r>
              <a:rPr lang="fr-FR" sz="2400" dirty="0" err="1"/>
              <a:t>neurons</a:t>
            </a:r>
            <a:r>
              <a:rPr lang="fr-FR" sz="2400" dirty="0"/>
              <a:t> </a:t>
            </a:r>
            <a:r>
              <a:rPr lang="fr-FR" sz="2400" dirty="0" err="1"/>
              <a:t>organized</a:t>
            </a:r>
            <a:r>
              <a:rPr lang="fr-FR" sz="2400" dirty="0"/>
              <a:t> as a black-box model</a:t>
            </a:r>
          </a:p>
          <a:p>
            <a:r>
              <a:rPr lang="fr-FR" sz="2400" dirty="0" err="1"/>
              <a:t>Different</a:t>
            </a:r>
            <a:r>
              <a:rPr lang="fr-FR" sz="2400" dirty="0"/>
              <a:t> network structures</a:t>
            </a:r>
          </a:p>
          <a:p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layers</a:t>
            </a:r>
            <a:r>
              <a:rPr lang="fr-FR" sz="2400" dirty="0"/>
              <a:t>: </a:t>
            </a:r>
          </a:p>
          <a:p>
            <a:pPr lvl="1"/>
            <a:r>
              <a:rPr lang="fr-FR" sz="2400" dirty="0"/>
              <a:t>Input laye</a:t>
            </a:r>
            <a:r>
              <a:rPr lang="en-US" sz="2400" dirty="0"/>
              <a:t>r</a:t>
            </a:r>
          </a:p>
          <a:p>
            <a:pPr lvl="1"/>
            <a:r>
              <a:rPr lang="en-US" sz="2400" dirty="0"/>
              <a:t>Hidden layer </a:t>
            </a:r>
          </a:p>
          <a:p>
            <a:pPr lvl="1"/>
            <a:r>
              <a:rPr lang="en-US" sz="2400" dirty="0"/>
              <a:t>Output layer</a:t>
            </a:r>
          </a:p>
          <a:p>
            <a:pPr marL="274320" lvl="1" indent="0">
              <a:buNone/>
            </a:pP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7D7DE-C5A6-486B-AE70-707AE6C1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6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7F1A0E-D107-484A-9194-845E60DC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292" y="1893696"/>
            <a:ext cx="3601427" cy="43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14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64C1B-651F-4DA4-A147-F93B3B1D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perceptron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86A9A-2C52-4C15-8A2C-4D5BEA76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9" y="1743496"/>
            <a:ext cx="5581934" cy="4257090"/>
          </a:xfrm>
        </p:spPr>
        <p:txBody>
          <a:bodyPr>
            <a:norm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binary</a:t>
            </a:r>
            <a:r>
              <a:rPr lang="fr-FR" sz="2400" dirty="0"/>
              <a:t> classifier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80EEBC-604F-43C4-9321-24A06240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Perceptron (P) - PRIMO.ai">
            <a:extLst>
              <a:ext uri="{FF2B5EF4-FFF2-40B4-BE49-F238E27FC236}">
                <a16:creationId xmlns:a16="http://schemas.microsoft.com/office/drawing/2014/main" id="{F37A29D3-0244-42EC-9773-30184749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27" y="2149300"/>
            <a:ext cx="5449076" cy="42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E1B488-37C5-43DB-A7BB-E29AE8818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7144" r="5564" b="9166"/>
          <a:stretch/>
        </p:blipFill>
        <p:spPr bwMode="auto">
          <a:xfrm>
            <a:off x="6410132" y="4982547"/>
            <a:ext cx="3144416" cy="142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74684-6231-4D1D-B9AC-4BB1EB6B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perceptron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1CE276-90E7-435D-9F1B-DE90F26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8</a:t>
            </a:fld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1FEC77-1E79-4732-976F-561B4032E0D2}"/>
              </a:ext>
            </a:extLst>
          </p:cNvPr>
          <p:cNvGrpSpPr/>
          <p:nvPr/>
        </p:nvGrpSpPr>
        <p:grpSpPr>
          <a:xfrm>
            <a:off x="1189608" y="1883959"/>
            <a:ext cx="8306978" cy="3273826"/>
            <a:chOff x="1811045" y="1899654"/>
            <a:chExt cx="8306978" cy="32738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D5353AD-2220-453B-8BA1-30975DF34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383" y="1899654"/>
              <a:ext cx="6694640" cy="327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BEBDF7D-0143-4536-A35A-91363B154622}"/>
                </a:ext>
              </a:extLst>
            </p:cNvPr>
            <p:cNvGrpSpPr/>
            <p:nvPr/>
          </p:nvGrpSpPr>
          <p:grpSpPr>
            <a:xfrm>
              <a:off x="1811045" y="3351560"/>
              <a:ext cx="773811" cy="820946"/>
              <a:chOff x="2085473" y="2576172"/>
              <a:chExt cx="930444" cy="9691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43DEBD-B230-4C0E-BA6B-ECFCA825D594}"/>
                  </a:ext>
                </a:extLst>
              </p:cNvPr>
              <p:cNvSpPr/>
              <p:nvPr/>
            </p:nvSpPr>
            <p:spPr>
              <a:xfrm>
                <a:off x="2085474" y="2582779"/>
                <a:ext cx="465221" cy="48126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F4DC2F-8ACC-4B04-BF22-5FF577B669E6}"/>
                  </a:ext>
                </a:extLst>
              </p:cNvPr>
              <p:cNvSpPr/>
              <p:nvPr/>
            </p:nvSpPr>
            <p:spPr>
              <a:xfrm>
                <a:off x="2550695" y="3064042"/>
                <a:ext cx="465221" cy="48126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FB094-3B8E-45A5-A29F-20C0B1B97177}"/>
                  </a:ext>
                </a:extLst>
              </p:cNvPr>
              <p:cNvSpPr/>
              <p:nvPr/>
            </p:nvSpPr>
            <p:spPr>
              <a:xfrm>
                <a:off x="2085473" y="3064042"/>
                <a:ext cx="465221" cy="4812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ED7EB0-10EF-4692-A6C5-C2F58A8B6CB6}"/>
                  </a:ext>
                </a:extLst>
              </p:cNvPr>
              <p:cNvSpPr/>
              <p:nvPr/>
            </p:nvSpPr>
            <p:spPr>
              <a:xfrm>
                <a:off x="2550695" y="2576172"/>
                <a:ext cx="465222" cy="4812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08C7BEC-3384-4934-97C6-823157F10AA0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2004499" y="2787588"/>
              <a:ext cx="1519936" cy="56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FD967553-86C1-4ADF-B20B-AC3E34E6CD8F}"/>
                </a:ext>
              </a:extLst>
            </p:cNvPr>
            <p:cNvCxnSpPr/>
            <p:nvPr/>
          </p:nvCxnSpPr>
          <p:spPr>
            <a:xfrm flipV="1">
              <a:off x="2391404" y="3345963"/>
              <a:ext cx="1141909" cy="160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9085242-8D70-41EA-B378-83E3956D25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6252" y="3894505"/>
              <a:ext cx="1438183" cy="21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17D239E9-9FC4-4467-9DC7-E922EB4C5781}"/>
                </a:ext>
              </a:extLst>
            </p:cNvPr>
            <p:cNvCxnSpPr>
              <a:cxnSpLocks/>
            </p:cNvCxnSpPr>
            <p:nvPr/>
          </p:nvCxnSpPr>
          <p:spPr>
            <a:xfrm>
              <a:off x="2391404" y="3909935"/>
              <a:ext cx="1133031" cy="650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BAE76063-D36C-4371-8A0B-1306752FBCD9}"/>
              </a:ext>
            </a:extLst>
          </p:cNvPr>
          <p:cNvSpPr txBox="1"/>
          <p:nvPr/>
        </p:nvSpPr>
        <p:spPr>
          <a:xfrm>
            <a:off x="5837018" y="5389688"/>
            <a:ext cx="5886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S=2.5 &gt;-0.1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output is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BRIGHT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0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5C6D3-52CC-44C8-A6BE-00EC7AB5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perceptron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BAFD8-B146-4DFE-BB86-5775F4EB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5092370"/>
            <a:ext cx="11163869" cy="1207128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AND </a:t>
            </a:r>
            <a:r>
              <a:rPr lang="fr-FR" sz="2400" dirty="0" err="1"/>
              <a:t>and</a:t>
            </a:r>
            <a:r>
              <a:rPr lang="fr-FR" sz="2400" dirty="0"/>
              <a:t> OR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 single perceptron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XOR </a:t>
            </a:r>
            <a:r>
              <a:rPr lang="fr-FR" sz="2400" dirty="0" err="1"/>
              <a:t>is</a:t>
            </a:r>
            <a:r>
              <a:rPr lang="fr-FR" sz="2400" dirty="0"/>
              <a:t> a non </a:t>
            </a:r>
            <a:r>
              <a:rPr lang="fr-FR" sz="2400" dirty="0" err="1"/>
              <a:t>lineary</a:t>
            </a:r>
            <a:r>
              <a:rPr lang="fr-FR" sz="2400" dirty="0"/>
              <a:t> </a:t>
            </a:r>
            <a:r>
              <a:rPr lang="fr-FR" sz="2400" dirty="0" err="1"/>
              <a:t>separable</a:t>
            </a:r>
            <a:r>
              <a:rPr lang="fr-FR" sz="2400" dirty="0"/>
              <a:t> </a:t>
            </a:r>
            <a:r>
              <a:rPr lang="fr-FR" sz="2400" dirty="0" err="1"/>
              <a:t>problem</a:t>
            </a:r>
            <a:r>
              <a:rPr lang="fr-FR" sz="2400" dirty="0">
                <a:sym typeface="Wingdings" panose="05000000000000000000" pitchFamily="2" charset="2"/>
              </a:rPr>
              <a:t>:</a:t>
            </a:r>
            <a:r>
              <a:rPr lang="fr-FR" sz="2400" dirty="0"/>
              <a:t> can not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single perceptron</a:t>
            </a: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92AD-981E-45DD-96C9-0473E60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28CA-D86A-4BCF-BFD7-C80D6A70C000}" type="slidenum">
              <a:rPr lang="fr-FR" smtClean="0"/>
              <a:t>9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EBD305-98E6-459C-8BC9-C647F4993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t="29884" r="1509" b="5746"/>
          <a:stretch/>
        </p:blipFill>
        <p:spPr bwMode="auto">
          <a:xfrm>
            <a:off x="573817" y="1991874"/>
            <a:ext cx="7495802" cy="28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0831C8-04CB-4188-B59D-E4B1C6411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39563" r="32573" b="13173"/>
          <a:stretch/>
        </p:blipFill>
        <p:spPr bwMode="auto">
          <a:xfrm>
            <a:off x="8069619" y="1991874"/>
            <a:ext cx="3603393" cy="21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547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43856</TotalTime>
  <Words>406</Words>
  <Application>Microsoft Office PowerPoint</Application>
  <PresentationFormat>Grand écran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Base</vt:lpstr>
      <vt:lpstr>Artificial Neural Networks</vt:lpstr>
      <vt:lpstr>What are Artificial Neural Networks?</vt:lpstr>
      <vt:lpstr>Properties of ANNs</vt:lpstr>
      <vt:lpstr>Conceptual model of an artificial neuron</vt:lpstr>
      <vt:lpstr>Activation functions</vt:lpstr>
      <vt:lpstr>Artificial Neural Network</vt:lpstr>
      <vt:lpstr>The perceptron</vt:lpstr>
      <vt:lpstr>The perceptron</vt:lpstr>
      <vt:lpstr>The perceptron</vt:lpstr>
      <vt:lpstr>Solving the XOR problem</vt:lpstr>
      <vt:lpstr>Solving the XOR problem</vt:lpstr>
      <vt:lpstr>The MultiLayer Perceptron (MLP)</vt:lpstr>
      <vt:lpstr>MLP training</vt:lpstr>
      <vt:lpstr>Gradient Descent and 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Afaf Bouhoute</dc:creator>
  <cp:lastModifiedBy>Afaf Bouhoute</cp:lastModifiedBy>
  <cp:revision>105</cp:revision>
  <dcterms:created xsi:type="dcterms:W3CDTF">2020-03-22T15:48:24Z</dcterms:created>
  <dcterms:modified xsi:type="dcterms:W3CDTF">2020-06-20T12:06:58Z</dcterms:modified>
</cp:coreProperties>
</file>