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Corbel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.fntdata"/><Relationship Id="rId11" Type="http://schemas.openxmlformats.org/officeDocument/2006/relationships/slide" Target="slides/slide7.xml"/><Relationship Id="rId22" Type="http://schemas.openxmlformats.org/officeDocument/2006/relationships/font" Target="fonts/Corbel-boldItalic.fntdata"/><Relationship Id="rId10" Type="http://schemas.openxmlformats.org/officeDocument/2006/relationships/slide" Target="slides/slide6.xml"/><Relationship Id="rId21" Type="http://schemas.openxmlformats.org/officeDocument/2006/relationships/font" Target="fonts/Corbel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orbel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559558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0988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4pPr>
            <a:lvl5pPr indent="-30987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559401" y="6224475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4060136" y="-859735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  <a:defRPr b="1" sz="72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29" name="Google Shape;29;p3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  <a:defRPr b="0"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36" name="Google Shape;36;p4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328071" y="282048"/>
            <a:ext cx="11477242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750627" y="1729847"/>
            <a:ext cx="552607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5875239" y="1729848"/>
            <a:ext cx="552607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328071" y="6224475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0099096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indent="-3708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indent="-35051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91425" wrap="square" tIns="1828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orbe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orbe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Last Week</a:t>
            </a:r>
            <a:endParaRPr/>
          </a:p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559558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Decision trees (DT) are easy to understand, easy to interpret ML models used for classification and for regression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DT algorithm recursively split data into pure subsets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Purity is measured based on 2 criterion: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Entropy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Gini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 Problems with DT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Overfitting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Sensitive to data change</a:t>
            </a:r>
            <a:endParaRPr/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How to build a Random Forest?</a:t>
            </a:r>
            <a:endParaRPr/>
          </a:p>
        </p:txBody>
      </p:sp>
      <p:sp>
        <p:nvSpPr>
          <p:cNvPr id="180" name="Google Shape;180;p22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415" y="1521643"/>
            <a:ext cx="9592369" cy="5040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Extremely randomized trees (</a:t>
            </a:r>
            <a:r>
              <a:rPr lang="fr-FR" sz="3200"/>
              <a:t>a.k.a Extra trees</a:t>
            </a:r>
            <a:r>
              <a:rPr lang="fr-FR"/>
              <a:t>)</a:t>
            </a:r>
            <a:endParaRPr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559558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A variant of Random Forests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Same process but more randomness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Random split instead of best splitting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Trees are trained using the whole training set</a:t>
            </a:r>
            <a:endParaRPr/>
          </a:p>
        </p:txBody>
      </p:sp>
      <p:pic>
        <p:nvPicPr>
          <p:cNvPr descr="Difference between Random Forest and Extremely Randomized Trees ..." id="189" name="Google Shape;1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887" y="3908375"/>
            <a:ext cx="10372225" cy="252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Out-Of-Bag Error (OOB)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559559" y="1743496"/>
            <a:ext cx="6640232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OOB score is one way for RF model validation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Almost identical to N-fold cross validation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Out-Of-Bag samples are the samples that were not used in training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OOB score is computed as the number of correctly predicted rows from the out of bag sample.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A good trade-off for small datasets</a:t>
            </a:r>
            <a:endParaRPr/>
          </a:p>
        </p:txBody>
      </p:sp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The topological structure of (a) gene expression programming (GEP ..." id="197" name="Google Shape;197;p24"/>
          <p:cNvPicPr preferRelativeResize="0"/>
          <p:nvPr/>
        </p:nvPicPr>
        <p:blipFill rotWithShape="1">
          <a:blip r:embed="rId3">
            <a:alphaModFix/>
          </a:blip>
          <a:srcRect b="0" l="40246" r="0" t="0"/>
          <a:stretch/>
        </p:blipFill>
        <p:spPr>
          <a:xfrm>
            <a:off x="7267577" y="1574776"/>
            <a:ext cx="4455850" cy="4667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Variable importance</a:t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559558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Model interpretability can be recovered through variable importance</a:t>
            </a:r>
            <a:endParaRPr/>
          </a:p>
          <a:p>
            <a:pPr indent="-182879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RF are a popular approach for feature selection</a:t>
            </a:r>
            <a:endParaRPr/>
          </a:p>
          <a:p>
            <a:pPr indent="-18288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Two possible methods for measuring importance: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b="1" lang="fr-FR" sz="2400"/>
              <a:t>Mean Decrease Impurity </a:t>
            </a:r>
            <a:r>
              <a:rPr lang="fr-FR" sz="2400"/>
              <a:t>(MDI): Gini/entropy based 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fr-FR" sz="2000"/>
              <a:t>Variable importance obtained by summing total impurity reductions across all tree nodes where the variable appears.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b="1" lang="fr-FR" sz="2400"/>
              <a:t>Mean Decrease Accuracy </a:t>
            </a:r>
            <a:r>
              <a:rPr lang="fr-FR" sz="2400"/>
              <a:t>(MDA): Permutation based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fr-FR" sz="2000"/>
              <a:t>Variable importance obtained by measuring accuracy reduction on out-of-bag samples after shuffling the variable values  </a:t>
            </a:r>
            <a:endParaRPr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In summary</a:t>
            </a:r>
            <a:endParaRPr/>
          </a:p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559558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Random Forest makes predictions by combining the results from many individual decision trees.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Random Forest held the same strength of decision trees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Unlike trees,  Random Forest is less prone to overfitting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RF gain in model robustness is lost in interpretability.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Because RF combines multiple models, it falls under the category of ensemble learning.</a:t>
            </a:r>
            <a:endParaRPr/>
          </a:p>
        </p:txBody>
      </p:sp>
      <p:sp>
        <p:nvSpPr>
          <p:cNvPr id="211" name="Google Shape;211;p26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fr-FR"/>
              <a:t>RANDOM FOREST</a:t>
            </a:r>
            <a:endParaRPr/>
          </a:p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fr-FR"/>
              <a:t>An introduction to ensemble learning</a:t>
            </a:r>
            <a:endParaRPr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What is Random Forest? </a:t>
            </a:r>
            <a:endParaRPr/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08" name="Google Shape;108;p15"/>
          <p:cNvGrpSpPr/>
          <p:nvPr/>
        </p:nvGrpSpPr>
        <p:grpSpPr>
          <a:xfrm>
            <a:off x="559401" y="1540543"/>
            <a:ext cx="7937682" cy="5021761"/>
            <a:chOff x="2014997" y="860510"/>
            <a:chExt cx="7937682" cy="5021761"/>
          </a:xfrm>
        </p:grpSpPr>
        <p:pic>
          <p:nvPicPr>
            <p:cNvPr id="109" name="Google Shape;109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25417" y="860510"/>
              <a:ext cx="2924175" cy="1114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5"/>
            <p:cNvPicPr preferRelativeResize="0"/>
            <p:nvPr/>
          </p:nvPicPr>
          <p:blipFill rotWithShape="1">
            <a:blip r:embed="rId4">
              <a:alphaModFix/>
            </a:blip>
            <a:srcRect b="29322" l="16635" r="67443" t="49481"/>
            <a:stretch/>
          </p:blipFill>
          <p:spPr>
            <a:xfrm>
              <a:off x="2014997" y="3014222"/>
              <a:ext cx="1455939" cy="1453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&#10;" id="111" name="Google Shape;111;p15"/>
            <p:cNvPicPr preferRelativeResize="0"/>
            <p:nvPr/>
          </p:nvPicPr>
          <p:blipFill rotWithShape="1">
            <a:blip r:embed="rId4">
              <a:alphaModFix/>
            </a:blip>
            <a:srcRect b="29322" l="16635" r="67443" t="49481"/>
            <a:stretch/>
          </p:blipFill>
          <p:spPr>
            <a:xfrm>
              <a:off x="5263604" y="3440946"/>
              <a:ext cx="1455939" cy="1453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5"/>
            <p:cNvPicPr preferRelativeResize="0"/>
            <p:nvPr/>
          </p:nvPicPr>
          <p:blipFill rotWithShape="1">
            <a:blip r:embed="rId4">
              <a:alphaModFix/>
            </a:blip>
            <a:srcRect b="29322" l="16635" r="67443" t="49481"/>
            <a:stretch/>
          </p:blipFill>
          <p:spPr>
            <a:xfrm>
              <a:off x="3470936" y="3843778"/>
              <a:ext cx="1455939" cy="1453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5"/>
            <p:cNvPicPr preferRelativeResize="0"/>
            <p:nvPr/>
          </p:nvPicPr>
          <p:blipFill rotWithShape="1">
            <a:blip r:embed="rId4">
              <a:alphaModFix/>
            </a:blip>
            <a:srcRect b="29322" l="16635" r="67443" t="49481"/>
            <a:stretch/>
          </p:blipFill>
          <p:spPr>
            <a:xfrm>
              <a:off x="6906906" y="3843777"/>
              <a:ext cx="1455939" cy="1453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5"/>
            <p:cNvPicPr preferRelativeResize="0"/>
            <p:nvPr/>
          </p:nvPicPr>
          <p:blipFill rotWithShape="1">
            <a:blip r:embed="rId4">
              <a:alphaModFix/>
            </a:blip>
            <a:srcRect b="29322" l="16635" r="67443" t="49481"/>
            <a:stretch/>
          </p:blipFill>
          <p:spPr>
            <a:xfrm>
              <a:off x="8362845" y="2702140"/>
              <a:ext cx="1455939" cy="14537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5"/>
            <p:cNvSpPr/>
            <p:nvPr/>
          </p:nvSpPr>
          <p:spPr>
            <a:xfrm rot="-1738749">
              <a:off x="3068279" y="2474360"/>
              <a:ext cx="1448373" cy="32051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 rot="-3212765">
              <a:off x="4107246" y="2853966"/>
              <a:ext cx="1947369" cy="32051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 rot="-5400000">
              <a:off x="5594617" y="2711531"/>
              <a:ext cx="1114424" cy="32051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 rot="-7225005">
              <a:off x="6099946" y="2853965"/>
              <a:ext cx="1947369" cy="32051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 rot="-8730954">
              <a:off x="7396714" y="2233210"/>
              <a:ext cx="1448373" cy="32051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" name="Google Shape;120;p15"/>
            <p:cNvSpPr txBox="1"/>
            <p:nvPr/>
          </p:nvSpPr>
          <p:spPr>
            <a:xfrm>
              <a:off x="2139463" y="4467941"/>
              <a:ext cx="114411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600" u="none" cap="small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Decision Tree</a:t>
              </a:r>
              <a:endParaRPr sz="1600" cap="small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3653362" y="5297496"/>
              <a:ext cx="114411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cap="small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Decision Tree</a:t>
              </a:r>
              <a:endParaRPr sz="1600" cap="small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5471419" y="4906612"/>
              <a:ext cx="114411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cap="small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Decision Tree</a:t>
              </a:r>
              <a:endParaRPr sz="1600" cap="small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3" name="Google Shape;123;p15"/>
            <p:cNvSpPr txBox="1"/>
            <p:nvPr/>
          </p:nvSpPr>
          <p:spPr>
            <a:xfrm>
              <a:off x="7289476" y="5297495"/>
              <a:ext cx="114411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cap="small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Decision Tree</a:t>
              </a:r>
              <a:endParaRPr sz="1600" cap="small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8808569" y="4278248"/>
              <a:ext cx="114411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cap="small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Decision Tree</a:t>
              </a:r>
              <a:endParaRPr sz="1600" cap="small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25" name="Google Shape;125;p15"/>
          <p:cNvSpPr txBox="1"/>
          <p:nvPr/>
        </p:nvSpPr>
        <p:spPr>
          <a:xfrm>
            <a:off x="5693996" y="1620726"/>
            <a:ext cx="51860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 supervised machine learning method 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7239961" y="2541280"/>
            <a:ext cx="48349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 RF is built as an ensemble of decision trees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Is one decision tree not sufficient?</a:t>
            </a:r>
            <a:endParaRPr/>
          </a:p>
        </p:txBody>
      </p:sp>
      <p:sp>
        <p:nvSpPr>
          <p:cNvPr id="132" name="Google Shape;132;p16"/>
          <p:cNvSpPr txBox="1"/>
          <p:nvPr>
            <p:ph idx="1" type="body"/>
          </p:nvPr>
        </p:nvSpPr>
        <p:spPr>
          <a:xfrm>
            <a:off x="559558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A decision tree is not as performant as other ML models (Linear regression, logistic regression, …)</a:t>
            </a:r>
            <a:endParaRPr/>
          </a:p>
          <a:p>
            <a:pPr indent="-18288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If not constrained and regularized properly, a tree has high risk of 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Overfitting: A fully grown tree may lose some generalization capability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Becoming computationally complex</a:t>
            </a:r>
            <a:endParaRPr/>
          </a:p>
        </p:txBody>
      </p:sp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Why multiple trees?</a:t>
            </a:r>
            <a:endParaRPr/>
          </a:p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559558" y="1743496"/>
            <a:ext cx="11163869" cy="432975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81" r="0" t="-126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fr-FR"/>
              <a:t> </a:t>
            </a:r>
            <a:endParaRPr/>
          </a:p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Blind Men and the Elephant | Download Scientific Diagram"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2333" y="1486101"/>
            <a:ext cx="5402263" cy="468441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Why multiple trees?</a:t>
            </a:r>
            <a:endParaRPr/>
          </a:p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465734" y="1652056"/>
            <a:ext cx="5536599" cy="471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fr-FR" sz="2800">
                <a:solidFill>
                  <a:srgbClr val="FF0000"/>
                </a:solidFill>
              </a:rPr>
              <a:t>The wisdom of the crowd</a:t>
            </a:r>
            <a:endParaRPr b="1" sz="2800">
              <a:solidFill>
                <a:srgbClr val="FF0000"/>
              </a:solidFill>
            </a:endParaRPr>
          </a:p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5867997" y="6117210"/>
            <a:ext cx="5536599" cy="471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rPr lang="fr-FR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Blind Men and the Elephant</a:t>
            </a:r>
            <a:endParaRPr/>
          </a:p>
        </p:txBody>
      </p:sp>
      <p:pic>
        <p:nvPicPr>
          <p:cNvPr descr="Random forest in R: basics and implementation with minimal coding ..." id="150" name="Google Shape;15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055" y="3051677"/>
            <a:ext cx="5687955" cy="3328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How to build a Forest?</a:t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559558" y="1743496"/>
            <a:ext cx="6560333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fr-FR" sz="2800"/>
              <a:t>Tree Bagging: 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b="1" lang="fr-FR" sz="2400"/>
              <a:t>Bagging = B</a:t>
            </a:r>
            <a:r>
              <a:rPr lang="fr-FR" sz="2400"/>
              <a:t>ootstrap </a:t>
            </a:r>
            <a:r>
              <a:rPr b="1" lang="fr-FR" sz="2400"/>
              <a:t>agg</a:t>
            </a:r>
            <a:r>
              <a:rPr lang="fr-FR" sz="2400"/>
              <a:t>regat</a:t>
            </a:r>
            <a:r>
              <a:rPr b="1" lang="fr-FR" sz="2400"/>
              <a:t>ing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3 steps: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Bootstrap sampling: </a:t>
            </a:r>
            <a:r>
              <a:rPr lang="fr-FR" sz="2000"/>
              <a:t>Sample subsets of the training set (with replacement)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Train a decision tree on each subset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Aggregating: </a:t>
            </a:r>
            <a:r>
              <a:rPr lang="fr-FR" sz="2000"/>
              <a:t>Aggregate the results</a:t>
            </a:r>
            <a:endParaRPr/>
          </a:p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Bagging: Machine Learning through visuals. #1: What is “Bagging ..." id="158" name="Google Shape;1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756" y="1700269"/>
            <a:ext cx="4712671" cy="441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How to build a Forest?</a:t>
            </a:r>
            <a:endParaRPr/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559558" y="1743496"/>
            <a:ext cx="516653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fr-FR" sz="2800"/>
              <a:t>Tree Bagging: 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b="1" lang="fr-FR" sz="2400"/>
              <a:t>How to choose the number of trees?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Depends on the training set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A tunable parameter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The optimal number can be found using validation techniques: </a:t>
            </a:r>
            <a:endParaRPr/>
          </a:p>
          <a:p>
            <a:pPr indent="-182879" lvl="3" marL="1005839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Cross-validation </a:t>
            </a:r>
            <a:endParaRPr/>
          </a:p>
          <a:p>
            <a:pPr indent="-182879" lvl="3" marL="1005839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Out-of-bag error</a:t>
            </a:r>
            <a:endParaRPr/>
          </a:p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Hyperparameter Tuning the Random Forest in Python - Towards Data ..." id="166" name="Google Shape;1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3117" y="2172466"/>
            <a:ext cx="602932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559401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How to build a Random Forest?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559558" y="1743496"/>
            <a:ext cx="10860051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fr-FR" sz="2800"/>
              <a:t>Tree Bagging + Feature Bagging: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Use random subset of features for each tree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A tunable parameter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Typically, given p features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600"/>
              <a:buChar char="•"/>
            </a:pPr>
            <a:r>
              <a:rPr lang="fr-FR" sz="2000"/>
              <a:t>sqrt(p) for classification problems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600"/>
              <a:buChar char="•"/>
            </a:pPr>
            <a:r>
              <a:rPr lang="fr-FR" sz="2000"/>
              <a:t>p/3 for regression problems</a:t>
            </a:r>
            <a:endParaRPr/>
          </a:p>
          <a:p>
            <a:pPr indent="0" lvl="1" marL="27432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80"/>
              <a:buNone/>
            </a:pPr>
            <a:r>
              <a:rPr lang="fr-FR" sz="2600"/>
              <a:t> </a:t>
            </a:r>
            <a:endParaRPr/>
          </a:p>
        </p:txBody>
      </p: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1001721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Understanding Random Forest - Towards Data Science" id="174" name="Google Shape;174;p21"/>
          <p:cNvPicPr preferRelativeResize="0"/>
          <p:nvPr/>
        </p:nvPicPr>
        <p:blipFill rotWithShape="1">
          <a:blip r:embed="rId3">
            <a:alphaModFix/>
          </a:blip>
          <a:srcRect b="0" l="-333" r="0" t="5651"/>
          <a:stretch/>
        </p:blipFill>
        <p:spPr>
          <a:xfrm>
            <a:off x="5707142" y="3111406"/>
            <a:ext cx="5925300" cy="3450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