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Corbel-bold.fntdata"/><Relationship Id="rId10" Type="http://schemas.openxmlformats.org/officeDocument/2006/relationships/slide" Target="slides/slide6.xml"/><Relationship Id="rId21" Type="http://schemas.openxmlformats.org/officeDocument/2006/relationships/font" Target="fonts/Corbel-regular.fntdata"/><Relationship Id="rId13" Type="http://schemas.openxmlformats.org/officeDocument/2006/relationships/slide" Target="slides/slide9.xml"/><Relationship Id="rId24" Type="http://schemas.openxmlformats.org/officeDocument/2006/relationships/font" Target="fonts/Corbel-boldItalic.fntdata"/><Relationship Id="rId12" Type="http://schemas.openxmlformats.org/officeDocument/2006/relationships/slide" Target="slides/slide8.xml"/><Relationship Id="rId23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objhyndman.com/files/2-biasvardecomp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For error decomposition proof:  </a:t>
            </a:r>
            <a:r>
              <a:rPr lang="fr-FR" u="sng">
                <a:solidFill>
                  <a:schemeClr val="hlink"/>
                </a:solidFill>
                <a:hlinkClick r:id="rId2"/>
              </a:rPr>
              <a:t>https://robjhyndman.com/files/2-biasvardecomp.pdf</a:t>
            </a:r>
            <a:endParaRPr/>
          </a:p>
        </p:txBody>
      </p:sp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1"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709531" y="3869636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1978661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4060137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81851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152651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59401" y="6224477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1981201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328071" y="282048"/>
            <a:ext cx="11477243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50629" y="1729847"/>
            <a:ext cx="55260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875241" y="1729848"/>
            <a:ext cx="55260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328071" y="6224477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099097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91425" wrap="square" tIns="182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fr-FR"/>
              <a:t>REGULARIZATION</a:t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709531" y="3869636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Regularization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559560" y="1743496"/>
            <a:ext cx="6026836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Reduce model variance at the cost of introducing some bias.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 regularization technique is a penalty mechanism which applies shrinkage (driving them closer to zero) of coefficient to build a more robust and parsimonious model.</a:t>
            </a:r>
            <a:r>
              <a:rPr lang="fr-FR"/>
              <a:t> 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Reduce model complexity</a:t>
            </a:r>
            <a:endParaRPr/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6395" y="2545930"/>
            <a:ext cx="5046046" cy="31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Ridge regularization (L2 regularization)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559559" y="1743496"/>
            <a:ext cx="6514341" cy="48188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6" r="-2433" t="-17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 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7438" y="1812528"/>
            <a:ext cx="4945991" cy="381075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/>
          <p:nvPr/>
        </p:nvSpPr>
        <p:spPr>
          <a:xfrm>
            <a:off x="7523897" y="5680182"/>
            <a:ext cx="3835400" cy="82522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629" l="-143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Lasso regularization (L1 regularization)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9559" y="1743496"/>
            <a:ext cx="6514341" cy="48188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6" r="0" t="-17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 </a:t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7523897" y="5680182"/>
            <a:ext cx="3835400" cy="8252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406" l="-143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6181" y="1869424"/>
            <a:ext cx="5010831" cy="3810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Ridge vs Lasso</a:t>
            </a:r>
            <a:endParaRPr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Evolution of error vs regularization factor</a:t>
            </a:r>
            <a:endParaRPr sz="2400"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298" y="2371962"/>
            <a:ext cx="4410883" cy="352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4966" y="2371962"/>
            <a:ext cx="4516677" cy="352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1815053" y="5919030"/>
            <a:ext cx="2624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Ridge (L2 regularization)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7570588" y="5908192"/>
            <a:ext cx="2613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Lasso (L1 regularization)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When the LASSO fails?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In the p &gt; n case, the lasso can select at most n variables before it saturates 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If there is a group of variables with very high pairwise correlations, the lasso tends to select only one variable from the group, not caring which one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For usual n &gt; p situations, if there are high correlations between predictors, the prediction performance of lasso is poor with respect to ridge. </a:t>
            </a:r>
            <a:endParaRPr/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Elastic-net 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26" l="-108" r="0" t="-11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 </a:t>
            </a:r>
            <a:endParaRPr/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Summary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559559" y="1743496"/>
            <a:ext cx="11163869" cy="481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b="1" lang="fr-FR"/>
              <a:t>Ridge</a:t>
            </a:r>
            <a:r>
              <a:rPr lang="fr-FR"/>
              <a:t>: regularization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Shrink coefficients to zero but can not produce a parsimonious model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Similar estimated coefficient for highly correlated predictors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Exactly identical variables will have same coefficients</a:t>
            </a:r>
            <a:endParaRPr/>
          </a:p>
          <a:p>
            <a:pPr indent="-182880" lvl="0" marL="2286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1760"/>
              <a:buChar char="•"/>
            </a:pPr>
            <a:r>
              <a:rPr b="1" lang="fr-FR"/>
              <a:t>LASSO</a:t>
            </a:r>
            <a:r>
              <a:rPr lang="fr-FR"/>
              <a:t>:  regularization + variable selection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Unlike Ridge, can set variables exactly to zero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If p&gt;&gt;n, select n variables only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Can not do grouped selection; select one variable if highly correlated variables</a:t>
            </a:r>
            <a:endParaRPr/>
          </a:p>
          <a:p>
            <a:pPr indent="-182880" lvl="0" marL="2286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1760"/>
              <a:buChar char="•"/>
            </a:pPr>
            <a:r>
              <a:rPr b="1" lang="fr-FR"/>
              <a:t>Elastic-net</a:t>
            </a:r>
            <a:r>
              <a:rPr lang="fr-FR"/>
              <a:t>: regularization + variable selection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Overcomes LASSO limitations by borrowing strength from Ridge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Allow selecting more than n variables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fr-FR"/>
              <a:t>Allow selection of groups of correlated variables</a:t>
            </a:r>
            <a:endParaRPr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The learning problem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559559" y="1743496"/>
            <a:ext cx="11163869" cy="4687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" r="0" t="-3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 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Cost functions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559559" y="1743495"/>
            <a:ext cx="11163869" cy="4678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4"/>
              <a:buChar char="•"/>
            </a:pPr>
            <a:r>
              <a:rPr lang="fr-FR" sz="2380"/>
              <a:t>Cost function quantifies the error between predicted values and expected values and </a:t>
            </a:r>
            <a:r>
              <a:rPr b="1" lang="fr-FR" sz="2380"/>
              <a:t>presents it in the form of a single real number</a:t>
            </a:r>
            <a:r>
              <a:rPr lang="fr-FR" sz="2380"/>
              <a:t>. </a:t>
            </a:r>
            <a:endParaRPr sz="2380"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04"/>
              <a:buChar char="•"/>
            </a:pPr>
            <a:r>
              <a:rPr lang="fr-FR" sz="2380"/>
              <a:t>We have various measures of model error</a:t>
            </a:r>
            <a:endParaRPr sz="2380"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04"/>
              <a:buChar char="•"/>
            </a:pPr>
            <a:r>
              <a:rPr lang="fr-FR" sz="2380"/>
              <a:t>Mean Absolute Error (MAE)</a:t>
            </a:r>
            <a:endParaRPr/>
          </a:p>
          <a:p>
            <a:pPr indent="-61975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380"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04"/>
              <a:buChar char="•"/>
            </a:pPr>
            <a:r>
              <a:rPr lang="fr-FR" sz="2380"/>
              <a:t>Mean Square Error (MSE)</a:t>
            </a:r>
            <a:endParaRPr/>
          </a:p>
          <a:p>
            <a:pPr indent="-61975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380"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04"/>
              <a:buChar char="•"/>
            </a:pPr>
            <a:r>
              <a:rPr lang="fr-FR" sz="2380"/>
              <a:t>Root Mean Square Error (RMSE)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DataTechNotes: Regression Model Accuracy (MAE, MSE, RMSE, R ..." id="109" name="Google Shape;109;p15"/>
          <p:cNvPicPr preferRelativeResize="0"/>
          <p:nvPr/>
        </p:nvPicPr>
        <p:blipFill rotWithShape="1">
          <a:blip r:embed="rId3">
            <a:alphaModFix/>
          </a:blip>
          <a:srcRect b="82205" l="16621" r="36815" t="3133"/>
          <a:stretch/>
        </p:blipFill>
        <p:spPr>
          <a:xfrm>
            <a:off x="5046299" y="3097305"/>
            <a:ext cx="2602388" cy="9466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TechNotes: Regression Model Accuracy (MAE, MSE, RMSE, R ..." id="110" name="Google Shape;110;p15"/>
          <p:cNvPicPr preferRelativeResize="0"/>
          <p:nvPr/>
        </p:nvPicPr>
        <p:blipFill rotWithShape="1">
          <a:blip r:embed="rId3">
            <a:alphaModFix/>
          </a:blip>
          <a:srcRect b="40388" l="16620" r="7687" t="41161"/>
          <a:stretch/>
        </p:blipFill>
        <p:spPr>
          <a:xfrm>
            <a:off x="5861007" y="5397721"/>
            <a:ext cx="4230217" cy="1191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TechNotes: Regression Model Accuracy (MAE, MSE, RMSE, R ..." id="111" name="Google Shape;111;p15"/>
          <p:cNvPicPr preferRelativeResize="0"/>
          <p:nvPr/>
        </p:nvPicPr>
        <p:blipFill rotWithShape="1">
          <a:blip r:embed="rId3">
            <a:alphaModFix/>
          </a:blip>
          <a:srcRect b="62000" l="16621" r="36815" t="23338"/>
          <a:stretch/>
        </p:blipFill>
        <p:spPr>
          <a:xfrm>
            <a:off x="5046299" y="4359675"/>
            <a:ext cx="2602388" cy="94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An optimization problem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" r="0" t="-11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 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Training and testing error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Example: Polynomial regression with varying degree</a:t>
            </a:r>
            <a:endParaRPr sz="2400"/>
          </a:p>
          <a:p>
            <a:pPr indent="-7112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4565" y="2259775"/>
            <a:ext cx="8695683" cy="432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329" y="2303572"/>
            <a:ext cx="2212297" cy="88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Training and Testing Errors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559559" y="1743496"/>
            <a:ext cx="5609001" cy="3979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59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The training error decreases with increasing model flexibility (the curviness). 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The testing error is minimal for certain degree of model flexibility.</a:t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493" y="1717959"/>
            <a:ext cx="5609000" cy="443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Overfitting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559560" y="1743496"/>
            <a:ext cx="5682848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59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Overfitting is a general phenomenon affecting all kinds of inductive learning.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When overfitted, the model works well for the training data, but fails for new (testing) data.</a:t>
            </a:r>
            <a:endParaRPr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2408" y="1941631"/>
            <a:ext cx="5182214" cy="393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Bias vs Variance</a:t>
            </a:r>
            <a:endParaRPr/>
          </a:p>
        </p:txBody>
      </p:sp>
      <p:pic>
        <p:nvPicPr>
          <p:cNvPr id="150" name="Google Shape;15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627" l="0" r="2738" t="3144"/>
          <a:stretch/>
        </p:blipFill>
        <p:spPr>
          <a:xfrm>
            <a:off x="1319605" y="1330434"/>
            <a:ext cx="9552790" cy="525852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Bias-Variance Tradeoff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To get good predictions, we need to find a balance of Bias and Variance that minimizes total error 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3017" y="2531485"/>
            <a:ext cx="5877329" cy="3692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402" y="3068150"/>
            <a:ext cx="55149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