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Corbel"/>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Corbel-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Corbel-italic.fntdata"/><Relationship Id="rId23" Type="http://schemas.openxmlformats.org/officeDocument/2006/relationships/slide" Target="slides/slide19.xml"/><Relationship Id="rId45"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Corbel-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Slack variables are introduced to allow certain constraints to be violated. That is, certain training points will be allowed to be within the margin. We want the number of points within the margin to be as small as possible, and of course we want their penetration of the margin to be as small as possible.</a:t>
            </a:r>
            <a:endParaRPr/>
          </a:p>
        </p:txBody>
      </p:sp>
      <p:sp>
        <p:nvSpPr>
          <p:cNvPr id="276" name="Google Shape;27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6" name="Shape 16"/>
        <p:cNvGrpSpPr/>
        <p:nvPr/>
      </p:nvGrpSpPr>
      <p:grpSpPr>
        <a:xfrm>
          <a:off x="0" y="0"/>
          <a:ext cx="0" cy="0"/>
          <a:chOff x="0" y="0"/>
          <a:chExt cx="0" cy="0"/>
        </a:xfrm>
      </p:grpSpPr>
      <p:sp>
        <p:nvSpPr>
          <p:cNvPr id="17" name="Google Shape;17;p2"/>
          <p:cNvSpPr/>
          <p:nvPr/>
        </p:nvSpPr>
        <p:spPr>
          <a:xfrm>
            <a:off x="231140" y="243841"/>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dk1"/>
              </a:buClr>
              <a:buSzPts val="7200"/>
              <a:buFont typeface="Corbel"/>
              <a:buNone/>
              <a:defRPr b="1" sz="72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709531" y="3869636"/>
            <a:ext cx="8767860" cy="138816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400"/>
              </a:spcBef>
              <a:spcAft>
                <a:spcPts val="0"/>
              </a:spcAft>
              <a:buSzPts val="1760"/>
              <a:buNone/>
              <a:defRPr sz="2200">
                <a:solidFill>
                  <a:schemeClr val="dk1"/>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0" name="Google Shape;20;p2"/>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orbel"/>
                <a:ea typeface="Corbel"/>
                <a:cs typeface="Corbel"/>
                <a:sym typeface="Corbel"/>
              </a:defRPr>
            </a:lvl1pPr>
            <a:lvl2pPr indent="0" lvl="1" marL="0" algn="r">
              <a:spcBef>
                <a:spcPts val="0"/>
              </a:spcBef>
              <a:buNone/>
              <a:defRPr b="0" i="0" sz="1200" u="none" cap="none" strike="noStrike">
                <a:solidFill>
                  <a:schemeClr val="dk1"/>
                </a:solidFill>
                <a:latin typeface="Corbel"/>
                <a:ea typeface="Corbel"/>
                <a:cs typeface="Corbel"/>
                <a:sym typeface="Corbel"/>
              </a:defRPr>
            </a:lvl2pPr>
            <a:lvl3pPr indent="0" lvl="2" marL="0" algn="r">
              <a:spcBef>
                <a:spcPts val="0"/>
              </a:spcBef>
              <a:buNone/>
              <a:defRPr b="0" i="0" sz="1200" u="none" cap="none" strike="noStrike">
                <a:solidFill>
                  <a:schemeClr val="dk1"/>
                </a:solidFill>
                <a:latin typeface="Corbel"/>
                <a:ea typeface="Corbel"/>
                <a:cs typeface="Corbel"/>
                <a:sym typeface="Corbel"/>
              </a:defRPr>
            </a:lvl3pPr>
            <a:lvl4pPr indent="0" lvl="3" marL="0" algn="r">
              <a:spcBef>
                <a:spcPts val="0"/>
              </a:spcBef>
              <a:buNone/>
              <a:defRPr b="0" i="0" sz="1200" u="none" cap="none" strike="noStrike">
                <a:solidFill>
                  <a:schemeClr val="dk1"/>
                </a:solidFill>
                <a:latin typeface="Corbel"/>
                <a:ea typeface="Corbel"/>
                <a:cs typeface="Corbel"/>
                <a:sym typeface="Corbel"/>
              </a:defRPr>
            </a:lvl4pPr>
            <a:lvl5pPr indent="0" lvl="4" marL="0" algn="r">
              <a:spcBef>
                <a:spcPts val="0"/>
              </a:spcBef>
              <a:buNone/>
              <a:defRPr b="0" i="0" sz="1200" u="none" cap="none" strike="noStrike">
                <a:solidFill>
                  <a:schemeClr val="dk1"/>
                </a:solidFill>
                <a:latin typeface="Corbel"/>
                <a:ea typeface="Corbel"/>
                <a:cs typeface="Corbel"/>
                <a:sym typeface="Corbel"/>
              </a:defRPr>
            </a:lvl5pPr>
            <a:lvl6pPr indent="0" lvl="5" marL="0" algn="r">
              <a:spcBef>
                <a:spcPts val="0"/>
              </a:spcBef>
              <a:buNone/>
              <a:defRPr b="0" i="0" sz="1200" u="none" cap="none" strike="noStrike">
                <a:solidFill>
                  <a:schemeClr val="dk1"/>
                </a:solidFill>
                <a:latin typeface="Corbel"/>
                <a:ea typeface="Corbel"/>
                <a:cs typeface="Corbel"/>
                <a:sym typeface="Corbel"/>
              </a:defRPr>
            </a:lvl6pPr>
            <a:lvl7pPr indent="0" lvl="6" marL="0" algn="r">
              <a:spcBef>
                <a:spcPts val="0"/>
              </a:spcBef>
              <a:buNone/>
              <a:defRPr b="0" i="0" sz="1200" u="none" cap="none" strike="noStrike">
                <a:solidFill>
                  <a:schemeClr val="dk1"/>
                </a:solidFill>
                <a:latin typeface="Corbel"/>
                <a:ea typeface="Corbel"/>
                <a:cs typeface="Corbel"/>
                <a:sym typeface="Corbel"/>
              </a:defRPr>
            </a:lvl7pPr>
            <a:lvl8pPr indent="0" lvl="7" marL="0" algn="r">
              <a:spcBef>
                <a:spcPts val="0"/>
              </a:spcBef>
              <a:buNone/>
              <a:defRPr b="0" i="0" sz="1200" u="none" cap="none" strike="noStrike">
                <a:solidFill>
                  <a:schemeClr val="dk1"/>
                </a:solidFill>
                <a:latin typeface="Corbel"/>
                <a:ea typeface="Corbel"/>
                <a:cs typeface="Corbel"/>
                <a:sym typeface="Corbel"/>
              </a:defRPr>
            </a:lvl8pPr>
            <a:lvl9pPr indent="0" lvl="8" marL="0" algn="r">
              <a:spcBef>
                <a:spcPts val="0"/>
              </a:spcBef>
              <a:buNone/>
              <a:defRPr b="0" i="0" sz="12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fr-FR"/>
              <a:t>‹#›</a:t>
            </a:fld>
            <a:endParaRPr/>
          </a:p>
        </p:txBody>
      </p:sp>
      <p:cxnSp>
        <p:nvCxnSpPr>
          <p:cNvPr id="23" name="Google Shape;23;p2"/>
          <p:cNvCxnSpPr/>
          <p:nvPr/>
        </p:nvCxnSpPr>
        <p:spPr>
          <a:xfrm>
            <a:off x="1978661" y="3733800"/>
            <a:ext cx="8229601" cy="0"/>
          </a:xfrm>
          <a:prstGeom prst="straightConnector1">
            <a:avLst/>
          </a:prstGeom>
          <a:noFill/>
          <a:ln cap="flat" cmpd="sng" w="10000">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4060137" y="-859735"/>
            <a:ext cx="4038600" cy="9872871"/>
          </a:xfrm>
          <a:prstGeom prst="rect">
            <a:avLst/>
          </a:prstGeom>
          <a:noFill/>
          <a:ln>
            <a:noFill/>
          </a:ln>
        </p:spPr>
        <p:txBody>
          <a:bodyPr anchorCtr="0" anchor="t" bIns="45700" lIns="91425" spcFirstLastPara="1" rIns="91425" wrap="square" tIns="45700">
            <a:no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9" name="Google Shape;79;p11"/>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181851" y="2305050"/>
            <a:ext cx="5410200" cy="23241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152651" y="-247650"/>
            <a:ext cx="5410200" cy="7429500"/>
          </a:xfrm>
          <a:prstGeom prst="rect">
            <a:avLst/>
          </a:prstGeom>
          <a:noFill/>
          <a:ln>
            <a:noFill/>
          </a:ln>
        </p:spPr>
        <p:txBody>
          <a:bodyPr anchorCtr="0" anchor="t" bIns="45700" lIns="91425" spcFirstLastPara="1" rIns="91425" wrap="square" tIns="45700">
            <a:no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5" name="Google Shape;85;p12"/>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4" name="Shape 24"/>
        <p:cNvGrpSpPr/>
        <p:nvPr/>
      </p:nvGrpSpPr>
      <p:grpSpPr>
        <a:xfrm>
          <a:off x="0" y="0"/>
          <a:ext cx="0" cy="0"/>
          <a:chOff x="0" y="0"/>
          <a:chExt cx="0" cy="0"/>
        </a:xfrm>
      </p:grpSpPr>
      <p:sp>
        <p:nvSpPr>
          <p:cNvPr id="25" name="Google Shape;25;p3"/>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dk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400"/>
              </a:spcBef>
              <a:spcAft>
                <a:spcPts val="0"/>
              </a:spcAft>
              <a:buSzPts val="1760"/>
              <a:buNone/>
              <a:defRPr sz="2200">
                <a:solidFill>
                  <a:schemeClr val="dk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27" name="Google Shape;27;p3"/>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30" name="Google Shape;30;p3"/>
          <p:cNvCxnSpPr/>
          <p:nvPr/>
        </p:nvCxnSpPr>
        <p:spPr>
          <a:xfrm>
            <a:off x="1981201" y="4020408"/>
            <a:ext cx="8229601" cy="0"/>
          </a:xfrm>
          <a:prstGeom prst="straightConnector1">
            <a:avLst/>
          </a:prstGeom>
          <a:noFill/>
          <a:ln cap="flat" cmpd="sng" w="10000">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lvl1pPr indent="-340360" lvl="0" marL="457200" algn="l">
              <a:lnSpc>
                <a:spcPct val="90000"/>
              </a:lnSpc>
              <a:spcBef>
                <a:spcPts val="1400"/>
              </a:spcBef>
              <a:spcAft>
                <a:spcPts val="0"/>
              </a:spcAft>
              <a:buSzPts val="1760"/>
              <a:buChar char="•"/>
              <a:defRPr/>
            </a:lvl1pPr>
            <a:lvl2pPr indent="-330200" lvl="1" marL="914400" algn="l">
              <a:lnSpc>
                <a:spcPct val="100000"/>
              </a:lnSpc>
              <a:spcBef>
                <a:spcPts val="600"/>
              </a:spcBef>
              <a:spcAft>
                <a:spcPts val="0"/>
              </a:spcAft>
              <a:buSzPts val="1600"/>
              <a:buChar char="•"/>
              <a:defRPr/>
            </a:lvl2pPr>
            <a:lvl3pPr indent="-320039" lvl="2" marL="1371600" algn="l">
              <a:lnSpc>
                <a:spcPct val="100000"/>
              </a:lnSpc>
              <a:spcBef>
                <a:spcPts val="600"/>
              </a:spcBef>
              <a:spcAft>
                <a:spcPts val="0"/>
              </a:spcAft>
              <a:buSzPts val="1440"/>
              <a:buChar char="•"/>
              <a:defRPr/>
            </a:lvl3pPr>
            <a:lvl4pPr indent="-309880" lvl="3" marL="1828800" algn="l">
              <a:lnSpc>
                <a:spcPct val="100000"/>
              </a:lnSpc>
              <a:spcBef>
                <a:spcPts val="600"/>
              </a:spcBef>
              <a:spcAft>
                <a:spcPts val="0"/>
              </a:spcAft>
              <a:buSzPts val="1280"/>
              <a:buChar char="•"/>
              <a:defRPr/>
            </a:lvl4pPr>
            <a:lvl5pPr indent="-309879" lvl="4" marL="2286000" algn="l">
              <a:lnSpc>
                <a:spcPct val="100000"/>
              </a:lnSpc>
              <a:spcBef>
                <a:spcPts val="600"/>
              </a:spcBef>
              <a:spcAft>
                <a:spcPts val="0"/>
              </a:spcAft>
              <a:buSzPts val="1280"/>
              <a:buChar char="•"/>
              <a:defRPr/>
            </a:lvl5pPr>
            <a:lvl6pPr indent="-320039" lvl="5" marL="2743200" algn="l">
              <a:lnSpc>
                <a:spcPct val="90000"/>
              </a:lnSpc>
              <a:spcBef>
                <a:spcPts val="6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34" name="Google Shape;34;p4"/>
          <p:cNvSpPr txBox="1"/>
          <p:nvPr>
            <p:ph idx="10" type="dt"/>
          </p:nvPr>
        </p:nvSpPr>
        <p:spPr>
          <a:xfrm>
            <a:off x="559401" y="6224477"/>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328071" y="282048"/>
            <a:ext cx="11477243" cy="13563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750629" y="1729847"/>
            <a:ext cx="5526079" cy="4023360"/>
          </a:xfrm>
          <a:prstGeom prst="rect">
            <a:avLst/>
          </a:prstGeom>
          <a:noFill/>
          <a:ln>
            <a:noFill/>
          </a:ln>
        </p:spPr>
        <p:txBody>
          <a:bodyPr anchorCtr="0" anchor="t" bIns="45700" lIns="91425" spcFirstLastPara="1" rIns="91425" wrap="square" tIns="45700">
            <a:no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0" name="Google Shape;40;p5"/>
          <p:cNvSpPr txBox="1"/>
          <p:nvPr>
            <p:ph idx="2" type="body"/>
          </p:nvPr>
        </p:nvSpPr>
        <p:spPr>
          <a:xfrm>
            <a:off x="5875241" y="1729848"/>
            <a:ext cx="5526079" cy="4023360"/>
          </a:xfrm>
          <a:prstGeom prst="rect">
            <a:avLst/>
          </a:prstGeom>
          <a:noFill/>
          <a:ln>
            <a:noFill/>
          </a:ln>
        </p:spPr>
        <p:txBody>
          <a:bodyPr anchorCtr="0" anchor="t" bIns="45700" lIns="91425" spcFirstLastPara="1" rIns="91425" wrap="square" tIns="45700">
            <a:no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1" name="Google Shape;41;p5"/>
          <p:cNvSpPr txBox="1"/>
          <p:nvPr>
            <p:ph idx="10" type="dt"/>
          </p:nvPr>
        </p:nvSpPr>
        <p:spPr>
          <a:xfrm>
            <a:off x="328071" y="6224477"/>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0099097"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7" name="Google Shape;47;p6"/>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8" name="Google Shape;48;p6"/>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9" name="Google Shape;49;p6"/>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0" name="Google Shape;50;p6"/>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8" name="Shape 58"/>
        <p:cNvGrpSpPr/>
        <p:nvPr/>
      </p:nvGrpSpPr>
      <p:grpSpPr>
        <a:xfrm>
          <a:off x="0" y="0"/>
          <a:ext cx="0" cy="0"/>
          <a:chOff x="0" y="0"/>
          <a:chExt cx="0" cy="0"/>
        </a:xfrm>
      </p:grpSpPr>
      <p:sp>
        <p:nvSpPr>
          <p:cNvPr id="59" name="Google Shape;59;p8"/>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5" name="Google Shape;65;p9"/>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6" name="Google Shape;66;p9"/>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413248" y="1069847"/>
            <a:ext cx="6099048" cy="4800600"/>
          </a:xfrm>
          <a:prstGeom prst="rect">
            <a:avLst/>
          </a:prstGeom>
          <a:noFill/>
          <a:ln>
            <a:noFill/>
          </a:ln>
        </p:spPr>
        <p:txBody>
          <a:bodyPr anchorCtr="0" anchor="t" bIns="45700" lIns="274300" spcFirstLastPara="1" rIns="91425" wrap="square" tIns="182875">
            <a:noAutofit/>
          </a:bodyPr>
          <a:lstStyle>
            <a:lvl1pPr lvl="0" marR="0" rtl="0" algn="l">
              <a:lnSpc>
                <a:spcPct val="90000"/>
              </a:lnSpc>
              <a:spcBef>
                <a:spcPts val="1400"/>
              </a:spcBef>
              <a:spcAft>
                <a:spcPts val="0"/>
              </a:spcAft>
              <a:buClr>
                <a:schemeClr val="dk1"/>
              </a:buClr>
              <a:buSzPts val="2240"/>
              <a:buFont typeface="Corbel"/>
              <a:buNone/>
              <a:defRPr b="0" i="0" sz="2800" u="none" cap="none" strike="noStrike">
                <a:solidFill>
                  <a:schemeClr val="dk1"/>
                </a:solidFill>
                <a:latin typeface="Corbel"/>
                <a:ea typeface="Corbel"/>
                <a:cs typeface="Corbel"/>
                <a:sym typeface="Corbel"/>
              </a:defRPr>
            </a:lvl1pPr>
            <a:lvl2pPr lvl="1" marR="0" rtl="0" algn="l">
              <a:lnSpc>
                <a:spcPct val="90000"/>
              </a:lnSpc>
              <a:spcBef>
                <a:spcPts val="200"/>
              </a:spcBef>
              <a:spcAft>
                <a:spcPts val="0"/>
              </a:spcAft>
              <a:buClr>
                <a:schemeClr val="dk1"/>
              </a:buClr>
              <a:buSzPts val="2240"/>
              <a:buFont typeface="Corbel"/>
              <a:buNone/>
              <a:defRPr b="0" i="0" sz="2800" u="none" cap="none" strike="noStrike">
                <a:solidFill>
                  <a:schemeClr val="dk1"/>
                </a:solidFill>
                <a:latin typeface="Corbel"/>
                <a:ea typeface="Corbel"/>
                <a:cs typeface="Corbel"/>
                <a:sym typeface="Corbel"/>
              </a:defRPr>
            </a:lvl2pPr>
            <a:lvl3pPr lvl="2" marR="0" rtl="0" algn="l">
              <a:lnSpc>
                <a:spcPct val="90000"/>
              </a:lnSpc>
              <a:spcBef>
                <a:spcPts val="400"/>
              </a:spcBef>
              <a:spcAft>
                <a:spcPts val="0"/>
              </a:spcAft>
              <a:buClr>
                <a:schemeClr val="dk1"/>
              </a:buClr>
              <a:buSzPts val="1920"/>
              <a:buFont typeface="Corbel"/>
              <a:buNone/>
              <a:defRPr b="0" i="0" sz="2400" u="none" cap="none" strike="noStrike">
                <a:solidFill>
                  <a:schemeClr val="dk1"/>
                </a:solidFill>
                <a:latin typeface="Corbel"/>
                <a:ea typeface="Corbel"/>
                <a:cs typeface="Corbel"/>
                <a:sym typeface="Corbel"/>
              </a:defRPr>
            </a:lvl3pPr>
            <a:lvl4pPr lvl="3" marR="0" rtl="0" algn="l">
              <a:lnSpc>
                <a:spcPct val="90000"/>
              </a:lnSpc>
              <a:spcBef>
                <a:spcPts val="400"/>
              </a:spcBef>
              <a:spcAft>
                <a:spcPts val="0"/>
              </a:spcAft>
              <a:buClr>
                <a:schemeClr val="dk1"/>
              </a:buClr>
              <a:buSzPts val="1600"/>
              <a:buFont typeface="Corbel"/>
              <a:buNone/>
              <a:defRPr b="0" i="0" sz="2000" u="none" cap="none" strike="noStrike">
                <a:solidFill>
                  <a:schemeClr val="dk1"/>
                </a:solidFill>
                <a:latin typeface="Corbel"/>
                <a:ea typeface="Corbel"/>
                <a:cs typeface="Corbel"/>
                <a:sym typeface="Corbel"/>
              </a:defRPr>
            </a:lvl4pPr>
            <a:lvl5pPr lvl="4" marR="0" rtl="0" algn="l">
              <a:lnSpc>
                <a:spcPct val="90000"/>
              </a:lnSpc>
              <a:spcBef>
                <a:spcPts val="400"/>
              </a:spcBef>
              <a:spcAft>
                <a:spcPts val="0"/>
              </a:spcAft>
              <a:buClr>
                <a:schemeClr val="dk1"/>
              </a:buClr>
              <a:buSzPts val="1600"/>
              <a:buFont typeface="Corbel"/>
              <a:buNone/>
              <a:defRPr b="0" i="0" sz="2000" u="none" cap="none" strike="noStrike">
                <a:solidFill>
                  <a:schemeClr val="dk1"/>
                </a:solidFill>
                <a:latin typeface="Corbel"/>
                <a:ea typeface="Corbel"/>
                <a:cs typeface="Corbel"/>
                <a:sym typeface="Corbel"/>
              </a:defRPr>
            </a:lvl5pPr>
            <a:lvl6pPr lvl="5" marR="0" rtl="0" algn="l">
              <a:lnSpc>
                <a:spcPct val="90000"/>
              </a:lnSpc>
              <a:spcBef>
                <a:spcPts val="400"/>
              </a:spcBef>
              <a:spcAft>
                <a:spcPts val="0"/>
              </a:spcAft>
              <a:buClr>
                <a:schemeClr val="dk1"/>
              </a:buClr>
              <a:buSzPts val="1600"/>
              <a:buFont typeface="Corbel"/>
              <a:buNone/>
              <a:defRPr b="0" i="0" sz="2000" u="none" cap="none" strike="noStrike">
                <a:solidFill>
                  <a:schemeClr val="dk1"/>
                </a:solidFill>
                <a:latin typeface="Corbel"/>
                <a:ea typeface="Corbel"/>
                <a:cs typeface="Corbel"/>
                <a:sym typeface="Corbel"/>
              </a:defRPr>
            </a:lvl6pPr>
            <a:lvl7pPr lvl="6" marR="0" rtl="0" algn="l">
              <a:lnSpc>
                <a:spcPct val="90000"/>
              </a:lnSpc>
              <a:spcBef>
                <a:spcPts val="400"/>
              </a:spcBef>
              <a:spcAft>
                <a:spcPts val="0"/>
              </a:spcAft>
              <a:buClr>
                <a:schemeClr val="dk1"/>
              </a:buClr>
              <a:buSzPts val="1600"/>
              <a:buFont typeface="Corbel"/>
              <a:buNone/>
              <a:defRPr b="0" i="0" sz="2000" u="none" cap="none" strike="noStrike">
                <a:solidFill>
                  <a:schemeClr val="dk1"/>
                </a:solidFill>
                <a:latin typeface="Corbel"/>
                <a:ea typeface="Corbel"/>
                <a:cs typeface="Corbel"/>
                <a:sym typeface="Corbel"/>
              </a:defRPr>
            </a:lvl7pPr>
            <a:lvl8pPr lvl="7" marR="0" rtl="0" algn="l">
              <a:lnSpc>
                <a:spcPct val="90000"/>
              </a:lnSpc>
              <a:spcBef>
                <a:spcPts val="400"/>
              </a:spcBef>
              <a:spcAft>
                <a:spcPts val="0"/>
              </a:spcAft>
              <a:buClr>
                <a:schemeClr val="dk1"/>
              </a:buClr>
              <a:buSzPts val="1600"/>
              <a:buFont typeface="Corbel"/>
              <a:buNone/>
              <a:defRPr b="0" i="0" sz="2000" u="none" cap="none" strike="noStrike">
                <a:solidFill>
                  <a:schemeClr val="dk1"/>
                </a:solidFill>
                <a:latin typeface="Corbel"/>
                <a:ea typeface="Corbel"/>
                <a:cs typeface="Corbel"/>
                <a:sym typeface="Corbel"/>
              </a:defRPr>
            </a:lvl8pPr>
            <a:lvl9pPr lvl="8" marR="0" rtl="0" algn="l">
              <a:lnSpc>
                <a:spcPct val="90000"/>
              </a:lnSpc>
              <a:spcBef>
                <a:spcPts val="400"/>
              </a:spcBef>
              <a:spcAft>
                <a:spcPts val="400"/>
              </a:spcAft>
              <a:buClr>
                <a:schemeClr val="dk1"/>
              </a:buClr>
              <a:buSzPts val="1600"/>
              <a:buFont typeface="Corbel"/>
              <a:buNone/>
              <a:defRPr b="0" i="0" sz="2000" u="none" cap="none" strike="noStrike">
                <a:solidFill>
                  <a:schemeClr val="dk1"/>
                </a:solidFill>
                <a:latin typeface="Corbel"/>
                <a:ea typeface="Corbel"/>
                <a:cs typeface="Corbel"/>
                <a:sym typeface="Corbel"/>
              </a:defRPr>
            </a:lvl9pPr>
          </a:lstStyle>
          <a:p/>
        </p:txBody>
      </p:sp>
      <p:sp>
        <p:nvSpPr>
          <p:cNvPr id="72" name="Google Shape;72;p10"/>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73" name="Google Shape;73;p10"/>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31140" y="243841"/>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orbel"/>
              <a:buNone/>
              <a:defRPr b="0" i="0" sz="44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143002" y="2057400"/>
            <a:ext cx="9872871" cy="4038600"/>
          </a:xfrm>
          <a:prstGeom prst="rect">
            <a:avLst/>
          </a:prstGeom>
          <a:noFill/>
          <a:ln>
            <a:noFill/>
          </a:ln>
        </p:spPr>
        <p:txBody>
          <a:bodyPr anchorCtr="0" anchor="t" bIns="45700" lIns="91425" spcFirstLastPara="1" rIns="91425" wrap="square" tIns="45700">
            <a:noAutofit/>
          </a:bodyPr>
          <a:lstStyle>
            <a:lvl1pPr indent="-340360" lvl="0" marL="457200" marR="0" rtl="0" algn="l">
              <a:lnSpc>
                <a:spcPct val="90000"/>
              </a:lnSpc>
              <a:spcBef>
                <a:spcPts val="1400"/>
              </a:spcBef>
              <a:spcAft>
                <a:spcPts val="0"/>
              </a:spcAft>
              <a:buClr>
                <a:schemeClr val="dk1"/>
              </a:buClr>
              <a:buSzPts val="1760"/>
              <a:buFont typeface="Corbel"/>
              <a:buChar char="•"/>
              <a:defRPr b="0" i="0" sz="2200" u="none" cap="none" strike="noStrike">
                <a:solidFill>
                  <a:schemeClr val="dk1"/>
                </a:solidFill>
                <a:latin typeface="Corbel"/>
                <a:ea typeface="Corbel"/>
                <a:cs typeface="Corbel"/>
                <a:sym typeface="Corbel"/>
              </a:defRPr>
            </a:lvl1pPr>
            <a:lvl2pPr indent="-330200" lvl="1" marL="914400" marR="0" rtl="0" algn="l">
              <a:lnSpc>
                <a:spcPct val="90000"/>
              </a:lnSpc>
              <a:spcBef>
                <a:spcPts val="200"/>
              </a:spcBef>
              <a:spcAft>
                <a:spcPts val="0"/>
              </a:spcAft>
              <a:buClr>
                <a:schemeClr val="dk1"/>
              </a:buClr>
              <a:buSzPts val="1600"/>
              <a:buFont typeface="Corbel"/>
              <a:buChar char="•"/>
              <a:defRPr b="0" i="0" sz="2000" u="none" cap="none" strike="noStrike">
                <a:solidFill>
                  <a:schemeClr val="dk1"/>
                </a:solidFill>
                <a:latin typeface="Corbel"/>
                <a:ea typeface="Corbel"/>
                <a:cs typeface="Corbel"/>
                <a:sym typeface="Corbel"/>
              </a:defRPr>
            </a:lvl2pPr>
            <a:lvl3pPr indent="-320039" lvl="2" marL="1371600" marR="0" rtl="0" algn="l">
              <a:lnSpc>
                <a:spcPct val="90000"/>
              </a:lnSpc>
              <a:spcBef>
                <a:spcPts val="400"/>
              </a:spcBef>
              <a:spcAft>
                <a:spcPts val="0"/>
              </a:spcAft>
              <a:buClr>
                <a:schemeClr val="dk1"/>
              </a:buClr>
              <a:buSzPts val="1440"/>
              <a:buFont typeface="Corbel"/>
              <a:buChar char="•"/>
              <a:defRPr b="0" i="0" sz="1800" u="none" cap="none" strike="noStrike">
                <a:solidFill>
                  <a:schemeClr val="dk1"/>
                </a:solidFill>
                <a:latin typeface="Corbel"/>
                <a:ea typeface="Corbel"/>
                <a:cs typeface="Corbel"/>
                <a:sym typeface="Corbel"/>
              </a:defRPr>
            </a:lvl3pPr>
            <a:lvl4pPr indent="-309880" lvl="3" marL="18288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4pPr>
            <a:lvl5pPr indent="-309879" lvl="4" marL="22860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5pPr>
            <a:lvl6pPr indent="-309879" lvl="5" marL="27432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6pPr>
            <a:lvl7pPr indent="-309879" lvl="6" marL="32004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7pPr>
            <a:lvl8pPr indent="-309879" lvl="7" marL="36576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dk1"/>
              </a:buClr>
              <a:buSzPts val="1280"/>
              <a:buFont typeface="Corbel"/>
              <a:buChar char="•"/>
              <a:defRPr b="0" i="0" sz="1600" u="none" cap="none" strike="noStrike">
                <a:solidFill>
                  <a:schemeClr val="dk1"/>
                </a:solidFill>
                <a:latin typeface="Corbel"/>
                <a:ea typeface="Corbel"/>
                <a:cs typeface="Corbel"/>
                <a:sym typeface="Corbel"/>
              </a:defRPr>
            </a:lvl9pPr>
          </a:lstStyle>
          <a:p/>
        </p:txBody>
      </p:sp>
      <p:sp>
        <p:nvSpPr>
          <p:cNvPr id="13" name="Google Shape;13;p1"/>
          <p:cNvSpPr txBox="1"/>
          <p:nvPr>
            <p:ph idx="10" type="dt"/>
          </p:nvPr>
        </p:nvSpPr>
        <p:spPr>
          <a:xfrm>
            <a:off x="1142996" y="6223830"/>
            <a:ext cx="232907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 name="Google Shape;14;p1"/>
          <p:cNvSpPr txBox="1"/>
          <p:nvPr>
            <p:ph idx="11" type="ftr"/>
          </p:nvPr>
        </p:nvSpPr>
        <p:spPr>
          <a:xfrm>
            <a:off x="3949149" y="6223830"/>
            <a:ext cx="471777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1"/>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orbel"/>
                <a:ea typeface="Corbel"/>
                <a:cs typeface="Corbel"/>
                <a:sym typeface="Corbel"/>
              </a:defRPr>
            </a:lvl1pPr>
            <a:lvl2pPr indent="0" lvl="1" marL="0" marR="0" rtl="0" algn="r">
              <a:spcBef>
                <a:spcPts val="0"/>
              </a:spcBef>
              <a:buNone/>
              <a:defRPr b="0" i="0" sz="1200" u="none" cap="none" strike="noStrike">
                <a:solidFill>
                  <a:schemeClr val="dk1"/>
                </a:solidFill>
                <a:latin typeface="Corbel"/>
                <a:ea typeface="Corbel"/>
                <a:cs typeface="Corbel"/>
                <a:sym typeface="Corbel"/>
              </a:defRPr>
            </a:lvl2pPr>
            <a:lvl3pPr indent="0" lvl="2" marL="0" marR="0" rtl="0" algn="r">
              <a:spcBef>
                <a:spcPts val="0"/>
              </a:spcBef>
              <a:buNone/>
              <a:defRPr b="0" i="0" sz="1200" u="none" cap="none" strike="noStrike">
                <a:solidFill>
                  <a:schemeClr val="dk1"/>
                </a:solidFill>
                <a:latin typeface="Corbel"/>
                <a:ea typeface="Corbel"/>
                <a:cs typeface="Corbel"/>
                <a:sym typeface="Corbel"/>
              </a:defRPr>
            </a:lvl3pPr>
            <a:lvl4pPr indent="0" lvl="3" marL="0" marR="0" rtl="0" algn="r">
              <a:spcBef>
                <a:spcPts val="0"/>
              </a:spcBef>
              <a:buNone/>
              <a:defRPr b="0" i="0" sz="1200" u="none" cap="none" strike="noStrike">
                <a:solidFill>
                  <a:schemeClr val="dk1"/>
                </a:solidFill>
                <a:latin typeface="Corbel"/>
                <a:ea typeface="Corbel"/>
                <a:cs typeface="Corbel"/>
                <a:sym typeface="Corbel"/>
              </a:defRPr>
            </a:lvl4pPr>
            <a:lvl5pPr indent="0" lvl="4" marL="0" marR="0" rtl="0" algn="r">
              <a:spcBef>
                <a:spcPts val="0"/>
              </a:spcBef>
              <a:buNone/>
              <a:defRPr b="0" i="0" sz="1200" u="none" cap="none" strike="noStrike">
                <a:solidFill>
                  <a:schemeClr val="dk1"/>
                </a:solidFill>
                <a:latin typeface="Corbel"/>
                <a:ea typeface="Corbel"/>
                <a:cs typeface="Corbel"/>
                <a:sym typeface="Corbel"/>
              </a:defRPr>
            </a:lvl5pPr>
            <a:lvl6pPr indent="0" lvl="5" marL="0" marR="0" rtl="0" algn="r">
              <a:spcBef>
                <a:spcPts val="0"/>
              </a:spcBef>
              <a:buNone/>
              <a:defRPr b="0" i="0" sz="1200" u="none" cap="none" strike="noStrike">
                <a:solidFill>
                  <a:schemeClr val="dk1"/>
                </a:solidFill>
                <a:latin typeface="Corbel"/>
                <a:ea typeface="Corbel"/>
                <a:cs typeface="Corbel"/>
                <a:sym typeface="Corbel"/>
              </a:defRPr>
            </a:lvl6pPr>
            <a:lvl7pPr indent="0" lvl="6" marL="0" marR="0" rtl="0" algn="r">
              <a:spcBef>
                <a:spcPts val="0"/>
              </a:spcBef>
              <a:buNone/>
              <a:defRPr b="0" i="0" sz="1200" u="none" cap="none" strike="noStrike">
                <a:solidFill>
                  <a:schemeClr val="dk1"/>
                </a:solidFill>
                <a:latin typeface="Corbel"/>
                <a:ea typeface="Corbel"/>
                <a:cs typeface="Corbel"/>
                <a:sym typeface="Corbel"/>
              </a:defRPr>
            </a:lvl7pPr>
            <a:lvl8pPr indent="0" lvl="7" marL="0" marR="0" rtl="0" algn="r">
              <a:spcBef>
                <a:spcPts val="0"/>
              </a:spcBef>
              <a:buNone/>
              <a:defRPr b="0" i="0" sz="1200" u="none" cap="none" strike="noStrike">
                <a:solidFill>
                  <a:schemeClr val="dk1"/>
                </a:solidFill>
                <a:latin typeface="Corbel"/>
                <a:ea typeface="Corbel"/>
                <a:cs typeface="Corbel"/>
                <a:sym typeface="Corbel"/>
              </a:defRPr>
            </a:lvl8pPr>
            <a:lvl9pPr indent="0" lvl="8" marL="0" marR="0" rtl="0" algn="r">
              <a:spcBef>
                <a:spcPts val="0"/>
              </a:spcBef>
              <a:buNone/>
              <a:defRPr b="0" i="0" sz="12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28.png"/><Relationship Id="rId7"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7.png"/><Relationship Id="rId5" Type="http://schemas.openxmlformats.org/officeDocument/2006/relationships/image" Target="../media/image41.png"/><Relationship Id="rId6" Type="http://schemas.openxmlformats.org/officeDocument/2006/relationships/image" Target="../media/image34.png"/><Relationship Id="rId7"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5.png"/><Relationship Id="rId6"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8.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1.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5.png"/><Relationship Id="rId4" Type="http://schemas.openxmlformats.org/officeDocument/2006/relationships/image" Target="../media/image4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chemeClr val="dk1"/>
              </a:buClr>
              <a:buSzPts val="7200"/>
              <a:buFont typeface="Corbel"/>
              <a:buNone/>
            </a:pPr>
            <a:r>
              <a:rPr lang="fr-FR"/>
              <a:t>MACHINE LEARNING MODELS</a:t>
            </a:r>
            <a:endParaRPr/>
          </a:p>
        </p:txBody>
      </p:sp>
      <p:sp>
        <p:nvSpPr>
          <p:cNvPr id="93" name="Google Shape;93;p13"/>
          <p:cNvSpPr txBox="1"/>
          <p:nvPr>
            <p:ph idx="1" type="subTitle"/>
          </p:nvPr>
        </p:nvSpPr>
        <p:spPr>
          <a:xfrm>
            <a:off x="1709531" y="3869636"/>
            <a:ext cx="8767860" cy="138816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760"/>
              <a:buNone/>
            </a:pPr>
            <a:r>
              <a:rPr lang="fr-FR"/>
              <a:t>SVM and KNN</a:t>
            </a:r>
            <a:endParaRPr/>
          </a:p>
        </p:txBody>
      </p:sp>
      <p:sp>
        <p:nvSpPr>
          <p:cNvPr id="94" name="Google Shape;94;p13"/>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Support Vector Machines</a:t>
            </a:r>
            <a:endParaRPr/>
          </a:p>
        </p:txBody>
      </p:sp>
      <p:sp>
        <p:nvSpPr>
          <p:cNvPr id="202" name="Google Shape;202;p22"/>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grpSp>
        <p:nvGrpSpPr>
          <p:cNvPr id="203" name="Google Shape;203;p22"/>
          <p:cNvGrpSpPr/>
          <p:nvPr/>
        </p:nvGrpSpPr>
        <p:grpSpPr>
          <a:xfrm>
            <a:off x="5791374" y="1955845"/>
            <a:ext cx="5381641" cy="4539976"/>
            <a:chOff x="3141307" y="1866416"/>
            <a:chExt cx="5381641" cy="4539976"/>
          </a:xfrm>
        </p:grpSpPr>
        <p:grpSp>
          <p:nvGrpSpPr>
            <p:cNvPr id="204" name="Google Shape;204;p22"/>
            <p:cNvGrpSpPr/>
            <p:nvPr/>
          </p:nvGrpSpPr>
          <p:grpSpPr>
            <a:xfrm>
              <a:off x="3141307" y="1866416"/>
              <a:ext cx="5381641" cy="4539976"/>
              <a:chOff x="1083907" y="2022328"/>
              <a:chExt cx="5381641" cy="4539976"/>
            </a:xfrm>
          </p:grpSpPr>
          <p:grpSp>
            <p:nvGrpSpPr>
              <p:cNvPr id="205" name="Google Shape;205;p22"/>
              <p:cNvGrpSpPr/>
              <p:nvPr/>
            </p:nvGrpSpPr>
            <p:grpSpPr>
              <a:xfrm>
                <a:off x="1083907" y="2022328"/>
                <a:ext cx="5381641" cy="4539976"/>
                <a:chOff x="3406853" y="1855924"/>
                <a:chExt cx="4831214" cy="4539976"/>
              </a:xfrm>
            </p:grpSpPr>
            <p:pic>
              <p:nvPicPr>
                <p:cNvPr id="206" name="Google Shape;206;p22"/>
                <p:cNvPicPr preferRelativeResize="0"/>
                <p:nvPr/>
              </p:nvPicPr>
              <p:blipFill rotWithShape="1">
                <a:blip r:embed="rId3">
                  <a:alphaModFix/>
                </a:blip>
                <a:srcRect b="0" l="0" r="0" t="0"/>
                <a:stretch/>
              </p:blipFill>
              <p:spPr>
                <a:xfrm>
                  <a:off x="3406853" y="2430365"/>
                  <a:ext cx="4831214" cy="3965535"/>
                </a:xfrm>
                <a:prstGeom prst="rect">
                  <a:avLst/>
                </a:prstGeom>
                <a:noFill/>
                <a:ln>
                  <a:noFill/>
                </a:ln>
              </p:spPr>
            </p:pic>
            <p:cxnSp>
              <p:nvCxnSpPr>
                <p:cNvPr id="207" name="Google Shape;207;p22"/>
                <p:cNvCxnSpPr/>
                <p:nvPr/>
              </p:nvCxnSpPr>
              <p:spPr>
                <a:xfrm flipH="1" rot="10800000">
                  <a:off x="4772156" y="1855924"/>
                  <a:ext cx="3465911" cy="3998875"/>
                </a:xfrm>
                <a:prstGeom prst="straightConnector1">
                  <a:avLst/>
                </a:prstGeom>
                <a:noFill/>
                <a:ln cap="flat" cmpd="sng" w="19050">
                  <a:solidFill>
                    <a:schemeClr val="dk1"/>
                  </a:solidFill>
                  <a:prstDash val="solid"/>
                  <a:round/>
                  <a:headEnd len="sm" w="sm" type="none"/>
                  <a:tailEnd len="sm" w="sm" type="none"/>
                </a:ln>
              </p:spPr>
            </p:cxnSp>
          </p:grpSp>
          <p:cxnSp>
            <p:nvCxnSpPr>
              <p:cNvPr id="208" name="Google Shape;208;p22"/>
              <p:cNvCxnSpPr/>
              <p:nvPr/>
            </p:nvCxnSpPr>
            <p:spPr>
              <a:xfrm flipH="1" rot="10800000">
                <a:off x="2109660" y="2162512"/>
                <a:ext cx="3732340" cy="3870886"/>
              </a:xfrm>
              <a:prstGeom prst="straightConnector1">
                <a:avLst/>
              </a:prstGeom>
              <a:noFill/>
              <a:ln cap="flat" cmpd="sng" w="19050">
                <a:solidFill>
                  <a:schemeClr val="dk1"/>
                </a:solidFill>
                <a:prstDash val="dash"/>
                <a:round/>
                <a:headEnd len="sm" w="sm" type="none"/>
                <a:tailEnd len="sm" w="sm" type="none"/>
              </a:ln>
            </p:spPr>
          </p:cxnSp>
          <p:cxnSp>
            <p:nvCxnSpPr>
              <p:cNvPr id="209" name="Google Shape;209;p22"/>
              <p:cNvCxnSpPr/>
              <p:nvPr/>
            </p:nvCxnSpPr>
            <p:spPr>
              <a:xfrm flipH="1" rot="10800000">
                <a:off x="3047134" y="2596769"/>
                <a:ext cx="3353666" cy="3448823"/>
              </a:xfrm>
              <a:prstGeom prst="straightConnector1">
                <a:avLst/>
              </a:prstGeom>
              <a:noFill/>
              <a:ln cap="flat" cmpd="sng" w="19050">
                <a:solidFill>
                  <a:schemeClr val="dk1"/>
                </a:solidFill>
                <a:prstDash val="dash"/>
                <a:round/>
                <a:headEnd len="sm" w="sm" type="none"/>
                <a:tailEnd len="sm" w="sm" type="none"/>
              </a:ln>
            </p:spPr>
          </p:cxnSp>
        </p:grpSp>
        <p:sp>
          <p:nvSpPr>
            <p:cNvPr id="210" name="Google Shape;210;p22"/>
            <p:cNvSpPr/>
            <p:nvPr/>
          </p:nvSpPr>
          <p:spPr>
            <a:xfrm>
              <a:off x="6282267" y="3395133"/>
              <a:ext cx="304800" cy="254000"/>
            </a:xfrm>
            <a:prstGeom prst="ellipse">
              <a:avLst/>
            </a:prstGeom>
            <a:solidFill>
              <a:schemeClr val="accent2">
                <a:alpha val="0"/>
              </a:schemeClr>
            </a:solidFill>
            <a:ln cap="flat" cmpd="sng" w="28575">
              <a:solidFill>
                <a:srgbClr val="FF0000">
                  <a:alpha val="98823"/>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1" name="Google Shape;211;p22"/>
            <p:cNvSpPr/>
            <p:nvPr/>
          </p:nvSpPr>
          <p:spPr>
            <a:xfrm>
              <a:off x="4262300" y="5410200"/>
              <a:ext cx="304800" cy="254000"/>
            </a:xfrm>
            <a:prstGeom prst="ellipse">
              <a:avLst/>
            </a:prstGeom>
            <a:solidFill>
              <a:schemeClr val="accent2">
                <a:alpha val="0"/>
              </a:schemeClr>
            </a:solidFill>
            <a:ln cap="flat" cmpd="sng" w="28575">
              <a:solidFill>
                <a:srgbClr val="FF0000">
                  <a:alpha val="98823"/>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12" name="Google Shape;212;p22"/>
            <p:cNvSpPr/>
            <p:nvPr/>
          </p:nvSpPr>
          <p:spPr>
            <a:xfrm>
              <a:off x="5288053" y="5425440"/>
              <a:ext cx="304800" cy="254000"/>
            </a:xfrm>
            <a:prstGeom prst="ellipse">
              <a:avLst/>
            </a:prstGeom>
            <a:solidFill>
              <a:schemeClr val="accent2">
                <a:alpha val="0"/>
              </a:schemeClr>
            </a:solidFill>
            <a:ln cap="flat" cmpd="sng" w="28575">
              <a:solidFill>
                <a:srgbClr val="FF0000">
                  <a:alpha val="98823"/>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grpSp>
      <p:sp>
        <p:nvSpPr>
          <p:cNvPr id="213" name="Google Shape;213;p22"/>
          <p:cNvSpPr txBox="1"/>
          <p:nvPr>
            <p:ph idx="1" type="body"/>
          </p:nvPr>
        </p:nvSpPr>
        <p:spPr>
          <a:xfrm>
            <a:off x="559560" y="1743496"/>
            <a:ext cx="5381642" cy="4329758"/>
          </a:xfrm>
          <a:prstGeom prst="rect">
            <a:avLst/>
          </a:prstGeom>
          <a:blipFill rotWithShape="1">
            <a:blip r:embed="rId4">
              <a:alphaModFix/>
            </a:blip>
            <a:stretch>
              <a:fillRect b="0" l="0" r="-2377" t="-1829"/>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214" name="Google Shape;214;p22"/>
          <p:cNvSpPr txBox="1"/>
          <p:nvPr/>
        </p:nvSpPr>
        <p:spPr>
          <a:xfrm>
            <a:off x="10112273" y="4683018"/>
            <a:ext cx="17067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orbel"/>
                <a:ea typeface="Corbel"/>
                <a:cs typeface="Corbel"/>
                <a:sym typeface="Corbel"/>
              </a:rPr>
              <a:t>Support Vectors</a:t>
            </a:r>
            <a:endParaRPr sz="1800">
              <a:solidFill>
                <a:schemeClr val="dk1"/>
              </a:solidFill>
              <a:latin typeface="Corbel"/>
              <a:ea typeface="Corbel"/>
              <a:cs typeface="Corbel"/>
              <a:sym typeface="Corbel"/>
            </a:endParaRPr>
          </a:p>
        </p:txBody>
      </p:sp>
      <p:cxnSp>
        <p:nvCxnSpPr>
          <p:cNvPr id="215" name="Google Shape;215;p22"/>
          <p:cNvCxnSpPr>
            <a:stCxn id="214" idx="1"/>
            <a:endCxn id="211" idx="6"/>
          </p:cNvCxnSpPr>
          <p:nvPr/>
        </p:nvCxnSpPr>
        <p:spPr>
          <a:xfrm flipH="1">
            <a:off x="7217273" y="4867684"/>
            <a:ext cx="2895000" cy="759000"/>
          </a:xfrm>
          <a:prstGeom prst="straightConnector1">
            <a:avLst/>
          </a:prstGeom>
          <a:noFill/>
          <a:ln cap="flat" cmpd="sng" w="10000">
            <a:solidFill>
              <a:schemeClr val="accent1"/>
            </a:solidFill>
            <a:prstDash val="solid"/>
            <a:round/>
            <a:headEnd len="sm" w="sm" type="none"/>
            <a:tailEnd len="med" w="med" type="triangle"/>
          </a:ln>
        </p:spPr>
      </p:cxnSp>
      <p:cxnSp>
        <p:nvCxnSpPr>
          <p:cNvPr id="216" name="Google Shape;216;p22"/>
          <p:cNvCxnSpPr>
            <a:stCxn id="214" idx="1"/>
            <a:endCxn id="210" idx="5"/>
          </p:cNvCxnSpPr>
          <p:nvPr/>
        </p:nvCxnSpPr>
        <p:spPr>
          <a:xfrm rot="10800000">
            <a:off x="9192473" y="3701284"/>
            <a:ext cx="919800" cy="1166400"/>
          </a:xfrm>
          <a:prstGeom prst="straightConnector1">
            <a:avLst/>
          </a:prstGeom>
          <a:noFill/>
          <a:ln cap="flat" cmpd="sng" w="10000">
            <a:solidFill>
              <a:schemeClr val="accent1"/>
            </a:solidFill>
            <a:prstDash val="solid"/>
            <a:round/>
            <a:headEnd len="sm" w="sm" type="none"/>
            <a:tailEnd len="med" w="med" type="triangle"/>
          </a:ln>
        </p:spPr>
      </p:cxnSp>
      <p:cxnSp>
        <p:nvCxnSpPr>
          <p:cNvPr id="217" name="Google Shape;217;p22"/>
          <p:cNvCxnSpPr>
            <a:stCxn id="214" idx="1"/>
            <a:endCxn id="212" idx="6"/>
          </p:cNvCxnSpPr>
          <p:nvPr/>
        </p:nvCxnSpPr>
        <p:spPr>
          <a:xfrm flipH="1">
            <a:off x="8242973" y="4867684"/>
            <a:ext cx="1869300" cy="774300"/>
          </a:xfrm>
          <a:prstGeom prst="straightConnector1">
            <a:avLst/>
          </a:prstGeom>
          <a:noFill/>
          <a:ln cap="flat" cmpd="sng" w="10000">
            <a:solidFill>
              <a:schemeClr val="accent1"/>
            </a:solidFill>
            <a:prstDash val="solid"/>
            <a:round/>
            <a:headEnd len="sm" w="sm" type="none"/>
            <a:tailEnd len="med" w="med" type="triangle"/>
          </a:ln>
        </p:spPr>
      </p:cxnSp>
      <p:sp>
        <p:nvSpPr>
          <p:cNvPr id="218" name="Google Shape;218;p22"/>
          <p:cNvSpPr/>
          <p:nvPr/>
        </p:nvSpPr>
        <p:spPr>
          <a:xfrm>
            <a:off x="10870320" y="1627916"/>
            <a:ext cx="1116139" cy="369332"/>
          </a:xfrm>
          <a:prstGeom prst="rect">
            <a:avLst/>
          </a:prstGeom>
          <a:blipFill rotWithShape="1">
            <a:blip r:embed="rId5">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219" name="Google Shape;219;p22"/>
          <p:cNvSpPr/>
          <p:nvPr/>
        </p:nvSpPr>
        <p:spPr>
          <a:xfrm>
            <a:off x="10780760" y="2211065"/>
            <a:ext cx="1116138" cy="369332"/>
          </a:xfrm>
          <a:prstGeom prst="rect">
            <a:avLst/>
          </a:prstGeom>
          <a:blipFill rotWithShape="1">
            <a:blip r:embed="rId6">
              <a:alphaModFix/>
            </a:blip>
            <a:stretch>
              <a:fillRect b="-133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220" name="Google Shape;220;p22"/>
          <p:cNvSpPr/>
          <p:nvPr/>
        </p:nvSpPr>
        <p:spPr>
          <a:xfrm>
            <a:off x="9540175" y="1804413"/>
            <a:ext cx="1289264" cy="369332"/>
          </a:xfrm>
          <a:prstGeom prst="rect">
            <a:avLst/>
          </a:prstGeom>
          <a:blipFill rotWithShape="1">
            <a:blip r:embed="rId7">
              <a:alphaModFix/>
            </a:blip>
            <a:stretch>
              <a:fillRect b="-1147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Learning SVM</a:t>
            </a:r>
            <a:endParaRPr/>
          </a:p>
        </p:txBody>
      </p:sp>
      <p:sp>
        <p:nvSpPr>
          <p:cNvPr id="226" name="Google Shape;226;p23"/>
          <p:cNvSpPr txBox="1"/>
          <p:nvPr>
            <p:ph idx="1" type="body"/>
          </p:nvPr>
        </p:nvSpPr>
        <p:spPr>
          <a:xfrm>
            <a:off x="559559" y="1743495"/>
            <a:ext cx="11163869" cy="4559333"/>
          </a:xfrm>
          <a:prstGeom prst="rect">
            <a:avLst/>
          </a:prstGeom>
          <a:blipFill rotWithShape="1">
            <a:blip r:embed="rId3">
              <a:alphaModFix/>
            </a:blip>
            <a:stretch>
              <a:fillRect b="0" l="-108" r="0" t="-1068"/>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227" name="Google Shape;227;p23"/>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Learning SVM</a:t>
            </a:r>
            <a:endParaRPr/>
          </a:p>
        </p:txBody>
      </p:sp>
      <p:sp>
        <p:nvSpPr>
          <p:cNvPr id="233" name="Google Shape;233;p24"/>
          <p:cNvSpPr txBox="1"/>
          <p:nvPr>
            <p:ph idx="1" type="body"/>
          </p:nvPr>
        </p:nvSpPr>
        <p:spPr>
          <a:xfrm>
            <a:off x="559559" y="1743495"/>
            <a:ext cx="11466537" cy="5455958"/>
          </a:xfrm>
          <a:prstGeom prst="rect">
            <a:avLst/>
          </a:prstGeom>
          <a:blipFill rotWithShape="1">
            <a:blip r:embed="rId3">
              <a:alphaModFix/>
            </a:blip>
            <a:stretch>
              <a:fillRect b="0" l="-265" r="0" t="-781"/>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234" name="Google Shape;234;p24"/>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Learning SVM</a:t>
            </a:r>
            <a:endParaRPr/>
          </a:p>
        </p:txBody>
      </p:sp>
      <p:sp>
        <p:nvSpPr>
          <p:cNvPr id="240" name="Google Shape;240;p25"/>
          <p:cNvSpPr txBox="1"/>
          <p:nvPr>
            <p:ph idx="1" type="body"/>
          </p:nvPr>
        </p:nvSpPr>
        <p:spPr>
          <a:xfrm>
            <a:off x="559559" y="1743495"/>
            <a:ext cx="11451209" cy="4845460"/>
          </a:xfrm>
          <a:prstGeom prst="rect">
            <a:avLst/>
          </a:prstGeom>
          <a:noFill/>
          <a:ln>
            <a:noFill/>
          </a:ln>
        </p:spPr>
        <p:txBody>
          <a:bodyPr anchorCtr="0" anchor="t" bIns="45700" lIns="91425" spcFirstLastPara="1" rIns="91425" wrap="square" tIns="45700">
            <a:noAutofit/>
          </a:bodyPr>
          <a:lstStyle/>
          <a:p>
            <a:pPr indent="-182880" lvl="0" marL="228600" rtl="0" algn="l">
              <a:lnSpc>
                <a:spcPct val="100000"/>
              </a:lnSpc>
              <a:spcBef>
                <a:spcPts val="0"/>
              </a:spcBef>
              <a:spcAft>
                <a:spcPts val="0"/>
              </a:spcAft>
              <a:buSzPts val="1920"/>
              <a:buChar char="•"/>
            </a:pPr>
            <a:r>
              <a:rPr lang="fr-FR" sz="2400"/>
              <a:t>For a convex minimization problem with inequality constraints,</a:t>
            </a:r>
            <a:endParaRPr/>
          </a:p>
          <a:p>
            <a:pPr indent="-60959" lvl="0" marL="228600" rtl="0" algn="l">
              <a:lnSpc>
                <a:spcPct val="100000"/>
              </a:lnSpc>
              <a:spcBef>
                <a:spcPts val="2600"/>
              </a:spcBef>
              <a:spcAft>
                <a:spcPts val="0"/>
              </a:spcAft>
              <a:buSzPts val="1920"/>
              <a:buNone/>
            </a:pPr>
            <a:r>
              <a:t/>
            </a:r>
            <a:endParaRPr sz="2400"/>
          </a:p>
          <a:p>
            <a:pPr indent="-60959" lvl="0" marL="228600" rtl="0" algn="l">
              <a:lnSpc>
                <a:spcPct val="100000"/>
              </a:lnSpc>
              <a:spcBef>
                <a:spcPts val="2600"/>
              </a:spcBef>
              <a:spcAft>
                <a:spcPts val="0"/>
              </a:spcAft>
              <a:buSzPts val="1920"/>
              <a:buNone/>
            </a:pPr>
            <a:r>
              <a:t/>
            </a:r>
            <a:endParaRPr sz="2400"/>
          </a:p>
          <a:p>
            <a:pPr indent="-182880" lvl="0" marL="228600" rtl="0" algn="l">
              <a:lnSpc>
                <a:spcPct val="100000"/>
              </a:lnSpc>
              <a:spcBef>
                <a:spcPts val="2600"/>
              </a:spcBef>
              <a:spcAft>
                <a:spcPts val="0"/>
              </a:spcAft>
              <a:buSzPts val="1920"/>
              <a:buChar char="•"/>
            </a:pPr>
            <a:r>
              <a:rPr lang="fr-FR" sz="2400"/>
              <a:t>The Lagrangian dual problem is </a:t>
            </a:r>
            <a:endParaRPr/>
          </a:p>
          <a:p>
            <a:pPr indent="0" lvl="0" marL="45720" rtl="0" algn="l">
              <a:lnSpc>
                <a:spcPct val="100000"/>
              </a:lnSpc>
              <a:spcBef>
                <a:spcPts val="2600"/>
              </a:spcBef>
              <a:spcAft>
                <a:spcPts val="0"/>
              </a:spcAft>
              <a:buSzPts val="1920"/>
              <a:buNone/>
            </a:pPr>
            <a:r>
              <a:rPr lang="fr-FR" sz="2400"/>
              <a:t> </a:t>
            </a:r>
            <a:endParaRPr/>
          </a:p>
          <a:p>
            <a:pPr indent="-60959" lvl="0" marL="228600" rtl="0" algn="l">
              <a:lnSpc>
                <a:spcPct val="100000"/>
              </a:lnSpc>
              <a:spcBef>
                <a:spcPts val="2600"/>
              </a:spcBef>
              <a:spcAft>
                <a:spcPts val="0"/>
              </a:spcAft>
              <a:buSzPts val="1920"/>
              <a:buNone/>
            </a:pPr>
            <a:r>
              <a:t/>
            </a:r>
            <a:endParaRPr sz="2400"/>
          </a:p>
          <a:p>
            <a:pPr indent="0" lvl="0" marL="45720" rtl="0" algn="l">
              <a:lnSpc>
                <a:spcPct val="100000"/>
              </a:lnSpc>
              <a:spcBef>
                <a:spcPts val="2600"/>
              </a:spcBef>
              <a:spcAft>
                <a:spcPts val="0"/>
              </a:spcAft>
              <a:buSzPts val="1920"/>
              <a:buNone/>
            </a:pPr>
            <a:r>
              <a:rPr lang="fr-FR" sz="2400"/>
              <a:t>where the objective function is the Lagrange dual function. </a:t>
            </a:r>
            <a:endParaRPr/>
          </a:p>
        </p:txBody>
      </p:sp>
      <p:sp>
        <p:nvSpPr>
          <p:cNvPr id="241" name="Google Shape;241;p25"/>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42" name="Google Shape;242;p25"/>
          <p:cNvPicPr preferRelativeResize="0"/>
          <p:nvPr/>
        </p:nvPicPr>
        <p:blipFill rotWithShape="1">
          <a:blip r:embed="rId3">
            <a:alphaModFix/>
          </a:blip>
          <a:srcRect b="0" l="0" r="0" t="0"/>
          <a:stretch/>
        </p:blipFill>
        <p:spPr>
          <a:xfrm>
            <a:off x="2057717" y="2407534"/>
            <a:ext cx="5186045" cy="925311"/>
          </a:xfrm>
          <a:prstGeom prst="rect">
            <a:avLst/>
          </a:prstGeom>
          <a:noFill/>
          <a:ln>
            <a:noFill/>
          </a:ln>
        </p:spPr>
      </p:pic>
      <p:pic>
        <p:nvPicPr>
          <p:cNvPr id="243" name="Google Shape;243;p25"/>
          <p:cNvPicPr preferRelativeResize="0"/>
          <p:nvPr/>
        </p:nvPicPr>
        <p:blipFill rotWithShape="1">
          <a:blip r:embed="rId4">
            <a:alphaModFix/>
          </a:blip>
          <a:srcRect b="0" l="0" r="0" t="0"/>
          <a:stretch/>
        </p:blipFill>
        <p:spPr>
          <a:xfrm>
            <a:off x="2141314" y="4353072"/>
            <a:ext cx="4953898" cy="131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Learning SVM</a:t>
            </a:r>
            <a:endParaRPr/>
          </a:p>
        </p:txBody>
      </p:sp>
      <p:sp>
        <p:nvSpPr>
          <p:cNvPr id="249" name="Google Shape;249;p26"/>
          <p:cNvSpPr txBox="1"/>
          <p:nvPr>
            <p:ph idx="1" type="body"/>
          </p:nvPr>
        </p:nvSpPr>
        <p:spPr>
          <a:xfrm>
            <a:off x="559559" y="1743495"/>
            <a:ext cx="11451209" cy="4845460"/>
          </a:xfrm>
          <a:prstGeom prst="rect">
            <a:avLst/>
          </a:prstGeom>
          <a:noFill/>
          <a:ln>
            <a:noFill/>
          </a:ln>
        </p:spPr>
        <p:txBody>
          <a:bodyPr anchorCtr="0" anchor="t" bIns="45700" lIns="91425" spcFirstLastPara="1" rIns="91425" wrap="square" tIns="45700">
            <a:noAutofit/>
          </a:bodyPr>
          <a:lstStyle/>
          <a:p>
            <a:pPr indent="-182880" lvl="0" marL="228600" rtl="0" algn="l">
              <a:lnSpc>
                <a:spcPct val="100000"/>
              </a:lnSpc>
              <a:spcBef>
                <a:spcPts val="0"/>
              </a:spcBef>
              <a:spcAft>
                <a:spcPts val="0"/>
              </a:spcAft>
              <a:buSzPts val="1776"/>
              <a:buChar char="•"/>
            </a:pPr>
            <a:r>
              <a:rPr lang="fr-FR" sz="2220"/>
              <a:t>Provided that the functions ff and g </a:t>
            </a:r>
            <a:r>
              <a:rPr baseline="-25000" lang="fr-FR" sz="2220"/>
              <a:t>1</a:t>
            </a:r>
            <a:r>
              <a:rPr lang="fr-FR" sz="2220"/>
              <a:t> , … , g</a:t>
            </a:r>
            <a:r>
              <a:rPr baseline="-25000" lang="fr-FR" sz="2220"/>
              <a:t>m</a:t>
            </a:r>
            <a:r>
              <a:rPr lang="fr-FR" sz="2220"/>
              <a:t> are continuously differentiable, the infimum occurs where the gradient is equal to zero.  The problem</a:t>
            </a:r>
            <a:endParaRPr/>
          </a:p>
          <a:p>
            <a:pPr indent="-70104" lvl="0" marL="228600" rtl="0" algn="l">
              <a:lnSpc>
                <a:spcPct val="100000"/>
              </a:lnSpc>
              <a:spcBef>
                <a:spcPts val="2600"/>
              </a:spcBef>
              <a:spcAft>
                <a:spcPts val="0"/>
              </a:spcAft>
              <a:buSzPts val="1776"/>
              <a:buNone/>
            </a:pPr>
            <a:r>
              <a:t/>
            </a:r>
            <a:endParaRPr sz="2220"/>
          </a:p>
          <a:p>
            <a:pPr indent="-70104" lvl="0" marL="228600" rtl="0" algn="l">
              <a:lnSpc>
                <a:spcPct val="100000"/>
              </a:lnSpc>
              <a:spcBef>
                <a:spcPts val="2600"/>
              </a:spcBef>
              <a:spcAft>
                <a:spcPts val="0"/>
              </a:spcAft>
              <a:buSzPts val="1776"/>
              <a:buNone/>
            </a:pPr>
            <a:r>
              <a:t/>
            </a:r>
            <a:endParaRPr sz="2220"/>
          </a:p>
          <a:p>
            <a:pPr indent="-70104" lvl="0" marL="228600" rtl="0" algn="l">
              <a:lnSpc>
                <a:spcPct val="100000"/>
              </a:lnSpc>
              <a:spcBef>
                <a:spcPts val="2600"/>
              </a:spcBef>
              <a:spcAft>
                <a:spcPts val="0"/>
              </a:spcAft>
              <a:buSzPts val="1776"/>
              <a:buNone/>
            </a:pPr>
            <a:r>
              <a:t/>
            </a:r>
            <a:endParaRPr sz="2220"/>
          </a:p>
          <a:p>
            <a:pPr indent="-70104" lvl="0" marL="228600" rtl="0" algn="l">
              <a:lnSpc>
                <a:spcPct val="100000"/>
              </a:lnSpc>
              <a:spcBef>
                <a:spcPts val="2600"/>
              </a:spcBef>
              <a:spcAft>
                <a:spcPts val="0"/>
              </a:spcAft>
              <a:buSzPts val="1776"/>
              <a:buNone/>
            </a:pPr>
            <a:r>
              <a:t/>
            </a:r>
            <a:endParaRPr sz="2220"/>
          </a:p>
          <a:p>
            <a:pPr indent="-182880" lvl="0" marL="228600" rtl="0" algn="l">
              <a:lnSpc>
                <a:spcPct val="100000"/>
              </a:lnSpc>
              <a:spcBef>
                <a:spcPts val="2600"/>
              </a:spcBef>
              <a:spcAft>
                <a:spcPts val="0"/>
              </a:spcAft>
              <a:buSzPts val="1776"/>
              <a:buChar char="•"/>
            </a:pPr>
            <a:r>
              <a:rPr lang="fr-FR" sz="2220"/>
              <a:t>is called the Wolfe dual problem. This problem may be difficult to deal with computationally, because the objective function is not concave in the joint variables ( u , x ). </a:t>
            </a:r>
            <a:endParaRPr/>
          </a:p>
          <a:p>
            <a:pPr indent="0" lvl="0" marL="45720" rtl="0" algn="l">
              <a:lnSpc>
                <a:spcPct val="100000"/>
              </a:lnSpc>
              <a:spcBef>
                <a:spcPts val="2600"/>
              </a:spcBef>
              <a:spcAft>
                <a:spcPts val="0"/>
              </a:spcAft>
              <a:buSzPts val="1776"/>
              <a:buNone/>
            </a:pPr>
            <a:r>
              <a:t/>
            </a:r>
            <a:endParaRPr sz="2220"/>
          </a:p>
        </p:txBody>
      </p:sp>
      <p:sp>
        <p:nvSpPr>
          <p:cNvPr id="250" name="Google Shape;250;p26"/>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51" name="Google Shape;251;p26"/>
          <p:cNvPicPr preferRelativeResize="0"/>
          <p:nvPr/>
        </p:nvPicPr>
        <p:blipFill rotWithShape="1">
          <a:blip r:embed="rId3">
            <a:alphaModFix/>
          </a:blip>
          <a:srcRect b="0" l="0" r="0" t="0"/>
          <a:stretch/>
        </p:blipFill>
        <p:spPr>
          <a:xfrm>
            <a:off x="3326456" y="2722640"/>
            <a:ext cx="4854103" cy="20692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Solving SVM</a:t>
            </a:r>
            <a:endParaRPr/>
          </a:p>
        </p:txBody>
      </p:sp>
      <p:sp>
        <p:nvSpPr>
          <p:cNvPr id="257" name="Google Shape;257;p27"/>
          <p:cNvSpPr txBox="1"/>
          <p:nvPr>
            <p:ph idx="1" type="body"/>
          </p:nvPr>
        </p:nvSpPr>
        <p:spPr>
          <a:xfrm>
            <a:off x="559559" y="1743495"/>
            <a:ext cx="11163869" cy="5421234"/>
          </a:xfrm>
          <a:prstGeom prst="rect">
            <a:avLst/>
          </a:prstGeom>
          <a:blipFill rotWithShape="1">
            <a:blip r:embed="rId3">
              <a:alphaModFix/>
            </a:blip>
            <a:stretch>
              <a:fillRect b="0" l="-381" r="0" t="-786"/>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258" name="Google Shape;258;p27"/>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Solving SVM</a:t>
            </a:r>
            <a:endParaRPr/>
          </a:p>
        </p:txBody>
      </p:sp>
      <p:sp>
        <p:nvSpPr>
          <p:cNvPr id="264" name="Google Shape;264;p28"/>
          <p:cNvSpPr txBox="1"/>
          <p:nvPr>
            <p:ph idx="1" type="body"/>
          </p:nvPr>
        </p:nvSpPr>
        <p:spPr>
          <a:xfrm>
            <a:off x="559559" y="1743495"/>
            <a:ext cx="11163869" cy="4559333"/>
          </a:xfrm>
          <a:prstGeom prst="rect">
            <a:avLst/>
          </a:prstGeom>
          <a:blipFill rotWithShape="1">
            <a:blip r:embed="rId3">
              <a:alphaModFix/>
            </a:blip>
            <a:stretch>
              <a:fillRect b="0" l="-108" r="0" t="-935"/>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265" name="Google Shape;265;p28"/>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Solving SVM</a:t>
            </a:r>
            <a:endParaRPr/>
          </a:p>
        </p:txBody>
      </p:sp>
      <p:sp>
        <p:nvSpPr>
          <p:cNvPr id="271" name="Google Shape;271;p29"/>
          <p:cNvSpPr txBox="1"/>
          <p:nvPr>
            <p:ph idx="1" type="body"/>
          </p:nvPr>
        </p:nvSpPr>
        <p:spPr>
          <a:xfrm>
            <a:off x="559559" y="1743495"/>
            <a:ext cx="11163869" cy="4559333"/>
          </a:xfrm>
          <a:prstGeom prst="rect">
            <a:avLst/>
          </a:prstGeom>
          <a:blipFill rotWithShape="1">
            <a:blip r:embed="rId3">
              <a:alphaModFix/>
            </a:blip>
            <a:stretch>
              <a:fillRect b="0" l="-108" r="0" t="-1068"/>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272" name="Google Shape;272;p29"/>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Linear separability</a:t>
            </a:r>
            <a:endParaRPr/>
          </a:p>
        </p:txBody>
      </p:sp>
      <p:sp>
        <p:nvSpPr>
          <p:cNvPr id="279" name="Google Shape;279;p30"/>
          <p:cNvSpPr txBox="1"/>
          <p:nvPr>
            <p:ph idx="1" type="body"/>
          </p:nvPr>
        </p:nvSpPr>
        <p:spPr>
          <a:xfrm>
            <a:off x="559559" y="1743496"/>
            <a:ext cx="11163869" cy="629590"/>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920"/>
              <a:buChar char="•"/>
            </a:pPr>
            <a:r>
              <a:rPr lang="fr-FR" sz="2400"/>
              <a:t>What about mislabelled data and outliers?</a:t>
            </a:r>
            <a:endParaRPr sz="2400"/>
          </a:p>
        </p:txBody>
      </p:sp>
      <p:sp>
        <p:nvSpPr>
          <p:cNvPr id="280" name="Google Shape;280;p30"/>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81" name="Google Shape;281;p30"/>
          <p:cNvPicPr preferRelativeResize="0"/>
          <p:nvPr/>
        </p:nvPicPr>
        <p:blipFill rotWithShape="1">
          <a:blip r:embed="rId3">
            <a:alphaModFix/>
          </a:blip>
          <a:srcRect b="0" l="0" r="0" t="1824"/>
          <a:stretch/>
        </p:blipFill>
        <p:spPr>
          <a:xfrm>
            <a:off x="1139977" y="2426019"/>
            <a:ext cx="4002804" cy="2407239"/>
          </a:xfrm>
          <a:prstGeom prst="rect">
            <a:avLst/>
          </a:prstGeom>
          <a:noFill/>
          <a:ln>
            <a:noFill/>
          </a:ln>
        </p:spPr>
      </p:pic>
      <p:pic>
        <p:nvPicPr>
          <p:cNvPr id="282" name="Google Shape;282;p30"/>
          <p:cNvPicPr preferRelativeResize="0"/>
          <p:nvPr/>
        </p:nvPicPr>
        <p:blipFill rotWithShape="1">
          <a:blip r:embed="rId4">
            <a:alphaModFix/>
          </a:blip>
          <a:srcRect b="4504" l="0" r="0" t="0"/>
          <a:stretch/>
        </p:blipFill>
        <p:spPr>
          <a:xfrm>
            <a:off x="6825342" y="2426020"/>
            <a:ext cx="3886200" cy="2407238"/>
          </a:xfrm>
          <a:prstGeom prst="rect">
            <a:avLst/>
          </a:prstGeom>
          <a:noFill/>
          <a:ln>
            <a:noFill/>
          </a:ln>
        </p:spPr>
      </p:pic>
      <p:sp>
        <p:nvSpPr>
          <p:cNvPr id="283" name="Google Shape;283;p30"/>
          <p:cNvSpPr txBox="1"/>
          <p:nvPr/>
        </p:nvSpPr>
        <p:spPr>
          <a:xfrm>
            <a:off x="1005110" y="4833257"/>
            <a:ext cx="413767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orbel"/>
                <a:ea typeface="Corbel"/>
                <a:cs typeface="Corbel"/>
                <a:sym typeface="Corbel"/>
              </a:rPr>
              <a:t>Linearly separable but narrow margin</a:t>
            </a:r>
            <a:endParaRPr sz="2000">
              <a:solidFill>
                <a:schemeClr val="dk1"/>
              </a:solidFill>
              <a:latin typeface="Corbel"/>
              <a:ea typeface="Corbel"/>
              <a:cs typeface="Corbel"/>
              <a:sym typeface="Corbel"/>
            </a:endParaRPr>
          </a:p>
        </p:txBody>
      </p:sp>
      <p:sp>
        <p:nvSpPr>
          <p:cNvPr id="284" name="Google Shape;284;p30"/>
          <p:cNvSpPr txBox="1"/>
          <p:nvPr/>
        </p:nvSpPr>
        <p:spPr>
          <a:xfrm>
            <a:off x="6154667" y="4833258"/>
            <a:ext cx="6037333"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orbel"/>
                <a:ea typeface="Corbel"/>
                <a:cs typeface="Corbel"/>
                <a:sym typeface="Corbel"/>
              </a:rPr>
              <a:t>A large margin may be preffered even though some points are misclassified (the constraint is not satisfied)</a:t>
            </a:r>
            <a:endParaRPr sz="2000">
              <a:solidFill>
                <a:schemeClr val="dk1"/>
              </a:solidFill>
              <a:latin typeface="Corbel"/>
              <a:ea typeface="Corbel"/>
              <a:cs typeface="Corbel"/>
              <a:sym typeface="Corbel"/>
            </a:endParaRPr>
          </a:p>
        </p:txBody>
      </p:sp>
      <p:sp>
        <p:nvSpPr>
          <p:cNvPr id="285" name="Google Shape;285;p30"/>
          <p:cNvSpPr txBox="1"/>
          <p:nvPr/>
        </p:nvSpPr>
        <p:spPr>
          <a:xfrm>
            <a:off x="630821" y="5909271"/>
            <a:ext cx="1093035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1"/>
                </a:solidFill>
                <a:latin typeface="Corbel"/>
                <a:ea typeface="Corbel"/>
                <a:cs typeface="Corbel"/>
                <a:sym typeface="Corbel"/>
              </a:rPr>
              <a:t>Solution: Loosen some of the constraints by introducing slack variables (soft margin)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Soft-margin classification</a:t>
            </a:r>
            <a:endParaRPr/>
          </a:p>
        </p:txBody>
      </p:sp>
      <p:sp>
        <p:nvSpPr>
          <p:cNvPr id="291" name="Google Shape;291;p31"/>
          <p:cNvSpPr txBox="1"/>
          <p:nvPr>
            <p:ph idx="1" type="body"/>
          </p:nvPr>
        </p:nvSpPr>
        <p:spPr>
          <a:xfrm>
            <a:off x="559559" y="1743495"/>
            <a:ext cx="6592355" cy="4700847"/>
          </a:xfrm>
          <a:prstGeom prst="rect">
            <a:avLst/>
          </a:prstGeom>
          <a:blipFill rotWithShape="1">
            <a:blip r:embed="rId3">
              <a:alphaModFix/>
            </a:blip>
            <a:stretch>
              <a:fillRect b="0" l="-184" r="-277" t="-1815"/>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292" name="Google Shape;292;p31"/>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293" name="Google Shape;293;p31"/>
          <p:cNvPicPr preferRelativeResize="0"/>
          <p:nvPr/>
        </p:nvPicPr>
        <p:blipFill rotWithShape="1">
          <a:blip r:embed="rId4">
            <a:alphaModFix/>
          </a:blip>
          <a:srcRect b="0" l="0" r="0" t="0"/>
          <a:stretch/>
        </p:blipFill>
        <p:spPr>
          <a:xfrm>
            <a:off x="6949481" y="1930814"/>
            <a:ext cx="4773947" cy="38059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chemeClr val="dk1"/>
              </a:buClr>
              <a:buSzPts val="7200"/>
              <a:buFont typeface="Corbel"/>
              <a:buNone/>
            </a:pPr>
            <a:r>
              <a:rPr lang="fr-FR"/>
              <a:t>SUPPORT VECTOR MACHINES </a:t>
            </a:r>
            <a:br>
              <a:rPr lang="fr-FR"/>
            </a:br>
            <a:r>
              <a:rPr lang="fr-FR"/>
              <a:t>(SVM)</a:t>
            </a:r>
            <a:endParaRPr/>
          </a:p>
        </p:txBody>
      </p:sp>
      <p:sp>
        <p:nvSpPr>
          <p:cNvPr id="100" name="Google Shape;100;p14"/>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760"/>
              <a:buNone/>
            </a:pPr>
            <a:r>
              <a:t/>
            </a:r>
            <a:endParaRPr/>
          </a:p>
        </p:txBody>
      </p:sp>
      <p:sp>
        <p:nvSpPr>
          <p:cNvPr id="101" name="Google Shape;101;p14"/>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Soft-margin classification</a:t>
            </a:r>
            <a:endParaRPr/>
          </a:p>
        </p:txBody>
      </p:sp>
      <p:sp>
        <p:nvSpPr>
          <p:cNvPr id="299" name="Google Shape;299;p32"/>
          <p:cNvSpPr txBox="1"/>
          <p:nvPr>
            <p:ph idx="1" type="body"/>
          </p:nvPr>
        </p:nvSpPr>
        <p:spPr>
          <a:xfrm>
            <a:off x="559559" y="1743495"/>
            <a:ext cx="6592355" cy="4700847"/>
          </a:xfrm>
          <a:prstGeom prst="rect">
            <a:avLst/>
          </a:prstGeom>
          <a:blipFill rotWithShape="1">
            <a:blip r:embed="rId3">
              <a:alphaModFix/>
            </a:blip>
            <a:stretch>
              <a:fillRect b="0" l="-184" r="0" t="-1815"/>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300" name="Google Shape;300;p32"/>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01" name="Google Shape;301;p32"/>
          <p:cNvPicPr preferRelativeResize="0"/>
          <p:nvPr/>
        </p:nvPicPr>
        <p:blipFill rotWithShape="1">
          <a:blip r:embed="rId4">
            <a:alphaModFix/>
          </a:blip>
          <a:srcRect b="0" l="0" r="0" t="0"/>
          <a:stretch/>
        </p:blipFill>
        <p:spPr>
          <a:xfrm>
            <a:off x="6949481" y="1930814"/>
            <a:ext cx="4773947" cy="38059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The hyperparameter C</a:t>
            </a:r>
            <a:endParaRPr/>
          </a:p>
        </p:txBody>
      </p:sp>
      <p:sp>
        <p:nvSpPr>
          <p:cNvPr id="307" name="Google Shape;307;p33"/>
          <p:cNvSpPr txBox="1"/>
          <p:nvPr>
            <p:ph idx="1" type="body"/>
          </p:nvPr>
        </p:nvSpPr>
        <p:spPr>
          <a:xfrm>
            <a:off x="559559" y="1743496"/>
            <a:ext cx="11163869" cy="481880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C is the penality parameter</a:t>
            </a:r>
            <a:endParaRPr/>
          </a:p>
          <a:p>
            <a:pPr indent="-71120" lvl="0" marL="228600" rtl="0" algn="l">
              <a:lnSpc>
                <a:spcPct val="90000"/>
              </a:lnSpc>
              <a:spcBef>
                <a:spcPts val="2000"/>
              </a:spcBef>
              <a:spcAft>
                <a:spcPts val="0"/>
              </a:spcAft>
              <a:buSzPts val="1760"/>
              <a:buNone/>
            </a:pPr>
            <a:r>
              <a:t/>
            </a:r>
            <a:endParaRPr/>
          </a:p>
          <a:p>
            <a:pPr indent="-71120" lvl="0" marL="228600" rtl="0" algn="l">
              <a:lnSpc>
                <a:spcPct val="90000"/>
              </a:lnSpc>
              <a:spcBef>
                <a:spcPts val="2000"/>
              </a:spcBef>
              <a:spcAft>
                <a:spcPts val="0"/>
              </a:spcAft>
              <a:buSzPts val="1760"/>
              <a:buNone/>
            </a:pPr>
            <a:r>
              <a:t/>
            </a:r>
            <a:endParaRPr/>
          </a:p>
          <a:p>
            <a:pPr indent="-71120" lvl="0" marL="228600" rtl="0" algn="l">
              <a:lnSpc>
                <a:spcPct val="90000"/>
              </a:lnSpc>
              <a:spcBef>
                <a:spcPts val="2000"/>
              </a:spcBef>
              <a:spcAft>
                <a:spcPts val="0"/>
              </a:spcAft>
              <a:buSzPts val="1760"/>
              <a:buNone/>
            </a:pPr>
            <a:r>
              <a:t/>
            </a:r>
            <a:endParaRPr/>
          </a:p>
          <a:p>
            <a:pPr indent="-71120" lvl="0" marL="228600" rtl="0" algn="l">
              <a:lnSpc>
                <a:spcPct val="90000"/>
              </a:lnSpc>
              <a:spcBef>
                <a:spcPts val="2000"/>
              </a:spcBef>
              <a:spcAft>
                <a:spcPts val="0"/>
              </a:spcAft>
              <a:buSzPts val="1760"/>
              <a:buNone/>
            </a:pPr>
            <a:r>
              <a:t/>
            </a:r>
            <a:endParaRPr/>
          </a:p>
          <a:p>
            <a:pPr indent="-71120" lvl="0" marL="228600" rtl="0" algn="l">
              <a:lnSpc>
                <a:spcPct val="90000"/>
              </a:lnSpc>
              <a:spcBef>
                <a:spcPts val="2000"/>
              </a:spcBef>
              <a:spcAft>
                <a:spcPts val="0"/>
              </a:spcAft>
              <a:buSzPts val="1760"/>
              <a:buNone/>
            </a:pPr>
            <a:r>
              <a:t/>
            </a:r>
            <a:endParaRPr/>
          </a:p>
          <a:p>
            <a:pPr indent="-182880" lvl="0" marL="228600" rtl="0" algn="l">
              <a:lnSpc>
                <a:spcPct val="90000"/>
              </a:lnSpc>
              <a:spcBef>
                <a:spcPts val="2000"/>
              </a:spcBef>
              <a:spcAft>
                <a:spcPts val="0"/>
              </a:spcAft>
              <a:buSzPts val="1760"/>
              <a:buChar char="•"/>
            </a:pPr>
            <a:r>
              <a:rPr lang="fr-FR"/>
              <a:t>Small margins for higher values of C: better classification but may overfit</a:t>
            </a:r>
            <a:endParaRPr/>
          </a:p>
          <a:p>
            <a:pPr indent="-182880" lvl="0" marL="228600" rtl="0" algn="l">
              <a:lnSpc>
                <a:spcPct val="90000"/>
              </a:lnSpc>
              <a:spcBef>
                <a:spcPts val="2000"/>
              </a:spcBef>
              <a:spcAft>
                <a:spcPts val="0"/>
              </a:spcAft>
              <a:buSzPts val="1760"/>
              <a:buChar char="•"/>
            </a:pPr>
            <a:r>
              <a:rPr lang="fr-FR"/>
              <a:t>Large margins for lower values of C: makes some prediction error but generalize well</a:t>
            </a:r>
            <a:endParaRPr/>
          </a:p>
          <a:p>
            <a:pPr indent="-71120" lvl="0" marL="228600" rtl="0" algn="l">
              <a:lnSpc>
                <a:spcPct val="90000"/>
              </a:lnSpc>
              <a:spcBef>
                <a:spcPts val="2000"/>
              </a:spcBef>
              <a:spcAft>
                <a:spcPts val="0"/>
              </a:spcAft>
              <a:buSzPts val="1760"/>
              <a:buNone/>
            </a:pPr>
            <a:r>
              <a:t/>
            </a:r>
            <a:endParaRPr/>
          </a:p>
        </p:txBody>
      </p:sp>
      <p:sp>
        <p:nvSpPr>
          <p:cNvPr id="308" name="Google Shape;308;p33"/>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preview" id="309" name="Google Shape;309;p33"/>
          <p:cNvPicPr preferRelativeResize="0"/>
          <p:nvPr/>
        </p:nvPicPr>
        <p:blipFill rotWithShape="1">
          <a:blip r:embed="rId3">
            <a:alphaModFix/>
          </a:blip>
          <a:srcRect b="29016" l="1041" r="2707" t="0"/>
          <a:stretch/>
        </p:blipFill>
        <p:spPr>
          <a:xfrm>
            <a:off x="610202" y="2354264"/>
            <a:ext cx="10566400" cy="26716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Nonlinear problems</a:t>
            </a:r>
            <a:endParaRPr/>
          </a:p>
        </p:txBody>
      </p:sp>
      <p:sp>
        <p:nvSpPr>
          <p:cNvPr id="316" name="Google Shape;316;p34"/>
          <p:cNvSpPr txBox="1"/>
          <p:nvPr>
            <p:ph idx="1" type="body"/>
          </p:nvPr>
        </p:nvSpPr>
        <p:spPr>
          <a:xfrm>
            <a:off x="559560" y="5057774"/>
            <a:ext cx="11163869" cy="1504529"/>
          </a:xfrm>
          <a:prstGeom prst="rect">
            <a:avLst/>
          </a:prstGeom>
          <a:blipFill rotWithShape="1">
            <a:blip r:embed="rId3">
              <a:alphaModFix/>
            </a:blip>
            <a:stretch>
              <a:fillRect b="-5688" l="-108" r="0" t="-3251"/>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317" name="Google Shape;317;p34"/>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The nonlinear mapping from the input space to a high-dimensional ..." id="318" name="Google Shape;318;p34"/>
          <p:cNvPicPr preferRelativeResize="0"/>
          <p:nvPr/>
        </p:nvPicPr>
        <p:blipFill rotWithShape="1">
          <a:blip r:embed="rId4">
            <a:alphaModFix/>
          </a:blip>
          <a:srcRect b="0" l="0" r="0" t="0"/>
          <a:stretch/>
        </p:blipFill>
        <p:spPr>
          <a:xfrm>
            <a:off x="2047875" y="1854654"/>
            <a:ext cx="8096250" cy="3257550"/>
          </a:xfrm>
          <a:prstGeom prst="rect">
            <a:avLst/>
          </a:prstGeom>
          <a:noFill/>
          <a:ln>
            <a:noFill/>
          </a:ln>
        </p:spPr>
      </p:pic>
      <p:sp>
        <p:nvSpPr>
          <p:cNvPr id="319" name="Google Shape;319;p34"/>
          <p:cNvSpPr txBox="1"/>
          <p:nvPr/>
        </p:nvSpPr>
        <p:spPr>
          <a:xfrm>
            <a:off x="2590282" y="1812178"/>
            <a:ext cx="338169" cy="287451"/>
          </a:xfrm>
          <a:prstGeom prst="rect">
            <a:avLst/>
          </a:prstGeom>
          <a:blipFill rotWithShape="1">
            <a:blip r:embed="rId5">
              <a:alphaModFix/>
            </a:blip>
            <a:stretch>
              <a:fillRect b="-8508" l="-18180" r="-10906" t="-638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320" name="Google Shape;320;p34"/>
          <p:cNvSpPr txBox="1"/>
          <p:nvPr/>
        </p:nvSpPr>
        <p:spPr>
          <a:xfrm>
            <a:off x="9154367" y="1671209"/>
            <a:ext cx="355802" cy="281937"/>
          </a:xfrm>
          <a:prstGeom prst="rect">
            <a:avLst/>
          </a:prstGeom>
          <a:blipFill rotWithShape="1">
            <a:blip r:embed="rId6">
              <a:alphaModFix/>
            </a:blip>
            <a:stretch>
              <a:fillRect b="-8694" l="-17240" r="-8620" t="-434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321" name="Google Shape;321;p34"/>
          <p:cNvSpPr txBox="1"/>
          <p:nvPr/>
        </p:nvSpPr>
        <p:spPr>
          <a:xfrm>
            <a:off x="5191496" y="1776692"/>
            <a:ext cx="1392945" cy="564450"/>
          </a:xfrm>
          <a:prstGeom prst="rect">
            <a:avLst/>
          </a:prstGeom>
          <a:blipFill rotWithShape="1">
            <a:blip r:embed="rId7">
              <a:alphaModFix/>
            </a:blip>
            <a:stretch>
              <a:fillRect b="-16127" l="-2191" r="-6137" t="-21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Nonlinear problems</a:t>
            </a:r>
            <a:endParaRPr/>
          </a:p>
        </p:txBody>
      </p:sp>
      <p:sp>
        <p:nvSpPr>
          <p:cNvPr id="328" name="Google Shape;328;p35"/>
          <p:cNvSpPr txBox="1"/>
          <p:nvPr>
            <p:ph idx="1" type="body"/>
          </p:nvPr>
        </p:nvSpPr>
        <p:spPr>
          <a:xfrm>
            <a:off x="560899" y="5681326"/>
            <a:ext cx="11163869" cy="501170"/>
          </a:xfrm>
          <a:prstGeom prst="rect">
            <a:avLst/>
          </a:prstGeom>
          <a:noFill/>
          <a:ln>
            <a:noFill/>
          </a:ln>
        </p:spPr>
        <p:txBody>
          <a:bodyPr anchorCtr="0" anchor="t" bIns="45700" lIns="91425" spcFirstLastPara="1" rIns="91425" wrap="square" tIns="45700">
            <a:noAutofit/>
          </a:bodyPr>
          <a:lstStyle/>
          <a:p>
            <a:pPr indent="0" lvl="0" marL="45720" rtl="0" algn="l">
              <a:lnSpc>
                <a:spcPct val="90000"/>
              </a:lnSpc>
              <a:spcBef>
                <a:spcPts val="0"/>
              </a:spcBef>
              <a:spcAft>
                <a:spcPts val="0"/>
              </a:spcAft>
              <a:buSzPts val="1920"/>
              <a:buNone/>
            </a:pPr>
            <a:r>
              <a:rPr lang="fr-FR" sz="2400"/>
              <a:t>Add a feature </a:t>
            </a:r>
            <a:r>
              <a:rPr lang="fr-FR" sz="2400">
                <a:latin typeface="Arial"/>
                <a:ea typeface="Arial"/>
                <a:cs typeface="Arial"/>
                <a:sym typeface="Arial"/>
              </a:rPr>
              <a:t>x</a:t>
            </a:r>
            <a:r>
              <a:rPr baseline="-25000" lang="fr-FR" sz="2400">
                <a:latin typeface="Arial"/>
                <a:ea typeface="Arial"/>
                <a:cs typeface="Arial"/>
                <a:sym typeface="Arial"/>
              </a:rPr>
              <a:t>2</a:t>
            </a:r>
            <a:r>
              <a:rPr lang="fr-FR" sz="2400">
                <a:latin typeface="Arial"/>
                <a:ea typeface="Arial"/>
                <a:cs typeface="Arial"/>
                <a:sym typeface="Arial"/>
              </a:rPr>
              <a:t>=(x</a:t>
            </a:r>
            <a:r>
              <a:rPr baseline="-25000" lang="fr-FR" sz="2400">
                <a:latin typeface="Arial"/>
                <a:ea typeface="Arial"/>
                <a:cs typeface="Arial"/>
                <a:sym typeface="Arial"/>
              </a:rPr>
              <a:t>1</a:t>
            </a:r>
            <a:r>
              <a:rPr lang="fr-FR" sz="2400">
                <a:latin typeface="Arial"/>
                <a:ea typeface="Arial"/>
                <a:cs typeface="Arial"/>
                <a:sym typeface="Arial"/>
              </a:rPr>
              <a:t>)</a:t>
            </a:r>
            <a:r>
              <a:rPr baseline="30000" lang="fr-FR" sz="2400">
                <a:latin typeface="Arial"/>
                <a:ea typeface="Arial"/>
                <a:cs typeface="Arial"/>
                <a:sym typeface="Arial"/>
              </a:rPr>
              <a:t>2</a:t>
            </a:r>
            <a:r>
              <a:rPr lang="fr-FR" sz="2400"/>
              <a:t> to make the dataset linearly separable</a:t>
            </a:r>
            <a:endParaRPr sz="2400"/>
          </a:p>
        </p:txBody>
      </p:sp>
      <p:sp>
        <p:nvSpPr>
          <p:cNvPr id="329" name="Google Shape;329;p35"/>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grpSp>
        <p:nvGrpSpPr>
          <p:cNvPr id="330" name="Google Shape;330;p35"/>
          <p:cNvGrpSpPr/>
          <p:nvPr/>
        </p:nvGrpSpPr>
        <p:grpSpPr>
          <a:xfrm>
            <a:off x="1034143" y="2279231"/>
            <a:ext cx="3933825" cy="3007727"/>
            <a:chOff x="1034143" y="2518718"/>
            <a:chExt cx="3933825" cy="3007727"/>
          </a:xfrm>
        </p:grpSpPr>
        <p:pic>
          <p:nvPicPr>
            <p:cNvPr id="331" name="Google Shape;331;p35"/>
            <p:cNvPicPr preferRelativeResize="0"/>
            <p:nvPr/>
          </p:nvPicPr>
          <p:blipFill rotWithShape="1">
            <a:blip r:embed="rId3">
              <a:alphaModFix/>
            </a:blip>
            <a:srcRect b="0" l="0" r="0" t="0"/>
            <a:stretch/>
          </p:blipFill>
          <p:spPr>
            <a:xfrm>
              <a:off x="1034143" y="2518718"/>
              <a:ext cx="3933825" cy="2838450"/>
            </a:xfrm>
            <a:prstGeom prst="rect">
              <a:avLst/>
            </a:prstGeom>
            <a:noFill/>
            <a:ln>
              <a:noFill/>
            </a:ln>
          </p:spPr>
        </p:pic>
        <p:sp>
          <p:nvSpPr>
            <p:cNvPr id="332" name="Google Shape;332;p35"/>
            <p:cNvSpPr txBox="1"/>
            <p:nvPr/>
          </p:nvSpPr>
          <p:spPr>
            <a:xfrm>
              <a:off x="2819755" y="5187891"/>
              <a:ext cx="362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Arial"/>
                  <a:ea typeface="Arial"/>
                  <a:cs typeface="Arial"/>
                  <a:sym typeface="Arial"/>
                </a:rPr>
                <a:t>x</a:t>
              </a:r>
              <a:r>
                <a:rPr baseline="-25000" lang="fr-FR" sz="1600">
                  <a:solidFill>
                    <a:schemeClr val="dk1"/>
                  </a:solidFill>
                  <a:latin typeface="Arial"/>
                  <a:ea typeface="Arial"/>
                  <a:cs typeface="Arial"/>
                  <a:sym typeface="Arial"/>
                </a:rPr>
                <a:t>1</a:t>
              </a:r>
              <a:endParaRPr baseline="-25000" sz="1600">
                <a:solidFill>
                  <a:schemeClr val="dk1"/>
                </a:solidFill>
                <a:latin typeface="Arial"/>
                <a:ea typeface="Arial"/>
                <a:cs typeface="Arial"/>
                <a:sym typeface="Arial"/>
              </a:endParaRPr>
            </a:p>
          </p:txBody>
        </p:sp>
      </p:grpSp>
      <p:grpSp>
        <p:nvGrpSpPr>
          <p:cNvPr id="333" name="Google Shape;333;p35"/>
          <p:cNvGrpSpPr/>
          <p:nvPr/>
        </p:nvGrpSpPr>
        <p:grpSpPr>
          <a:xfrm>
            <a:off x="6585857" y="2174456"/>
            <a:ext cx="4572000" cy="3048000"/>
            <a:chOff x="6585857" y="2174456"/>
            <a:chExt cx="4572000" cy="3048000"/>
          </a:xfrm>
        </p:grpSpPr>
        <p:grpSp>
          <p:nvGrpSpPr>
            <p:cNvPr id="334" name="Google Shape;334;p35"/>
            <p:cNvGrpSpPr/>
            <p:nvPr/>
          </p:nvGrpSpPr>
          <p:grpSpPr>
            <a:xfrm>
              <a:off x="6585857" y="2174456"/>
              <a:ext cx="4572000" cy="3048000"/>
              <a:chOff x="6585857" y="2413943"/>
              <a:chExt cx="4572000" cy="3048000"/>
            </a:xfrm>
          </p:grpSpPr>
          <p:pic>
            <p:nvPicPr>
              <p:cNvPr id="335" name="Google Shape;335;p35"/>
              <p:cNvPicPr preferRelativeResize="0"/>
              <p:nvPr/>
            </p:nvPicPr>
            <p:blipFill rotWithShape="1">
              <a:blip r:embed="rId4">
                <a:alphaModFix/>
              </a:blip>
              <a:srcRect b="0" l="0" r="0" t="0"/>
              <a:stretch/>
            </p:blipFill>
            <p:spPr>
              <a:xfrm>
                <a:off x="6585857" y="2413943"/>
                <a:ext cx="4572000" cy="3048000"/>
              </a:xfrm>
              <a:prstGeom prst="rect">
                <a:avLst/>
              </a:prstGeom>
              <a:noFill/>
              <a:ln>
                <a:noFill/>
              </a:ln>
            </p:spPr>
          </p:pic>
          <p:sp>
            <p:nvSpPr>
              <p:cNvPr id="336" name="Google Shape;336;p35"/>
              <p:cNvSpPr txBox="1"/>
              <p:nvPr/>
            </p:nvSpPr>
            <p:spPr>
              <a:xfrm>
                <a:off x="8846053" y="5104352"/>
                <a:ext cx="362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Arial"/>
                    <a:ea typeface="Arial"/>
                    <a:cs typeface="Arial"/>
                    <a:sym typeface="Arial"/>
                  </a:rPr>
                  <a:t>x</a:t>
                </a:r>
                <a:r>
                  <a:rPr baseline="-25000" lang="fr-FR" sz="1600">
                    <a:solidFill>
                      <a:schemeClr val="dk1"/>
                    </a:solidFill>
                    <a:latin typeface="Arial"/>
                    <a:ea typeface="Arial"/>
                    <a:cs typeface="Arial"/>
                    <a:sym typeface="Arial"/>
                  </a:rPr>
                  <a:t>1</a:t>
                </a:r>
                <a:endParaRPr baseline="-25000" sz="1600">
                  <a:solidFill>
                    <a:schemeClr val="dk1"/>
                  </a:solidFill>
                  <a:latin typeface="Arial"/>
                  <a:ea typeface="Arial"/>
                  <a:cs typeface="Arial"/>
                  <a:sym typeface="Arial"/>
                </a:endParaRPr>
              </a:p>
            </p:txBody>
          </p:sp>
          <p:sp>
            <p:nvSpPr>
              <p:cNvPr id="337" name="Google Shape;337;p35"/>
              <p:cNvSpPr txBox="1"/>
              <p:nvPr/>
            </p:nvSpPr>
            <p:spPr>
              <a:xfrm>
                <a:off x="6585857" y="3739098"/>
                <a:ext cx="362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600">
                    <a:solidFill>
                      <a:schemeClr val="dk1"/>
                    </a:solidFill>
                    <a:latin typeface="Arial"/>
                    <a:ea typeface="Arial"/>
                    <a:cs typeface="Arial"/>
                    <a:sym typeface="Arial"/>
                  </a:rPr>
                  <a:t>x</a:t>
                </a:r>
                <a:r>
                  <a:rPr baseline="-25000" lang="fr-FR" sz="1600">
                    <a:solidFill>
                      <a:schemeClr val="dk1"/>
                    </a:solidFill>
                    <a:latin typeface="Arial"/>
                    <a:ea typeface="Arial"/>
                    <a:cs typeface="Arial"/>
                    <a:sym typeface="Arial"/>
                  </a:rPr>
                  <a:t>2</a:t>
                </a:r>
                <a:endParaRPr baseline="-25000" sz="1600">
                  <a:solidFill>
                    <a:schemeClr val="dk1"/>
                  </a:solidFill>
                  <a:latin typeface="Arial"/>
                  <a:ea typeface="Arial"/>
                  <a:cs typeface="Arial"/>
                  <a:sym typeface="Arial"/>
                </a:endParaRPr>
              </a:p>
            </p:txBody>
          </p:sp>
        </p:grpSp>
        <p:cxnSp>
          <p:nvCxnSpPr>
            <p:cNvPr id="338" name="Google Shape;338;p35"/>
            <p:cNvCxnSpPr/>
            <p:nvPr/>
          </p:nvCxnSpPr>
          <p:spPr>
            <a:xfrm>
              <a:off x="7130143" y="4146253"/>
              <a:ext cx="3570514" cy="0"/>
            </a:xfrm>
            <a:prstGeom prst="straightConnector1">
              <a:avLst/>
            </a:prstGeom>
            <a:noFill/>
            <a:ln cap="flat" cmpd="sng" w="19050">
              <a:solidFill>
                <a:schemeClr val="accent2"/>
              </a:solidFill>
              <a:prstDash val="solid"/>
              <a:round/>
              <a:headEnd len="sm" w="sm" type="none"/>
              <a:tailEnd len="sm" w="sm" type="none"/>
            </a:ln>
          </p:spPr>
        </p:cxnSp>
      </p:grpSp>
      <p:sp>
        <p:nvSpPr>
          <p:cNvPr id="339" name="Google Shape;339;p35"/>
          <p:cNvSpPr txBox="1"/>
          <p:nvPr/>
        </p:nvSpPr>
        <p:spPr>
          <a:xfrm>
            <a:off x="2662886" y="2014757"/>
            <a:ext cx="338169" cy="287451"/>
          </a:xfrm>
          <a:prstGeom prst="rect">
            <a:avLst/>
          </a:prstGeom>
          <a:blipFill rotWithShape="1">
            <a:blip r:embed="rId5">
              <a:alphaModFix/>
            </a:blip>
            <a:stretch>
              <a:fillRect b="-4253" l="-16362" r="-9090" t="-638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340" name="Google Shape;340;p35"/>
          <p:cNvSpPr txBox="1"/>
          <p:nvPr/>
        </p:nvSpPr>
        <p:spPr>
          <a:xfrm>
            <a:off x="8746315" y="1928250"/>
            <a:ext cx="330154" cy="283219"/>
          </a:xfrm>
          <a:prstGeom prst="rect">
            <a:avLst/>
          </a:prstGeom>
          <a:blipFill rotWithShape="1">
            <a:blip r:embed="rId6">
              <a:alphaModFix/>
            </a:blip>
            <a:stretch>
              <a:fillRect b="-6382" l="-18518" r="-9257" t="-425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The kernel trick</a:t>
            </a:r>
            <a:endParaRPr/>
          </a:p>
        </p:txBody>
      </p:sp>
      <p:sp>
        <p:nvSpPr>
          <p:cNvPr id="346" name="Google Shape;346;p36"/>
          <p:cNvSpPr txBox="1"/>
          <p:nvPr>
            <p:ph idx="1" type="body"/>
          </p:nvPr>
        </p:nvSpPr>
        <p:spPr>
          <a:xfrm>
            <a:off x="559559" y="1743496"/>
            <a:ext cx="11163869" cy="4329758"/>
          </a:xfrm>
          <a:prstGeom prst="rect">
            <a:avLst/>
          </a:prstGeom>
          <a:blipFill rotWithShape="1">
            <a:blip r:embed="rId3">
              <a:alphaModFix/>
            </a:blip>
            <a:stretch>
              <a:fillRect b="0" l="-108" r="0" t="-1126"/>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347" name="Google Shape;347;p36"/>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Common kernels</a:t>
            </a:r>
            <a:endParaRPr/>
          </a:p>
        </p:txBody>
      </p:sp>
      <p:sp>
        <p:nvSpPr>
          <p:cNvPr id="353" name="Google Shape;353;p37"/>
          <p:cNvSpPr txBox="1"/>
          <p:nvPr>
            <p:ph idx="1" type="body"/>
          </p:nvPr>
        </p:nvSpPr>
        <p:spPr>
          <a:xfrm>
            <a:off x="559559" y="1743496"/>
            <a:ext cx="11163869" cy="432975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354" name="Google Shape;354;p37"/>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Multiclass Classification</a:t>
            </a:r>
            <a:endParaRPr/>
          </a:p>
        </p:txBody>
      </p:sp>
      <p:sp>
        <p:nvSpPr>
          <p:cNvPr id="360" name="Google Shape;360;p38"/>
          <p:cNvSpPr txBox="1"/>
          <p:nvPr>
            <p:ph idx="1" type="body"/>
          </p:nvPr>
        </p:nvSpPr>
        <p:spPr>
          <a:xfrm>
            <a:off x="559559" y="1743496"/>
            <a:ext cx="5536441" cy="4581104"/>
          </a:xfrm>
          <a:prstGeom prst="rect">
            <a:avLst/>
          </a:prstGeom>
          <a:blipFill rotWithShape="1">
            <a:blip r:embed="rId3">
              <a:alphaModFix/>
            </a:blip>
            <a:stretch>
              <a:fillRect b="0" l="-219" r="0" t="-1063"/>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361" name="Google Shape;361;p38"/>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62" name="Google Shape;362;p38"/>
          <p:cNvPicPr preferRelativeResize="0"/>
          <p:nvPr/>
        </p:nvPicPr>
        <p:blipFill rotWithShape="1">
          <a:blip r:embed="rId4">
            <a:alphaModFix/>
          </a:blip>
          <a:srcRect b="2734" l="5710" r="0" t="3866"/>
          <a:stretch/>
        </p:blipFill>
        <p:spPr>
          <a:xfrm>
            <a:off x="6096000" y="2109998"/>
            <a:ext cx="5627428" cy="39193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Multiclass Classification</a:t>
            </a:r>
            <a:endParaRPr/>
          </a:p>
        </p:txBody>
      </p:sp>
      <p:sp>
        <p:nvSpPr>
          <p:cNvPr id="368" name="Google Shape;368;p39"/>
          <p:cNvSpPr txBox="1"/>
          <p:nvPr>
            <p:ph idx="1" type="body"/>
          </p:nvPr>
        </p:nvSpPr>
        <p:spPr>
          <a:xfrm>
            <a:off x="559559" y="1743496"/>
            <a:ext cx="10997441" cy="4581104"/>
          </a:xfrm>
          <a:prstGeom prst="rect">
            <a:avLst/>
          </a:prstGeom>
          <a:blipFill rotWithShape="1">
            <a:blip r:embed="rId3">
              <a:alphaModFix/>
            </a:blip>
            <a:stretch>
              <a:fillRect b="0" l="-442" r="-54" t="-1063"/>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369" name="Google Shape;369;p39"/>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SVM regression</a:t>
            </a:r>
            <a:endParaRPr/>
          </a:p>
        </p:txBody>
      </p:sp>
      <p:sp>
        <p:nvSpPr>
          <p:cNvPr id="375" name="Google Shape;375;p40"/>
          <p:cNvSpPr txBox="1"/>
          <p:nvPr>
            <p:ph idx="1" type="body"/>
          </p:nvPr>
        </p:nvSpPr>
        <p:spPr>
          <a:xfrm>
            <a:off x="559559" y="1743496"/>
            <a:ext cx="10044941" cy="4035004"/>
          </a:xfrm>
          <a:prstGeom prst="rect">
            <a:avLst/>
          </a:prstGeom>
          <a:blipFill rotWithShape="1">
            <a:blip r:embed="rId3">
              <a:alphaModFix/>
            </a:blip>
            <a:stretch>
              <a:fillRect b="0" l="-120" r="0" t="-1207"/>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376" name="Google Shape;376;p40"/>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77" name="Google Shape;377;p40"/>
          <p:cNvPicPr preferRelativeResize="0"/>
          <p:nvPr/>
        </p:nvPicPr>
        <p:blipFill rotWithShape="1">
          <a:blip r:embed="rId4">
            <a:alphaModFix/>
          </a:blip>
          <a:srcRect b="2034" l="0" r="0" t="0"/>
          <a:stretch/>
        </p:blipFill>
        <p:spPr>
          <a:xfrm>
            <a:off x="5473700" y="2435570"/>
            <a:ext cx="6249729" cy="33937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Conclusions</a:t>
            </a:r>
            <a:endParaRPr/>
          </a:p>
        </p:txBody>
      </p:sp>
      <p:sp>
        <p:nvSpPr>
          <p:cNvPr id="383" name="Google Shape;383;p41"/>
          <p:cNvSpPr txBox="1"/>
          <p:nvPr>
            <p:ph idx="1" type="body"/>
          </p:nvPr>
        </p:nvSpPr>
        <p:spPr>
          <a:xfrm>
            <a:off x="559559" y="1743496"/>
            <a:ext cx="11163869" cy="4818808"/>
          </a:xfrm>
          <a:prstGeom prst="rect">
            <a:avLst/>
          </a:prstGeom>
          <a:noFill/>
          <a:ln>
            <a:noFill/>
          </a:ln>
        </p:spPr>
        <p:txBody>
          <a:bodyPr anchorCtr="0" anchor="t" bIns="45700" lIns="91425" spcFirstLastPara="1" rIns="91425" wrap="square" tIns="45700">
            <a:noAutofit/>
          </a:bodyPr>
          <a:lstStyle/>
          <a:p>
            <a:pPr indent="-182880" lvl="0" marL="228600" rtl="0" algn="l">
              <a:lnSpc>
                <a:spcPct val="80000"/>
              </a:lnSpc>
              <a:spcBef>
                <a:spcPts val="0"/>
              </a:spcBef>
              <a:spcAft>
                <a:spcPts val="0"/>
              </a:spcAft>
              <a:buSzPts val="1920"/>
              <a:buChar char="•"/>
            </a:pPr>
            <a:r>
              <a:rPr lang="fr-FR" sz="2400"/>
              <a:t>Two key points of SVM:</a:t>
            </a:r>
            <a:endParaRPr/>
          </a:p>
          <a:p>
            <a:pPr indent="-182880" lvl="1" marL="457200" rtl="0" algn="l">
              <a:lnSpc>
                <a:spcPct val="90000"/>
              </a:lnSpc>
              <a:spcBef>
                <a:spcPts val="800"/>
              </a:spcBef>
              <a:spcAft>
                <a:spcPts val="0"/>
              </a:spcAft>
              <a:buSzPts val="1600"/>
              <a:buChar char="•"/>
            </a:pPr>
            <a:r>
              <a:rPr lang="fr-FR"/>
              <a:t>Maximize the margin between classes using actual data points</a:t>
            </a:r>
            <a:endParaRPr/>
          </a:p>
          <a:p>
            <a:pPr indent="-182880" lvl="1" marL="457200" rtl="0" algn="l">
              <a:lnSpc>
                <a:spcPct val="90000"/>
              </a:lnSpc>
              <a:spcBef>
                <a:spcPts val="800"/>
              </a:spcBef>
              <a:spcAft>
                <a:spcPts val="0"/>
              </a:spcAft>
              <a:buSzPts val="1600"/>
              <a:buChar char="•"/>
            </a:pPr>
            <a:r>
              <a:rPr lang="fr-FR"/>
              <a:t>Project the data into a higher dimensional space in which the data is linearly separable</a:t>
            </a:r>
            <a:endParaRPr/>
          </a:p>
          <a:p>
            <a:pPr indent="-182880" lvl="0" marL="228600" rtl="0" algn="l">
              <a:lnSpc>
                <a:spcPct val="80000"/>
              </a:lnSpc>
              <a:spcBef>
                <a:spcPts val="2000"/>
              </a:spcBef>
              <a:spcAft>
                <a:spcPts val="0"/>
              </a:spcAft>
              <a:buSzPts val="1920"/>
              <a:buChar char="•"/>
            </a:pPr>
            <a:r>
              <a:rPr lang="fr-FR" sz="2400"/>
              <a:t>Hard margin vs soft margin</a:t>
            </a:r>
            <a:endParaRPr/>
          </a:p>
          <a:p>
            <a:pPr indent="-182880" lvl="1" marL="457200" rtl="0" algn="l">
              <a:lnSpc>
                <a:spcPct val="90000"/>
              </a:lnSpc>
              <a:spcBef>
                <a:spcPts val="800"/>
              </a:spcBef>
              <a:spcAft>
                <a:spcPts val="0"/>
              </a:spcAft>
              <a:buSzPts val="1600"/>
              <a:buChar char="•"/>
            </a:pPr>
            <a:r>
              <a:rPr lang="fr-FR"/>
              <a:t>Soft margin makes SVM more robust to outliers</a:t>
            </a:r>
            <a:endParaRPr/>
          </a:p>
          <a:p>
            <a:pPr indent="-182880" lvl="0" marL="228600" rtl="0" algn="l">
              <a:lnSpc>
                <a:spcPct val="80000"/>
              </a:lnSpc>
              <a:spcBef>
                <a:spcPts val="2000"/>
              </a:spcBef>
              <a:spcAft>
                <a:spcPts val="0"/>
              </a:spcAft>
              <a:buSzPts val="1920"/>
              <a:buChar char="•"/>
            </a:pPr>
            <a:r>
              <a:rPr lang="fr-FR" sz="2400"/>
              <a:t>SVM is model for classification and for regression</a:t>
            </a:r>
            <a:endParaRPr/>
          </a:p>
          <a:p>
            <a:pPr indent="-182880" lvl="1" marL="457200" rtl="0" algn="l">
              <a:lnSpc>
                <a:spcPct val="90000"/>
              </a:lnSpc>
              <a:spcBef>
                <a:spcPts val="800"/>
              </a:spcBef>
              <a:spcAft>
                <a:spcPts val="0"/>
              </a:spcAft>
              <a:buSzPts val="1600"/>
              <a:buChar char="•"/>
            </a:pPr>
            <a:r>
              <a:rPr lang="fr-FR"/>
              <a:t>In classification, find an hyperplan that separate the classes with the largest margin</a:t>
            </a:r>
            <a:endParaRPr/>
          </a:p>
          <a:p>
            <a:pPr indent="-182880" lvl="1" marL="457200" rtl="0" algn="l">
              <a:lnSpc>
                <a:spcPct val="90000"/>
              </a:lnSpc>
              <a:spcBef>
                <a:spcPts val="800"/>
              </a:spcBef>
              <a:spcAft>
                <a:spcPts val="0"/>
              </a:spcAft>
              <a:buSzPts val="1600"/>
              <a:buChar char="•"/>
            </a:pPr>
            <a:r>
              <a:rPr lang="fr-FR"/>
              <a:t>In regression, find an hyperplan that fit the data within a margin of a given width</a:t>
            </a:r>
            <a:endParaRPr/>
          </a:p>
          <a:p>
            <a:pPr indent="-182880" lvl="0" marL="228600" rtl="0" algn="l">
              <a:lnSpc>
                <a:spcPct val="80000"/>
              </a:lnSpc>
              <a:spcBef>
                <a:spcPts val="2000"/>
              </a:spcBef>
              <a:spcAft>
                <a:spcPts val="0"/>
              </a:spcAft>
              <a:buSzPts val="1920"/>
              <a:buChar char="•"/>
            </a:pPr>
            <a:r>
              <a:rPr lang="fr-FR" sz="2400"/>
              <a:t>SVM is inherently a two class model but can be extended for multiclass problems</a:t>
            </a:r>
            <a:endParaRPr/>
          </a:p>
          <a:p>
            <a:pPr indent="-182880" lvl="1" marL="457200" rtl="0" algn="l">
              <a:lnSpc>
                <a:spcPct val="90000"/>
              </a:lnSpc>
              <a:spcBef>
                <a:spcPts val="800"/>
              </a:spcBef>
              <a:spcAft>
                <a:spcPts val="0"/>
              </a:spcAft>
              <a:buSzPts val="1600"/>
              <a:buChar char="•"/>
            </a:pPr>
            <a:r>
              <a:rPr lang="fr-FR"/>
              <a:t>one vs all</a:t>
            </a:r>
            <a:endParaRPr/>
          </a:p>
          <a:p>
            <a:pPr indent="-182880" lvl="1" marL="457200" rtl="0" algn="l">
              <a:lnSpc>
                <a:spcPct val="90000"/>
              </a:lnSpc>
              <a:spcBef>
                <a:spcPts val="800"/>
              </a:spcBef>
              <a:spcAft>
                <a:spcPts val="0"/>
              </a:spcAft>
              <a:buSzPts val="1600"/>
              <a:buChar char="•"/>
            </a:pPr>
            <a:r>
              <a:rPr lang="fr-FR"/>
              <a:t>Multiclass SVM</a:t>
            </a:r>
            <a:endParaRPr/>
          </a:p>
        </p:txBody>
      </p:sp>
      <p:sp>
        <p:nvSpPr>
          <p:cNvPr id="384" name="Google Shape;384;p41"/>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Introduction</a:t>
            </a:r>
            <a:endParaRPr/>
          </a:p>
        </p:txBody>
      </p:sp>
      <p:sp>
        <p:nvSpPr>
          <p:cNvPr id="107" name="Google Shape;107;p15"/>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100000"/>
              </a:lnSpc>
              <a:spcBef>
                <a:spcPts val="0"/>
              </a:spcBef>
              <a:spcAft>
                <a:spcPts val="0"/>
              </a:spcAft>
              <a:buSzPts val="1920"/>
              <a:buChar char="•"/>
            </a:pPr>
            <a:r>
              <a:rPr lang="fr-FR" sz="2400"/>
              <a:t>SVM is one of the most efficient machine learning algorithms</a:t>
            </a:r>
            <a:endParaRPr/>
          </a:p>
          <a:p>
            <a:pPr indent="-182880" lvl="0" marL="228600" rtl="0" algn="l">
              <a:lnSpc>
                <a:spcPct val="100000"/>
              </a:lnSpc>
              <a:spcBef>
                <a:spcPts val="2000"/>
              </a:spcBef>
              <a:spcAft>
                <a:spcPts val="0"/>
              </a:spcAft>
              <a:buSzPts val="1920"/>
              <a:buChar char="•"/>
            </a:pPr>
            <a:r>
              <a:rPr lang="fr-FR" sz="2400"/>
              <a:t>A method used for regression and classification (mostly used in classification problems)</a:t>
            </a:r>
            <a:endParaRPr/>
          </a:p>
          <a:p>
            <a:pPr indent="-182880" lvl="0" marL="228600" rtl="0" algn="l">
              <a:lnSpc>
                <a:spcPct val="100000"/>
              </a:lnSpc>
              <a:spcBef>
                <a:spcPts val="2000"/>
              </a:spcBef>
              <a:spcAft>
                <a:spcPts val="0"/>
              </a:spcAft>
              <a:buSzPts val="1920"/>
              <a:buChar char="•"/>
            </a:pPr>
            <a:r>
              <a:rPr lang="fr-FR" sz="2400"/>
              <a:t>SVM is fundamentally a binary classifier, but can be extended for multiclass problems</a:t>
            </a:r>
            <a:endParaRPr/>
          </a:p>
          <a:p>
            <a:pPr indent="-182880" lvl="0" marL="228600" rtl="0" algn="l">
              <a:lnSpc>
                <a:spcPct val="100000"/>
              </a:lnSpc>
              <a:spcBef>
                <a:spcPts val="2000"/>
              </a:spcBef>
              <a:spcAft>
                <a:spcPts val="0"/>
              </a:spcAft>
              <a:buSzPts val="1920"/>
              <a:buChar char="•"/>
            </a:pPr>
            <a:r>
              <a:rPr lang="fr-FR" sz="2400"/>
              <a:t>Classification performed by learning a linear separator of the data</a:t>
            </a:r>
            <a:endParaRPr/>
          </a:p>
        </p:txBody>
      </p:sp>
      <p:sp>
        <p:nvSpPr>
          <p:cNvPr id="108" name="Google Shape;108;p15"/>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chemeClr val="dk1"/>
              </a:buClr>
              <a:buSzPts val="7200"/>
              <a:buFont typeface="Corbel"/>
              <a:buNone/>
            </a:pPr>
            <a:r>
              <a:rPr lang="fr-FR"/>
              <a:t>K-NEAREST NEIGHBOR</a:t>
            </a:r>
            <a:br>
              <a:rPr lang="fr-FR"/>
            </a:br>
            <a:r>
              <a:rPr lang="fr-FR"/>
              <a:t>(KNN)</a:t>
            </a:r>
            <a:endParaRPr/>
          </a:p>
        </p:txBody>
      </p:sp>
      <p:sp>
        <p:nvSpPr>
          <p:cNvPr id="390" name="Google Shape;390;p42"/>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760"/>
              <a:buNone/>
            </a:pPr>
            <a:r>
              <a:t/>
            </a:r>
            <a:endParaRPr/>
          </a:p>
        </p:txBody>
      </p:sp>
      <p:sp>
        <p:nvSpPr>
          <p:cNvPr id="391" name="Google Shape;391;p42"/>
          <p:cNvSpPr txBox="1"/>
          <p:nvPr>
            <p:ph idx="12" type="sldNum"/>
          </p:nvPr>
        </p:nvSpPr>
        <p:spPr>
          <a:xfrm>
            <a:off x="932953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3"/>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What is K-NN?</a:t>
            </a:r>
            <a:endParaRPr/>
          </a:p>
        </p:txBody>
      </p:sp>
      <p:sp>
        <p:nvSpPr>
          <p:cNvPr id="397" name="Google Shape;397;p43"/>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920"/>
              <a:buChar char="•"/>
            </a:pPr>
            <a:r>
              <a:rPr lang="fr-FR" sz="2400"/>
              <a:t>A simple, easy to implement supervised machine learning model</a:t>
            </a:r>
            <a:endParaRPr/>
          </a:p>
          <a:p>
            <a:pPr indent="-182880" lvl="0" marL="228600" rtl="0" algn="l">
              <a:lnSpc>
                <a:spcPct val="90000"/>
              </a:lnSpc>
              <a:spcBef>
                <a:spcPts val="2000"/>
              </a:spcBef>
              <a:spcAft>
                <a:spcPts val="0"/>
              </a:spcAft>
              <a:buSzPts val="1920"/>
              <a:buChar char="•"/>
            </a:pPr>
            <a:r>
              <a:rPr lang="fr-FR" sz="2400"/>
              <a:t>Can used for classification and regression problems</a:t>
            </a:r>
            <a:endParaRPr/>
          </a:p>
          <a:p>
            <a:pPr indent="-182880" lvl="0" marL="228600" rtl="0" algn="l">
              <a:lnSpc>
                <a:spcPct val="90000"/>
              </a:lnSpc>
              <a:spcBef>
                <a:spcPts val="2000"/>
              </a:spcBef>
              <a:spcAft>
                <a:spcPts val="0"/>
              </a:spcAft>
              <a:buSzPts val="1920"/>
              <a:buChar char="•"/>
            </a:pPr>
            <a:r>
              <a:rPr lang="fr-FR" sz="2400"/>
              <a:t>Unlike previous learning methods, it does not build a model from the training data.</a:t>
            </a:r>
            <a:endParaRPr/>
          </a:p>
          <a:p>
            <a:pPr indent="-182880" lvl="0" marL="228600" rtl="0" algn="l">
              <a:lnSpc>
                <a:spcPct val="90000"/>
              </a:lnSpc>
              <a:spcBef>
                <a:spcPts val="2000"/>
              </a:spcBef>
              <a:spcAft>
                <a:spcPts val="0"/>
              </a:spcAft>
              <a:buSzPts val="1920"/>
              <a:buChar char="•"/>
            </a:pPr>
            <a:r>
              <a:rPr lang="fr-FR" sz="2400"/>
              <a:t>Classification is based on similarity with neighbors.</a:t>
            </a:r>
            <a:endParaRPr/>
          </a:p>
          <a:p>
            <a:pPr indent="-182880" lvl="0" marL="228600" rtl="0" algn="l">
              <a:lnSpc>
                <a:spcPct val="90000"/>
              </a:lnSpc>
              <a:spcBef>
                <a:spcPts val="2000"/>
              </a:spcBef>
              <a:spcAft>
                <a:spcPts val="0"/>
              </a:spcAft>
              <a:buSzPts val="1920"/>
              <a:buChar char="•"/>
            </a:pPr>
            <a:r>
              <a:rPr lang="fr-FR" sz="2400"/>
              <a:t>K stands for number of data items that are considered for the classification </a:t>
            </a:r>
            <a:endParaRPr/>
          </a:p>
          <a:p>
            <a:pPr indent="-182880" lvl="0" marL="228600" rtl="0" algn="l">
              <a:lnSpc>
                <a:spcPct val="90000"/>
              </a:lnSpc>
              <a:spcBef>
                <a:spcPts val="2000"/>
              </a:spcBef>
              <a:spcAft>
                <a:spcPts val="0"/>
              </a:spcAft>
              <a:buSzPts val="1920"/>
              <a:buChar char="•"/>
            </a:pPr>
            <a:r>
              <a:rPr lang="fr-FR" sz="2400"/>
              <a:t>A non parametric lazy learning model (instance-based)</a:t>
            </a:r>
            <a:endParaRPr/>
          </a:p>
          <a:p>
            <a:pPr indent="-182879" lvl="1" marL="457200" rtl="0" algn="l">
              <a:lnSpc>
                <a:spcPct val="100000"/>
              </a:lnSpc>
              <a:spcBef>
                <a:spcPts val="800"/>
              </a:spcBef>
              <a:spcAft>
                <a:spcPts val="0"/>
              </a:spcAft>
              <a:buSzPts val="1760"/>
              <a:buChar char="•"/>
            </a:pPr>
            <a:r>
              <a:rPr lang="fr-FR" sz="2200"/>
              <a:t>K is the only parameter</a:t>
            </a:r>
            <a:endParaRPr/>
          </a:p>
          <a:p>
            <a:pPr indent="-60959" lvl="0" marL="228600" rtl="0" algn="l">
              <a:lnSpc>
                <a:spcPct val="90000"/>
              </a:lnSpc>
              <a:spcBef>
                <a:spcPts val="2000"/>
              </a:spcBef>
              <a:spcAft>
                <a:spcPts val="0"/>
              </a:spcAft>
              <a:buSzPts val="1920"/>
              <a:buNone/>
            </a:pPr>
            <a:r>
              <a:t/>
            </a:r>
            <a:endParaRPr sz="2400"/>
          </a:p>
        </p:txBody>
      </p:sp>
      <p:sp>
        <p:nvSpPr>
          <p:cNvPr id="398" name="Google Shape;398;p43"/>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Eager vs lazy learning</a:t>
            </a:r>
            <a:endParaRPr/>
          </a:p>
        </p:txBody>
      </p:sp>
      <p:sp>
        <p:nvSpPr>
          <p:cNvPr id="404" name="Google Shape;404;p44"/>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920"/>
              <a:buChar char="•"/>
            </a:pPr>
            <a:r>
              <a:rPr lang="fr-FR" sz="2400"/>
              <a:t>Eager learners use training data to construct a generalization model before receiving new data to classify</a:t>
            </a:r>
            <a:endParaRPr/>
          </a:p>
          <a:p>
            <a:pPr indent="-182880" lvl="0" marL="228600" rtl="0" algn="l">
              <a:lnSpc>
                <a:spcPct val="90000"/>
              </a:lnSpc>
              <a:spcBef>
                <a:spcPts val="2000"/>
              </a:spcBef>
              <a:spcAft>
                <a:spcPts val="0"/>
              </a:spcAft>
              <a:buSzPts val="1920"/>
              <a:buChar char="•"/>
            </a:pPr>
            <a:r>
              <a:rPr lang="fr-FR" sz="2400"/>
              <a:t>Lazy learners simply store data and waits until it is given test data </a:t>
            </a:r>
            <a:endParaRPr/>
          </a:p>
          <a:p>
            <a:pPr indent="-182880" lvl="0" marL="228600" rtl="0" algn="l">
              <a:lnSpc>
                <a:spcPct val="90000"/>
              </a:lnSpc>
              <a:spcBef>
                <a:spcPts val="2000"/>
              </a:spcBef>
              <a:spcAft>
                <a:spcPts val="0"/>
              </a:spcAft>
              <a:buSzPts val="1920"/>
              <a:buChar char="•"/>
            </a:pPr>
            <a:r>
              <a:rPr lang="fr-FR" sz="2400"/>
              <a:t>No training is needed for lazy learners. Classification time is linear in training set size for each test case</a:t>
            </a:r>
            <a:endParaRPr/>
          </a:p>
          <a:p>
            <a:pPr indent="-182880" lvl="0" marL="228600" rtl="0" algn="l">
              <a:lnSpc>
                <a:spcPct val="90000"/>
              </a:lnSpc>
              <a:spcBef>
                <a:spcPts val="2000"/>
              </a:spcBef>
              <a:spcAft>
                <a:spcPts val="0"/>
              </a:spcAft>
              <a:buSzPts val="1920"/>
              <a:buChar char="•"/>
            </a:pPr>
            <a:r>
              <a:rPr lang="fr-FR" sz="2400"/>
              <a:t>Lazy learners: less time in training but more in predicting</a:t>
            </a:r>
            <a:endParaRPr/>
          </a:p>
          <a:p>
            <a:pPr indent="-182880" lvl="0" marL="228600" rtl="0" algn="l">
              <a:lnSpc>
                <a:spcPct val="90000"/>
              </a:lnSpc>
              <a:spcBef>
                <a:spcPts val="2000"/>
              </a:spcBef>
              <a:spcAft>
                <a:spcPts val="0"/>
              </a:spcAft>
              <a:buSzPts val="1920"/>
              <a:buChar char="•"/>
            </a:pPr>
            <a:r>
              <a:rPr lang="fr-FR" sz="2400"/>
              <a:t>Lazy learners are also referred to as instance-based learners</a:t>
            </a:r>
            <a:endParaRPr/>
          </a:p>
        </p:txBody>
      </p:sp>
      <p:sp>
        <p:nvSpPr>
          <p:cNvPr id="405" name="Google Shape;405;p44"/>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KNN: Basic Idea</a:t>
            </a:r>
            <a:endParaRPr/>
          </a:p>
        </p:txBody>
      </p:sp>
      <p:sp>
        <p:nvSpPr>
          <p:cNvPr id="412" name="Google Shape;412;p45"/>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920"/>
              <a:buChar char="•"/>
            </a:pPr>
            <a:r>
              <a:rPr lang="fr-FR" sz="2400"/>
              <a:t>For a new instance to be classified. Identify nearby instances (neighbors)  </a:t>
            </a:r>
            <a:endParaRPr/>
          </a:p>
          <a:p>
            <a:pPr indent="-182880" lvl="0" marL="228600" rtl="0" algn="l">
              <a:lnSpc>
                <a:spcPct val="90000"/>
              </a:lnSpc>
              <a:spcBef>
                <a:spcPts val="1200"/>
              </a:spcBef>
              <a:spcAft>
                <a:spcPts val="0"/>
              </a:spcAft>
              <a:buSzPts val="1920"/>
              <a:buChar char="•"/>
            </a:pPr>
            <a:r>
              <a:rPr lang="fr-FR" sz="2400"/>
              <a:t>Neighbors are instances with similar predictor values, measured by a distance function</a:t>
            </a:r>
            <a:endParaRPr sz="2400"/>
          </a:p>
          <a:p>
            <a:pPr indent="-182880" lvl="0" marL="228600" rtl="0" algn="l">
              <a:lnSpc>
                <a:spcPct val="90000"/>
              </a:lnSpc>
              <a:spcBef>
                <a:spcPts val="1200"/>
              </a:spcBef>
              <a:spcAft>
                <a:spcPts val="0"/>
              </a:spcAft>
              <a:buSzPts val="1920"/>
              <a:buChar char="•"/>
            </a:pPr>
            <a:r>
              <a:rPr lang="fr-FR" sz="2400"/>
              <a:t>The new instance is assigned to the most common class amongst its K nearest neighbors</a:t>
            </a:r>
            <a:endParaRPr sz="2400"/>
          </a:p>
        </p:txBody>
      </p:sp>
      <p:sp>
        <p:nvSpPr>
          <p:cNvPr id="413" name="Google Shape;413;p45"/>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KNN ALGORITHM AND IMPLEMENTATION FROM SCRATCH - Data Driven ..." id="414" name="Google Shape;414;p45"/>
          <p:cNvPicPr preferRelativeResize="0"/>
          <p:nvPr/>
        </p:nvPicPr>
        <p:blipFill rotWithShape="1">
          <a:blip r:embed="rId3">
            <a:alphaModFix/>
          </a:blip>
          <a:srcRect b="0" l="0" r="0" t="0"/>
          <a:stretch/>
        </p:blipFill>
        <p:spPr>
          <a:xfrm>
            <a:off x="3289300" y="3622861"/>
            <a:ext cx="5054600" cy="293944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KNN Algorithm</a:t>
            </a:r>
            <a:endParaRPr/>
          </a:p>
        </p:txBody>
      </p:sp>
      <p:sp>
        <p:nvSpPr>
          <p:cNvPr id="420" name="Google Shape;420;p46"/>
          <p:cNvSpPr txBox="1"/>
          <p:nvPr>
            <p:ph idx="1" type="body"/>
          </p:nvPr>
        </p:nvSpPr>
        <p:spPr>
          <a:xfrm>
            <a:off x="559559" y="1743496"/>
            <a:ext cx="5231641"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2240"/>
              <a:buChar char="•"/>
            </a:pPr>
            <a:r>
              <a:rPr lang="fr-FR" sz="2800"/>
              <a:t>Requires:</a:t>
            </a:r>
            <a:endParaRPr/>
          </a:p>
          <a:p>
            <a:pPr indent="-182880" lvl="1" marL="457200" rtl="0" algn="l">
              <a:lnSpc>
                <a:spcPct val="100000"/>
              </a:lnSpc>
              <a:spcBef>
                <a:spcPts val="1200"/>
              </a:spcBef>
              <a:spcAft>
                <a:spcPts val="0"/>
              </a:spcAft>
              <a:buSzPts val="1920"/>
              <a:buChar char="•"/>
            </a:pPr>
            <a:r>
              <a:rPr lang="fr-FR" sz="2400"/>
              <a:t>The set of stored training instances</a:t>
            </a:r>
            <a:endParaRPr/>
          </a:p>
          <a:p>
            <a:pPr indent="-182880" lvl="1" marL="457200" rtl="0" algn="l">
              <a:lnSpc>
                <a:spcPct val="100000"/>
              </a:lnSpc>
              <a:spcBef>
                <a:spcPts val="1200"/>
              </a:spcBef>
              <a:spcAft>
                <a:spcPts val="0"/>
              </a:spcAft>
              <a:buSzPts val="1920"/>
              <a:buChar char="•"/>
            </a:pPr>
            <a:r>
              <a:rPr lang="fr-FR" sz="2400"/>
              <a:t>A distance metric to compute distance between instances</a:t>
            </a:r>
            <a:endParaRPr/>
          </a:p>
          <a:p>
            <a:pPr indent="-182880" lvl="1" marL="457200" rtl="0" algn="l">
              <a:lnSpc>
                <a:spcPct val="100000"/>
              </a:lnSpc>
              <a:spcBef>
                <a:spcPts val="1200"/>
              </a:spcBef>
              <a:spcAft>
                <a:spcPts val="0"/>
              </a:spcAft>
              <a:buSzPts val="1920"/>
              <a:buChar char="•"/>
            </a:pPr>
            <a:r>
              <a:rPr lang="fr-FR" sz="2400"/>
              <a:t>The value of K, the number of nearest neighbors to retrieve</a:t>
            </a:r>
            <a:endParaRPr sz="2400"/>
          </a:p>
        </p:txBody>
      </p:sp>
      <p:sp>
        <p:nvSpPr>
          <p:cNvPr id="421" name="Google Shape;421;p46"/>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422" name="Google Shape;422;p46"/>
          <p:cNvPicPr preferRelativeResize="0"/>
          <p:nvPr/>
        </p:nvPicPr>
        <p:blipFill rotWithShape="1">
          <a:blip r:embed="rId3">
            <a:alphaModFix/>
          </a:blip>
          <a:srcRect b="0" l="0" r="0" t="0"/>
          <a:stretch/>
        </p:blipFill>
        <p:spPr>
          <a:xfrm>
            <a:off x="5980562" y="1344013"/>
            <a:ext cx="5651879" cy="472924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Distance between Instances</a:t>
            </a:r>
            <a:endParaRPr/>
          </a:p>
        </p:txBody>
      </p:sp>
      <p:sp>
        <p:nvSpPr>
          <p:cNvPr id="428" name="Google Shape;428;p47"/>
          <p:cNvSpPr txBox="1"/>
          <p:nvPr>
            <p:ph idx="1" type="body"/>
          </p:nvPr>
        </p:nvSpPr>
        <p:spPr>
          <a:xfrm>
            <a:off x="559559" y="1743496"/>
            <a:ext cx="11163869" cy="4962104"/>
          </a:xfrm>
          <a:prstGeom prst="rect">
            <a:avLst/>
          </a:prstGeom>
          <a:blipFill rotWithShape="1">
            <a:blip r:embed="rId3">
              <a:alphaModFix/>
            </a:blip>
            <a:stretch>
              <a:fillRect b="0" l="-108" r="0" t="-982"/>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429" name="Google Shape;429;p47"/>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Other Distance metrics</a:t>
            </a:r>
            <a:endParaRPr/>
          </a:p>
        </p:txBody>
      </p:sp>
      <p:sp>
        <p:nvSpPr>
          <p:cNvPr id="435" name="Google Shape;435;p48"/>
          <p:cNvSpPr txBox="1"/>
          <p:nvPr>
            <p:ph idx="1" type="body"/>
          </p:nvPr>
        </p:nvSpPr>
        <p:spPr>
          <a:xfrm>
            <a:off x="559559" y="1743496"/>
            <a:ext cx="11163869" cy="4329758"/>
          </a:xfrm>
          <a:prstGeom prst="rect">
            <a:avLst/>
          </a:prstGeom>
          <a:blipFill rotWithShape="1">
            <a:blip r:embed="rId3">
              <a:alphaModFix/>
            </a:blip>
            <a:stretch>
              <a:fillRect b="0" l="-108" r="0" t="-1971"/>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436" name="Google Shape;436;p48"/>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437" name="Google Shape;437;p48"/>
          <p:cNvPicPr preferRelativeResize="0"/>
          <p:nvPr/>
        </p:nvPicPr>
        <p:blipFill rotWithShape="1">
          <a:blip r:embed="rId4">
            <a:alphaModFix/>
          </a:blip>
          <a:srcRect b="0" l="0" r="0" t="0"/>
          <a:stretch/>
        </p:blipFill>
        <p:spPr>
          <a:xfrm>
            <a:off x="8759381" y="3528255"/>
            <a:ext cx="2695575" cy="2695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9"/>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The choice of K</a:t>
            </a:r>
            <a:endParaRPr/>
          </a:p>
        </p:txBody>
      </p:sp>
      <p:sp>
        <p:nvSpPr>
          <p:cNvPr id="443" name="Google Shape;443;p49"/>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920"/>
              <a:buChar char="•"/>
            </a:pPr>
            <a:r>
              <a:rPr lang="fr-FR" sz="2400"/>
              <a:t>Value of K has strong effect of the performance of KNN</a:t>
            </a:r>
            <a:endParaRPr/>
          </a:p>
          <a:p>
            <a:pPr indent="-182879" lvl="1" marL="457200" rtl="0" algn="l">
              <a:lnSpc>
                <a:spcPct val="100000"/>
              </a:lnSpc>
              <a:spcBef>
                <a:spcPts val="800"/>
              </a:spcBef>
              <a:spcAft>
                <a:spcPts val="0"/>
              </a:spcAft>
              <a:buSzPts val="1760"/>
              <a:buChar char="•"/>
            </a:pPr>
            <a:r>
              <a:rPr lang="fr-FR" sz="2200"/>
              <a:t>Small value 🡪 sensitive to noisy data</a:t>
            </a:r>
            <a:endParaRPr/>
          </a:p>
          <a:p>
            <a:pPr indent="-182879" lvl="1" marL="457200" rtl="0" algn="l">
              <a:lnSpc>
                <a:spcPct val="100000"/>
              </a:lnSpc>
              <a:spcBef>
                <a:spcPts val="800"/>
              </a:spcBef>
              <a:spcAft>
                <a:spcPts val="0"/>
              </a:spcAft>
              <a:buSzPts val="1760"/>
              <a:buChar char="•"/>
            </a:pPr>
            <a:r>
              <a:rPr lang="fr-FR" sz="2200"/>
              <a:t>Large value 🡪 neighborhood may include majority data points from other classes </a:t>
            </a:r>
            <a:endParaRPr/>
          </a:p>
        </p:txBody>
      </p:sp>
      <p:sp>
        <p:nvSpPr>
          <p:cNvPr id="444" name="Google Shape;444;p49"/>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445" name="Google Shape;445;p49"/>
          <p:cNvPicPr preferRelativeResize="0"/>
          <p:nvPr/>
        </p:nvPicPr>
        <p:blipFill rotWithShape="1">
          <a:blip r:embed="rId3">
            <a:alphaModFix/>
          </a:blip>
          <a:srcRect b="0" l="0" r="0" t="0"/>
          <a:stretch/>
        </p:blipFill>
        <p:spPr>
          <a:xfrm>
            <a:off x="4893442" y="3429000"/>
            <a:ext cx="2819644" cy="222523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The choice of K</a:t>
            </a:r>
            <a:endParaRPr/>
          </a:p>
        </p:txBody>
      </p:sp>
      <p:sp>
        <p:nvSpPr>
          <p:cNvPr id="451" name="Google Shape;451;p50"/>
          <p:cNvSpPr txBox="1"/>
          <p:nvPr>
            <p:ph idx="1" type="body"/>
          </p:nvPr>
        </p:nvSpPr>
        <p:spPr>
          <a:xfrm>
            <a:off x="559559" y="4484487"/>
            <a:ext cx="11163869" cy="2077817"/>
          </a:xfrm>
          <a:prstGeom prst="rect">
            <a:avLst/>
          </a:prstGeom>
          <a:blipFill rotWithShape="1">
            <a:blip r:embed="rId3">
              <a:alphaModFix/>
            </a:blip>
            <a:stretch>
              <a:fillRect b="0" l="-108" r="0" t="-4117"/>
            </a:stretch>
          </a:blip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 </a:t>
            </a:r>
            <a:endParaRPr/>
          </a:p>
        </p:txBody>
      </p:sp>
      <p:sp>
        <p:nvSpPr>
          <p:cNvPr id="452" name="Google Shape;452;p50"/>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X X X&#10;(a) 1-nearest neighbor (b) 2-nearest neighbor (c) 3-nearest neighbor&#10;K-nearest neighbors of a record x are data poin..." id="453" name="Google Shape;453;p50"/>
          <p:cNvPicPr preferRelativeResize="0"/>
          <p:nvPr/>
        </p:nvPicPr>
        <p:blipFill rotWithShape="1">
          <a:blip r:embed="rId4">
            <a:alphaModFix/>
          </a:blip>
          <a:srcRect b="26284" l="5260" r="7066" t="21341"/>
          <a:stretch/>
        </p:blipFill>
        <p:spPr>
          <a:xfrm>
            <a:off x="2761488" y="1493346"/>
            <a:ext cx="6669024" cy="29911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1"/>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Conclusion</a:t>
            </a:r>
            <a:endParaRPr/>
          </a:p>
        </p:txBody>
      </p:sp>
      <p:sp>
        <p:nvSpPr>
          <p:cNvPr id="459" name="Google Shape;459;p51"/>
          <p:cNvSpPr txBox="1"/>
          <p:nvPr>
            <p:ph idx="1" type="body"/>
          </p:nvPr>
        </p:nvSpPr>
        <p:spPr>
          <a:xfrm>
            <a:off x="559559" y="1743496"/>
            <a:ext cx="11163869" cy="4730456"/>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920"/>
              <a:buChar char="•"/>
            </a:pPr>
            <a:r>
              <a:rPr lang="fr-FR" sz="2400"/>
              <a:t>Pros of KNN:</a:t>
            </a:r>
            <a:endParaRPr/>
          </a:p>
          <a:p>
            <a:pPr indent="-182879" lvl="1" marL="457200" rtl="0" algn="l">
              <a:lnSpc>
                <a:spcPct val="100000"/>
              </a:lnSpc>
              <a:spcBef>
                <a:spcPts val="800"/>
              </a:spcBef>
              <a:spcAft>
                <a:spcPts val="0"/>
              </a:spcAft>
              <a:buSzPts val="1760"/>
              <a:buChar char="•"/>
            </a:pPr>
            <a:r>
              <a:rPr lang="fr-FR" sz="2200"/>
              <a:t>Very simple and intuitive</a:t>
            </a:r>
            <a:endParaRPr/>
          </a:p>
          <a:p>
            <a:pPr indent="-182879" lvl="1" marL="457200" rtl="0" algn="l">
              <a:lnSpc>
                <a:spcPct val="100000"/>
              </a:lnSpc>
              <a:spcBef>
                <a:spcPts val="800"/>
              </a:spcBef>
              <a:spcAft>
                <a:spcPts val="0"/>
              </a:spcAft>
              <a:buSzPts val="1760"/>
              <a:buChar char="•"/>
            </a:pPr>
            <a:r>
              <a:rPr lang="fr-FR" sz="2200"/>
              <a:t>No assumption about data distribution </a:t>
            </a:r>
            <a:endParaRPr/>
          </a:p>
          <a:p>
            <a:pPr indent="-182879" lvl="1" marL="457200" rtl="0" algn="l">
              <a:lnSpc>
                <a:spcPct val="100000"/>
              </a:lnSpc>
              <a:spcBef>
                <a:spcPts val="800"/>
              </a:spcBef>
              <a:spcAft>
                <a:spcPts val="0"/>
              </a:spcAft>
              <a:buSzPts val="1760"/>
              <a:buChar char="•"/>
            </a:pPr>
            <a:r>
              <a:rPr lang="fr-FR" sz="2200"/>
              <a:t>Can do well in practice with enough representative data</a:t>
            </a:r>
            <a:endParaRPr/>
          </a:p>
          <a:p>
            <a:pPr indent="-182880" lvl="0" marL="228600" rtl="0" algn="l">
              <a:lnSpc>
                <a:spcPct val="90000"/>
              </a:lnSpc>
              <a:spcBef>
                <a:spcPts val="2000"/>
              </a:spcBef>
              <a:spcAft>
                <a:spcPts val="0"/>
              </a:spcAft>
              <a:buSzPts val="1920"/>
              <a:buChar char="•"/>
            </a:pPr>
            <a:r>
              <a:rPr lang="fr-FR" sz="2400"/>
              <a:t>Cons of KNN:</a:t>
            </a:r>
            <a:endParaRPr/>
          </a:p>
          <a:p>
            <a:pPr indent="-182879" lvl="1" marL="457200" rtl="0" algn="l">
              <a:lnSpc>
                <a:spcPct val="100000"/>
              </a:lnSpc>
              <a:spcBef>
                <a:spcPts val="800"/>
              </a:spcBef>
              <a:spcAft>
                <a:spcPts val="0"/>
              </a:spcAft>
              <a:buSzPts val="1760"/>
              <a:buChar char="•"/>
            </a:pPr>
            <a:r>
              <a:rPr lang="fr-FR" sz="2200"/>
              <a:t>Requires a large training set for accuracy</a:t>
            </a:r>
            <a:endParaRPr/>
          </a:p>
          <a:p>
            <a:pPr indent="-182879" lvl="1" marL="457200" rtl="0" algn="l">
              <a:lnSpc>
                <a:spcPct val="100000"/>
              </a:lnSpc>
              <a:spcBef>
                <a:spcPts val="800"/>
              </a:spcBef>
              <a:spcAft>
                <a:spcPts val="0"/>
              </a:spcAft>
              <a:buSzPts val="1760"/>
              <a:buChar char="•"/>
            </a:pPr>
            <a:r>
              <a:rPr lang="fr-FR" sz="2200"/>
              <a:t>Computationally expensive for large training set</a:t>
            </a:r>
            <a:endParaRPr/>
          </a:p>
          <a:p>
            <a:pPr indent="-182879" lvl="2" marL="731520" rtl="0" algn="l">
              <a:lnSpc>
                <a:spcPct val="100000"/>
              </a:lnSpc>
              <a:spcBef>
                <a:spcPts val="800"/>
              </a:spcBef>
              <a:spcAft>
                <a:spcPts val="0"/>
              </a:spcAft>
              <a:buSzPts val="1600"/>
              <a:buChar char="•"/>
            </a:pPr>
            <a:r>
              <a:rPr lang="fr-FR" sz="2000"/>
              <a:t>Calculate distance from a new instance to all other instances</a:t>
            </a:r>
            <a:endParaRPr/>
          </a:p>
          <a:p>
            <a:pPr indent="-182879" lvl="1" marL="457200" rtl="0" algn="l">
              <a:lnSpc>
                <a:spcPct val="100000"/>
              </a:lnSpc>
              <a:spcBef>
                <a:spcPts val="800"/>
              </a:spcBef>
              <a:spcAft>
                <a:spcPts val="0"/>
              </a:spcAft>
              <a:buSzPts val="1760"/>
              <a:buChar char="•"/>
            </a:pPr>
            <a:r>
              <a:rPr lang="fr-FR" sz="2200"/>
              <a:t>Performance depends on the distance measure</a:t>
            </a:r>
            <a:endParaRPr/>
          </a:p>
          <a:p>
            <a:pPr indent="-182879" lvl="2" marL="731520" rtl="0" algn="l">
              <a:lnSpc>
                <a:spcPct val="100000"/>
              </a:lnSpc>
              <a:spcBef>
                <a:spcPts val="800"/>
              </a:spcBef>
              <a:spcAft>
                <a:spcPts val="0"/>
              </a:spcAft>
              <a:buSzPts val="1600"/>
              <a:buChar char="•"/>
            </a:pPr>
            <a:r>
              <a:rPr lang="fr-FR" sz="2000"/>
              <a:t>Finding a meaningful distance measure can be difficult</a:t>
            </a:r>
            <a:endParaRPr/>
          </a:p>
          <a:p>
            <a:pPr indent="-71119" lvl="1" marL="457200" rtl="0" algn="l">
              <a:lnSpc>
                <a:spcPct val="100000"/>
              </a:lnSpc>
              <a:spcBef>
                <a:spcPts val="800"/>
              </a:spcBef>
              <a:spcAft>
                <a:spcPts val="0"/>
              </a:spcAft>
              <a:buSzPts val="1760"/>
              <a:buNone/>
            </a:pPr>
            <a:r>
              <a:t/>
            </a:r>
            <a:endParaRPr sz="2200"/>
          </a:p>
        </p:txBody>
      </p:sp>
      <p:sp>
        <p:nvSpPr>
          <p:cNvPr id="460" name="Google Shape;460;p51"/>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Linear Separability</a:t>
            </a:r>
            <a:endParaRPr/>
          </a:p>
        </p:txBody>
      </p:sp>
      <p:sp>
        <p:nvSpPr>
          <p:cNvPr id="114" name="Google Shape;114;p16"/>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descr="When can I use Linear SVM instead of RBF, polynomial, or a sigmoid ..." id="115" name="Google Shape;115;p1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116" name="Google Shape;116;p16"/>
          <p:cNvPicPr preferRelativeResize="0"/>
          <p:nvPr/>
        </p:nvPicPr>
        <p:blipFill rotWithShape="1">
          <a:blip r:embed="rId3">
            <a:alphaModFix/>
          </a:blip>
          <a:srcRect b="0" l="0" r="0" t="0"/>
          <a:stretch/>
        </p:blipFill>
        <p:spPr>
          <a:xfrm>
            <a:off x="1920240" y="1652056"/>
            <a:ext cx="7674320" cy="43873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Linear Classifier</a:t>
            </a:r>
            <a:endParaRPr/>
          </a:p>
        </p:txBody>
      </p:sp>
      <p:sp>
        <p:nvSpPr>
          <p:cNvPr id="122" name="Google Shape;122;p17"/>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23" name="Google Shape;123;p17"/>
          <p:cNvPicPr preferRelativeResize="0"/>
          <p:nvPr>
            <p:ph idx="1" type="body"/>
          </p:nvPr>
        </p:nvPicPr>
        <p:blipFill rotWithShape="1">
          <a:blip r:embed="rId3">
            <a:alphaModFix/>
          </a:blip>
          <a:srcRect b="0" l="0" r="0" t="0"/>
          <a:stretch/>
        </p:blipFill>
        <p:spPr>
          <a:xfrm>
            <a:off x="6014586" y="2091698"/>
            <a:ext cx="4831214" cy="3965535"/>
          </a:xfrm>
          <a:prstGeom prst="rect">
            <a:avLst/>
          </a:prstGeom>
          <a:noFill/>
          <a:ln>
            <a:noFill/>
          </a:ln>
        </p:spPr>
      </p:pic>
      <p:cxnSp>
        <p:nvCxnSpPr>
          <p:cNvPr id="124" name="Google Shape;124;p17"/>
          <p:cNvCxnSpPr/>
          <p:nvPr/>
        </p:nvCxnSpPr>
        <p:spPr>
          <a:xfrm flipH="1" rot="10800000">
            <a:off x="7162800" y="1956856"/>
            <a:ext cx="3683000" cy="3575430"/>
          </a:xfrm>
          <a:prstGeom prst="straightConnector1">
            <a:avLst/>
          </a:prstGeom>
          <a:noFill/>
          <a:ln cap="flat" cmpd="sng" w="19050">
            <a:solidFill>
              <a:schemeClr val="dk1"/>
            </a:solidFill>
            <a:prstDash val="solid"/>
            <a:round/>
            <a:headEnd len="sm" w="sm" type="none"/>
            <a:tailEnd len="sm" w="sm" type="none"/>
          </a:ln>
        </p:spPr>
      </p:cxnSp>
      <p:sp>
        <p:nvSpPr>
          <p:cNvPr id="125" name="Google Shape;125;p17"/>
          <p:cNvSpPr txBox="1"/>
          <p:nvPr/>
        </p:nvSpPr>
        <p:spPr>
          <a:xfrm>
            <a:off x="10484384" y="1604971"/>
            <a:ext cx="1148214" cy="369332"/>
          </a:xfrm>
          <a:prstGeom prst="rect">
            <a:avLst/>
          </a:prstGeom>
          <a:blipFill rotWithShape="1">
            <a:blip r:embed="rId4">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126" name="Google Shape;126;p17"/>
          <p:cNvSpPr txBox="1"/>
          <p:nvPr/>
        </p:nvSpPr>
        <p:spPr>
          <a:xfrm>
            <a:off x="491065" y="1922455"/>
            <a:ext cx="5799667" cy="4169924"/>
          </a:xfrm>
          <a:prstGeom prst="rect">
            <a:avLst/>
          </a:prstGeom>
          <a:blipFill rotWithShape="1">
            <a:blip r:embed="rId5">
              <a:alphaModFix/>
            </a:blip>
            <a:stretch>
              <a:fillRect b="-1606" l="-1155" r="0" t="-58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127" name="Google Shape;127;p17"/>
          <p:cNvSpPr txBox="1"/>
          <p:nvPr/>
        </p:nvSpPr>
        <p:spPr>
          <a:xfrm>
            <a:off x="10484384" y="2760437"/>
            <a:ext cx="1148214" cy="369332"/>
          </a:xfrm>
          <a:prstGeom prst="rect">
            <a:avLst/>
          </a:prstGeom>
          <a:blipFill rotWithShape="1">
            <a:blip r:embed="rId6">
              <a:alphaModFix/>
            </a:blip>
            <a:stretch>
              <a:fillRect b="-133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128" name="Google Shape;128;p17"/>
          <p:cNvSpPr txBox="1"/>
          <p:nvPr/>
        </p:nvSpPr>
        <p:spPr>
          <a:xfrm>
            <a:off x="6691356" y="2861733"/>
            <a:ext cx="9012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rgbClr val="0070C0"/>
                </a:solidFill>
                <a:latin typeface="Corbel"/>
                <a:ea typeface="Corbel"/>
                <a:cs typeface="Corbel"/>
                <a:sym typeface="Corbel"/>
              </a:rPr>
              <a:t>Class -1</a:t>
            </a:r>
            <a:endParaRPr sz="1800">
              <a:solidFill>
                <a:srgbClr val="0070C0"/>
              </a:solidFill>
              <a:latin typeface="Corbel"/>
              <a:ea typeface="Corbel"/>
              <a:cs typeface="Corbel"/>
              <a:sym typeface="Corbel"/>
            </a:endParaRPr>
          </a:p>
        </p:txBody>
      </p:sp>
      <p:sp>
        <p:nvSpPr>
          <p:cNvPr id="129" name="Google Shape;129;p17"/>
          <p:cNvSpPr txBox="1"/>
          <p:nvPr/>
        </p:nvSpPr>
        <p:spPr>
          <a:xfrm>
            <a:off x="10017212" y="4699032"/>
            <a:ext cx="9428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accent2"/>
                </a:solidFill>
                <a:latin typeface="Corbel"/>
                <a:ea typeface="Corbel"/>
                <a:cs typeface="Corbel"/>
                <a:sym typeface="Corbel"/>
              </a:rPr>
              <a:t>Class +1</a:t>
            </a:r>
            <a:endParaRPr sz="1800">
              <a:solidFill>
                <a:schemeClr val="accent2"/>
              </a:solidFill>
              <a:latin typeface="Corbel"/>
              <a:ea typeface="Corbel"/>
              <a:cs typeface="Corbel"/>
              <a:sym typeface="Corbel"/>
            </a:endParaRPr>
          </a:p>
        </p:txBody>
      </p:sp>
      <p:sp>
        <p:nvSpPr>
          <p:cNvPr id="130" name="Google Shape;130;p17"/>
          <p:cNvSpPr txBox="1"/>
          <p:nvPr/>
        </p:nvSpPr>
        <p:spPr>
          <a:xfrm>
            <a:off x="8671328" y="1786816"/>
            <a:ext cx="1148214" cy="369332"/>
          </a:xfrm>
          <a:prstGeom prst="rect">
            <a:avLst/>
          </a:prstGeom>
          <a:blipFill rotWithShape="1">
            <a:blip r:embed="rId7">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Linear Classifier</a:t>
            </a:r>
            <a:endParaRPr/>
          </a:p>
        </p:txBody>
      </p:sp>
      <p:sp>
        <p:nvSpPr>
          <p:cNvPr id="136" name="Google Shape;136;p18"/>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There exists an infinite number of linear separators which one is optimal?</a:t>
            </a:r>
            <a:endParaRPr/>
          </a:p>
        </p:txBody>
      </p:sp>
      <p:sp>
        <p:nvSpPr>
          <p:cNvPr id="137" name="Google Shape;137;p18"/>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grpSp>
        <p:nvGrpSpPr>
          <p:cNvPr id="138" name="Google Shape;138;p18"/>
          <p:cNvGrpSpPr/>
          <p:nvPr/>
        </p:nvGrpSpPr>
        <p:grpSpPr>
          <a:xfrm>
            <a:off x="3457560" y="2433148"/>
            <a:ext cx="4831214" cy="4155807"/>
            <a:chOff x="3406853" y="2240093"/>
            <a:chExt cx="4831214" cy="4155807"/>
          </a:xfrm>
        </p:grpSpPr>
        <p:pic>
          <p:nvPicPr>
            <p:cNvPr id="139" name="Google Shape;139;p18"/>
            <p:cNvPicPr preferRelativeResize="0"/>
            <p:nvPr/>
          </p:nvPicPr>
          <p:blipFill rotWithShape="1">
            <a:blip r:embed="rId3">
              <a:alphaModFix/>
            </a:blip>
            <a:srcRect b="0" l="0" r="0" t="0"/>
            <a:stretch/>
          </p:blipFill>
          <p:spPr>
            <a:xfrm>
              <a:off x="3406853" y="2430365"/>
              <a:ext cx="4831214" cy="3965535"/>
            </a:xfrm>
            <a:prstGeom prst="rect">
              <a:avLst/>
            </a:prstGeom>
            <a:noFill/>
            <a:ln>
              <a:noFill/>
            </a:ln>
          </p:spPr>
        </p:pic>
        <p:cxnSp>
          <p:nvCxnSpPr>
            <p:cNvPr id="140" name="Google Shape;140;p18"/>
            <p:cNvCxnSpPr/>
            <p:nvPr/>
          </p:nvCxnSpPr>
          <p:spPr>
            <a:xfrm flipH="1" rot="10800000">
              <a:off x="5080000" y="2240093"/>
              <a:ext cx="2650067" cy="3630860"/>
            </a:xfrm>
            <a:prstGeom prst="straightConnector1">
              <a:avLst/>
            </a:prstGeom>
            <a:noFill/>
            <a:ln cap="flat" cmpd="sng" w="10000">
              <a:solidFill>
                <a:schemeClr val="accent1"/>
              </a:solidFill>
              <a:prstDash val="solid"/>
              <a:round/>
              <a:headEnd len="sm" w="sm" type="none"/>
              <a:tailEnd len="sm" w="sm" type="none"/>
            </a:ln>
          </p:spPr>
        </p:cxnSp>
        <p:cxnSp>
          <p:nvCxnSpPr>
            <p:cNvPr id="141" name="Google Shape;141;p18"/>
            <p:cNvCxnSpPr/>
            <p:nvPr/>
          </p:nvCxnSpPr>
          <p:spPr>
            <a:xfrm flipH="1" rot="10800000">
              <a:off x="4816459" y="2262102"/>
              <a:ext cx="2650067" cy="3630860"/>
            </a:xfrm>
            <a:prstGeom prst="straightConnector1">
              <a:avLst/>
            </a:prstGeom>
            <a:noFill/>
            <a:ln cap="flat" cmpd="sng" w="10000">
              <a:solidFill>
                <a:schemeClr val="accent2"/>
              </a:solidFill>
              <a:prstDash val="solid"/>
              <a:round/>
              <a:headEnd len="sm" w="sm" type="none"/>
              <a:tailEnd len="sm" w="sm" type="none"/>
            </a:ln>
          </p:spPr>
        </p:cxnSp>
      </p:grpSp>
      <p:sp>
        <p:nvSpPr>
          <p:cNvPr id="142" name="Google Shape;142;p18"/>
          <p:cNvSpPr/>
          <p:nvPr/>
        </p:nvSpPr>
        <p:spPr>
          <a:xfrm>
            <a:off x="8208660" y="2226373"/>
            <a:ext cx="423769" cy="369332"/>
          </a:xfrm>
          <a:prstGeom prst="rect">
            <a:avLst/>
          </a:prstGeom>
          <a:blipFill rotWithShape="1">
            <a:blip r:embed="rId4">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143" name="Google Shape;143;p18"/>
          <p:cNvSpPr/>
          <p:nvPr/>
        </p:nvSpPr>
        <p:spPr>
          <a:xfrm>
            <a:off x="7305348" y="2097906"/>
            <a:ext cx="429092" cy="369332"/>
          </a:xfrm>
          <a:prstGeom prst="rect">
            <a:avLst/>
          </a:prstGeom>
          <a:blipFill rotWithShape="1">
            <a:blip r:embed="rId5">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144" name="Google Shape;144;p18"/>
          <p:cNvSpPr/>
          <p:nvPr/>
        </p:nvSpPr>
        <p:spPr>
          <a:xfrm>
            <a:off x="7687112" y="2107719"/>
            <a:ext cx="429092" cy="369332"/>
          </a:xfrm>
          <a:prstGeom prst="rect">
            <a:avLst/>
          </a:prstGeom>
          <a:blipFill rotWithShape="1">
            <a:blip r:embed="rId6">
              <a:alphaModFix/>
            </a:blip>
            <a:stretch>
              <a:fillRect b="-133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cxnSp>
        <p:nvCxnSpPr>
          <p:cNvPr id="145" name="Google Shape;145;p18"/>
          <p:cNvCxnSpPr/>
          <p:nvPr/>
        </p:nvCxnSpPr>
        <p:spPr>
          <a:xfrm flipH="1" rot="10800000">
            <a:off x="4851400" y="2404534"/>
            <a:ext cx="3175000" cy="366872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Linear Classifier</a:t>
            </a:r>
            <a:endParaRPr/>
          </a:p>
        </p:txBody>
      </p:sp>
      <p:sp>
        <p:nvSpPr>
          <p:cNvPr id="151" name="Google Shape;151;p19"/>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There exists an infinite number of linear separators which one is optimal?</a:t>
            </a:r>
            <a:endParaRPr/>
          </a:p>
        </p:txBody>
      </p:sp>
      <p:sp>
        <p:nvSpPr>
          <p:cNvPr id="152" name="Google Shape;152;p19"/>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grpSp>
        <p:nvGrpSpPr>
          <p:cNvPr id="153" name="Google Shape;153;p19"/>
          <p:cNvGrpSpPr/>
          <p:nvPr/>
        </p:nvGrpSpPr>
        <p:grpSpPr>
          <a:xfrm>
            <a:off x="1772691" y="2103512"/>
            <a:ext cx="6895984" cy="4485443"/>
            <a:chOff x="2433092" y="2103512"/>
            <a:chExt cx="6895984" cy="4485443"/>
          </a:xfrm>
        </p:grpSpPr>
        <p:pic>
          <p:nvPicPr>
            <p:cNvPr id="154" name="Google Shape;154;p19"/>
            <p:cNvPicPr preferRelativeResize="0"/>
            <p:nvPr/>
          </p:nvPicPr>
          <p:blipFill rotWithShape="1">
            <a:blip r:embed="rId3">
              <a:alphaModFix/>
            </a:blip>
            <a:srcRect b="0" l="0" r="0" t="0"/>
            <a:stretch/>
          </p:blipFill>
          <p:spPr>
            <a:xfrm>
              <a:off x="2433092" y="2623420"/>
              <a:ext cx="4831214" cy="3965535"/>
            </a:xfrm>
            <a:prstGeom prst="rect">
              <a:avLst/>
            </a:prstGeom>
            <a:noFill/>
            <a:ln>
              <a:noFill/>
            </a:ln>
          </p:spPr>
        </p:pic>
        <p:cxnSp>
          <p:nvCxnSpPr>
            <p:cNvPr id="155" name="Google Shape;155;p19"/>
            <p:cNvCxnSpPr/>
            <p:nvPr/>
          </p:nvCxnSpPr>
          <p:spPr>
            <a:xfrm flipH="1" rot="10800000">
              <a:off x="3842698" y="2455157"/>
              <a:ext cx="2650067" cy="3630860"/>
            </a:xfrm>
            <a:prstGeom prst="straightConnector1">
              <a:avLst/>
            </a:prstGeom>
            <a:noFill/>
            <a:ln cap="flat" cmpd="sng" w="10000">
              <a:solidFill>
                <a:schemeClr val="accent2"/>
              </a:solidFill>
              <a:prstDash val="solid"/>
              <a:round/>
              <a:headEnd len="sm" w="sm" type="none"/>
              <a:tailEnd len="sm" w="sm" type="none"/>
            </a:ln>
          </p:spPr>
        </p:cxnSp>
        <p:sp>
          <p:nvSpPr>
            <p:cNvPr id="156" name="Google Shape;156;p19"/>
            <p:cNvSpPr/>
            <p:nvPr/>
          </p:nvSpPr>
          <p:spPr>
            <a:xfrm>
              <a:off x="6492765" y="2103512"/>
              <a:ext cx="429092" cy="369332"/>
            </a:xfrm>
            <a:prstGeom prst="rect">
              <a:avLst/>
            </a:prstGeom>
            <a:blipFill rotWithShape="1">
              <a:blip r:embed="rId4">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pic>
          <p:nvPicPr>
            <p:cNvPr id="157" name="Google Shape;157;p19"/>
            <p:cNvPicPr preferRelativeResize="0"/>
            <p:nvPr/>
          </p:nvPicPr>
          <p:blipFill rotWithShape="1">
            <a:blip r:embed="rId3">
              <a:alphaModFix/>
            </a:blip>
            <a:srcRect b="70505" l="59169" r="36800" t="25438"/>
            <a:stretch/>
          </p:blipFill>
          <p:spPr>
            <a:xfrm>
              <a:off x="5596465" y="3716867"/>
              <a:ext cx="194734" cy="160867"/>
            </a:xfrm>
            <a:prstGeom prst="rect">
              <a:avLst/>
            </a:prstGeom>
            <a:noFill/>
            <a:ln>
              <a:noFill/>
            </a:ln>
          </p:spPr>
        </p:pic>
        <p:sp>
          <p:nvSpPr>
            <p:cNvPr id="158" name="Google Shape;158;p19"/>
            <p:cNvSpPr/>
            <p:nvPr/>
          </p:nvSpPr>
          <p:spPr>
            <a:xfrm>
              <a:off x="5571067" y="3691468"/>
              <a:ext cx="262467" cy="220134"/>
            </a:xfrm>
            <a:prstGeom prst="ellipse">
              <a:avLst/>
            </a:prstGeom>
            <a:solidFill>
              <a:srgbClr val="FFFF00">
                <a:alpha val="41960"/>
              </a:srgbClr>
            </a:solidFill>
            <a:ln cap="flat" cmpd="sng" w="19050">
              <a:solidFill>
                <a:srgbClr val="79851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59" name="Google Shape;159;p19"/>
            <p:cNvCxnSpPr/>
            <p:nvPr/>
          </p:nvCxnSpPr>
          <p:spPr>
            <a:xfrm flipH="1">
              <a:off x="5833535" y="2635501"/>
              <a:ext cx="1845730" cy="1081366"/>
            </a:xfrm>
            <a:prstGeom prst="straightConnector1">
              <a:avLst/>
            </a:prstGeom>
            <a:noFill/>
            <a:ln cap="flat" cmpd="dbl" w="53975">
              <a:solidFill>
                <a:schemeClr val="accent2"/>
              </a:solidFill>
              <a:prstDash val="solid"/>
              <a:round/>
              <a:headEnd len="sm" w="sm" type="none"/>
              <a:tailEnd len="med" w="med" type="triangle"/>
            </a:ln>
            <a:effectLst>
              <a:outerShdw blurRad="38100" rotWithShape="0" dir="5400000" dist="25400">
                <a:srgbClr val="000000">
                  <a:alpha val="44705"/>
                </a:srgbClr>
              </a:outerShdw>
            </a:effectLst>
          </p:spPr>
        </p:cxnSp>
        <p:sp>
          <p:nvSpPr>
            <p:cNvPr id="160" name="Google Shape;160;p19"/>
            <p:cNvSpPr txBox="1"/>
            <p:nvPr/>
          </p:nvSpPr>
          <p:spPr>
            <a:xfrm>
              <a:off x="7679265" y="2403658"/>
              <a:ext cx="16498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orbel"/>
                  <a:ea typeface="Corbel"/>
                  <a:cs typeface="Corbel"/>
                  <a:sym typeface="Corbel"/>
                </a:rPr>
                <a:t>New data point</a:t>
              </a:r>
              <a:endParaRPr sz="1800">
                <a:solidFill>
                  <a:schemeClr val="dk1"/>
                </a:solidFill>
                <a:latin typeface="Corbel"/>
                <a:ea typeface="Corbel"/>
                <a:cs typeface="Corbel"/>
                <a:sym typeface="Corbel"/>
              </a:endParaRPr>
            </a:p>
          </p:txBody>
        </p:sp>
      </p:grpSp>
      <p:sp>
        <p:nvSpPr>
          <p:cNvPr id="161" name="Google Shape;161;p19"/>
          <p:cNvSpPr txBox="1"/>
          <p:nvPr/>
        </p:nvSpPr>
        <p:spPr>
          <a:xfrm>
            <a:off x="7843769" y="5611589"/>
            <a:ext cx="3680751" cy="461665"/>
          </a:xfrm>
          <a:prstGeom prst="rect">
            <a:avLst/>
          </a:prstGeom>
          <a:blipFill rotWithShape="1">
            <a:blip r:embed="rId5">
              <a:alphaModFix/>
            </a:blip>
            <a:stretch>
              <a:fillRect b="-30664" l="-1489" r="-1324" t="-1066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Linear Classifier</a:t>
            </a:r>
            <a:endParaRPr/>
          </a:p>
        </p:txBody>
      </p:sp>
      <p:sp>
        <p:nvSpPr>
          <p:cNvPr id="167" name="Google Shape;167;p20"/>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There exists an infinite number of linear separators which one is optimal?</a:t>
            </a:r>
            <a:endParaRPr/>
          </a:p>
        </p:txBody>
      </p:sp>
      <p:sp>
        <p:nvSpPr>
          <p:cNvPr id="168" name="Google Shape;168;p20"/>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grpSp>
        <p:nvGrpSpPr>
          <p:cNvPr id="169" name="Google Shape;169;p20"/>
          <p:cNvGrpSpPr/>
          <p:nvPr/>
        </p:nvGrpSpPr>
        <p:grpSpPr>
          <a:xfrm>
            <a:off x="1789627" y="2107719"/>
            <a:ext cx="7114097" cy="4481236"/>
            <a:chOff x="3457560" y="2107719"/>
            <a:chExt cx="7114097" cy="4481236"/>
          </a:xfrm>
        </p:grpSpPr>
        <p:grpSp>
          <p:nvGrpSpPr>
            <p:cNvPr id="170" name="Google Shape;170;p20"/>
            <p:cNvGrpSpPr/>
            <p:nvPr/>
          </p:nvGrpSpPr>
          <p:grpSpPr>
            <a:xfrm>
              <a:off x="3457560" y="2433148"/>
              <a:ext cx="4831214" cy="4155807"/>
              <a:chOff x="3406853" y="2240093"/>
              <a:chExt cx="4831214" cy="4155807"/>
            </a:xfrm>
          </p:grpSpPr>
          <p:pic>
            <p:nvPicPr>
              <p:cNvPr id="171" name="Google Shape;171;p20"/>
              <p:cNvPicPr preferRelativeResize="0"/>
              <p:nvPr/>
            </p:nvPicPr>
            <p:blipFill rotWithShape="1">
              <a:blip r:embed="rId3">
                <a:alphaModFix/>
              </a:blip>
              <a:srcRect b="0" l="0" r="0" t="0"/>
              <a:stretch/>
            </p:blipFill>
            <p:spPr>
              <a:xfrm>
                <a:off x="3406853" y="2430365"/>
                <a:ext cx="4831214" cy="3965535"/>
              </a:xfrm>
              <a:prstGeom prst="rect">
                <a:avLst/>
              </a:prstGeom>
              <a:noFill/>
              <a:ln>
                <a:noFill/>
              </a:ln>
            </p:spPr>
          </p:pic>
          <p:cxnSp>
            <p:nvCxnSpPr>
              <p:cNvPr id="172" name="Google Shape;172;p20"/>
              <p:cNvCxnSpPr/>
              <p:nvPr/>
            </p:nvCxnSpPr>
            <p:spPr>
              <a:xfrm flipH="1" rot="10800000">
                <a:off x="5080000" y="2240093"/>
                <a:ext cx="2650067" cy="3630860"/>
              </a:xfrm>
              <a:prstGeom prst="straightConnector1">
                <a:avLst/>
              </a:prstGeom>
              <a:noFill/>
              <a:ln cap="flat" cmpd="sng" w="10000">
                <a:solidFill>
                  <a:schemeClr val="accent1"/>
                </a:solidFill>
                <a:prstDash val="solid"/>
                <a:round/>
                <a:headEnd len="sm" w="sm" type="none"/>
                <a:tailEnd len="sm" w="sm" type="none"/>
              </a:ln>
            </p:spPr>
          </p:cxnSp>
        </p:grpSp>
        <p:sp>
          <p:nvSpPr>
            <p:cNvPr id="173" name="Google Shape;173;p20"/>
            <p:cNvSpPr/>
            <p:nvPr/>
          </p:nvSpPr>
          <p:spPr>
            <a:xfrm>
              <a:off x="7687112" y="2107719"/>
              <a:ext cx="429092" cy="369332"/>
            </a:xfrm>
            <a:prstGeom prst="rect">
              <a:avLst/>
            </a:prstGeom>
            <a:blipFill rotWithShape="1">
              <a:blip r:embed="rId4">
                <a:alphaModFix/>
              </a:blip>
              <a:stretch>
                <a:fillRect b="-133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pic>
          <p:nvPicPr>
            <p:cNvPr id="174" name="Google Shape;174;p20"/>
            <p:cNvPicPr preferRelativeResize="0"/>
            <p:nvPr/>
          </p:nvPicPr>
          <p:blipFill rotWithShape="1">
            <a:blip r:embed="rId3">
              <a:alphaModFix/>
            </a:blip>
            <a:srcRect b="19010" l="53516" r="43325" t="76719"/>
            <a:stretch/>
          </p:blipFill>
          <p:spPr>
            <a:xfrm>
              <a:off x="5164575" y="5630334"/>
              <a:ext cx="152493" cy="169334"/>
            </a:xfrm>
            <a:prstGeom prst="rect">
              <a:avLst/>
            </a:prstGeom>
            <a:noFill/>
            <a:ln>
              <a:noFill/>
            </a:ln>
          </p:spPr>
        </p:pic>
        <p:sp>
          <p:nvSpPr>
            <p:cNvPr id="175" name="Google Shape;175;p20"/>
            <p:cNvSpPr/>
            <p:nvPr/>
          </p:nvSpPr>
          <p:spPr>
            <a:xfrm>
              <a:off x="5096935" y="5596468"/>
              <a:ext cx="262467" cy="220134"/>
            </a:xfrm>
            <a:prstGeom prst="ellipse">
              <a:avLst/>
            </a:prstGeom>
            <a:solidFill>
              <a:srgbClr val="FFFF00">
                <a:alpha val="41960"/>
              </a:srgbClr>
            </a:solidFill>
            <a:ln cap="flat" cmpd="sng" w="19050">
              <a:solidFill>
                <a:srgbClr val="79851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76" name="Google Shape;176;p20"/>
            <p:cNvCxnSpPr>
              <a:stCxn id="177" idx="1"/>
            </p:cNvCxnSpPr>
            <p:nvPr/>
          </p:nvCxnSpPr>
          <p:spPr>
            <a:xfrm flipH="1">
              <a:off x="5359346" y="4248578"/>
              <a:ext cx="3562500" cy="1373400"/>
            </a:xfrm>
            <a:prstGeom prst="straightConnector1">
              <a:avLst/>
            </a:prstGeom>
            <a:noFill/>
            <a:ln cap="flat" cmpd="dbl" w="53975">
              <a:solidFill>
                <a:schemeClr val="accent2"/>
              </a:solidFill>
              <a:prstDash val="solid"/>
              <a:round/>
              <a:headEnd len="sm" w="sm" type="none"/>
              <a:tailEnd len="med" w="med" type="triangle"/>
            </a:ln>
            <a:effectLst>
              <a:outerShdw blurRad="38100" rotWithShape="0" dir="5400000" dist="25400">
                <a:srgbClr val="000000">
                  <a:alpha val="44705"/>
                </a:srgbClr>
              </a:outerShdw>
            </a:effectLst>
          </p:spPr>
        </p:cxnSp>
        <p:sp>
          <p:nvSpPr>
            <p:cNvPr id="177" name="Google Shape;177;p20"/>
            <p:cNvSpPr txBox="1"/>
            <p:nvPr/>
          </p:nvSpPr>
          <p:spPr>
            <a:xfrm>
              <a:off x="8921846" y="4063912"/>
              <a:ext cx="16498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orbel"/>
                  <a:ea typeface="Corbel"/>
                  <a:cs typeface="Corbel"/>
                  <a:sym typeface="Corbel"/>
                </a:rPr>
                <a:t>New data point</a:t>
              </a:r>
              <a:endParaRPr sz="1800">
                <a:solidFill>
                  <a:schemeClr val="dk1"/>
                </a:solidFill>
                <a:latin typeface="Corbel"/>
                <a:ea typeface="Corbel"/>
                <a:cs typeface="Corbel"/>
                <a:sym typeface="Corbel"/>
              </a:endParaRPr>
            </a:p>
          </p:txBody>
        </p:sp>
      </p:grpSp>
      <p:sp>
        <p:nvSpPr>
          <p:cNvPr id="178" name="Google Shape;178;p20"/>
          <p:cNvSpPr txBox="1"/>
          <p:nvPr/>
        </p:nvSpPr>
        <p:spPr>
          <a:xfrm>
            <a:off x="7843769" y="5611589"/>
            <a:ext cx="3805785" cy="461665"/>
          </a:xfrm>
          <a:prstGeom prst="rect">
            <a:avLst/>
          </a:prstGeom>
          <a:blipFill rotWithShape="1">
            <a:blip r:embed="rId5">
              <a:alphaModFix/>
            </a:blip>
            <a:stretch>
              <a:fillRect b="-30664" l="-1441" r="0" t="-1066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559402" y="295696"/>
            <a:ext cx="11166865" cy="1356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rbel"/>
              <a:buNone/>
            </a:pPr>
            <a:r>
              <a:rPr lang="fr-FR"/>
              <a:t>Linear Classifier</a:t>
            </a:r>
            <a:endParaRPr/>
          </a:p>
        </p:txBody>
      </p:sp>
      <p:sp>
        <p:nvSpPr>
          <p:cNvPr id="184" name="Google Shape;184;p21"/>
          <p:cNvSpPr txBox="1"/>
          <p:nvPr>
            <p:ph idx="1" type="body"/>
          </p:nvPr>
        </p:nvSpPr>
        <p:spPr>
          <a:xfrm>
            <a:off x="559559" y="1743496"/>
            <a:ext cx="11163869" cy="4329758"/>
          </a:xfrm>
          <a:prstGeom prst="rect">
            <a:avLst/>
          </a:prstGeom>
          <a:noFill/>
          <a:ln>
            <a:noFill/>
          </a:ln>
        </p:spPr>
        <p:txBody>
          <a:bodyPr anchorCtr="0" anchor="t" bIns="45700" lIns="91425" spcFirstLastPara="1" rIns="91425" wrap="square" tIns="45700">
            <a:noAutofit/>
          </a:bodyPr>
          <a:lstStyle/>
          <a:p>
            <a:pPr indent="-182880" lvl="0" marL="228600" rtl="0" algn="l">
              <a:lnSpc>
                <a:spcPct val="90000"/>
              </a:lnSpc>
              <a:spcBef>
                <a:spcPts val="0"/>
              </a:spcBef>
              <a:spcAft>
                <a:spcPts val="0"/>
              </a:spcAft>
              <a:buSzPts val="1760"/>
              <a:buChar char="•"/>
            </a:pPr>
            <a:r>
              <a:rPr lang="fr-FR"/>
              <a:t>There exists an infinite number of linear separators which one is optimal?</a:t>
            </a:r>
            <a:endParaRPr/>
          </a:p>
        </p:txBody>
      </p:sp>
      <p:sp>
        <p:nvSpPr>
          <p:cNvPr id="185" name="Google Shape;185;p21"/>
          <p:cNvSpPr txBox="1"/>
          <p:nvPr>
            <p:ph idx="12" type="sldNum"/>
          </p:nvPr>
        </p:nvSpPr>
        <p:spPr>
          <a:xfrm>
            <a:off x="10017212" y="6223830"/>
            <a:ext cx="17062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86" name="Google Shape;186;p21"/>
          <p:cNvSpPr/>
          <p:nvPr/>
        </p:nvSpPr>
        <p:spPr>
          <a:xfrm>
            <a:off x="6076831" y="2030577"/>
            <a:ext cx="423769" cy="369332"/>
          </a:xfrm>
          <a:prstGeom prst="rect">
            <a:avLst/>
          </a:prstGeom>
          <a:blipFill rotWithShape="1">
            <a:blip r:embed="rId3">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latin typeface="Corbel"/>
                <a:ea typeface="Corbel"/>
                <a:cs typeface="Corbel"/>
                <a:sym typeface="Corbel"/>
              </a:rPr>
              <a:t> </a:t>
            </a:r>
            <a:endParaRPr/>
          </a:p>
        </p:txBody>
      </p:sp>
      <p:sp>
        <p:nvSpPr>
          <p:cNvPr id="187" name="Google Shape;187;p21"/>
          <p:cNvSpPr txBox="1"/>
          <p:nvPr/>
        </p:nvSpPr>
        <p:spPr>
          <a:xfrm>
            <a:off x="7084048" y="4211232"/>
            <a:ext cx="473353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400">
                <a:solidFill>
                  <a:schemeClr val="dk1"/>
                </a:solidFill>
                <a:latin typeface="Corbel"/>
                <a:ea typeface="Corbel"/>
                <a:cs typeface="Corbel"/>
                <a:sym typeface="Corbel"/>
              </a:rPr>
              <a:t>Larger margin is preferred for generalization</a:t>
            </a:r>
            <a:endParaRPr sz="2400">
              <a:solidFill>
                <a:schemeClr val="dk1"/>
              </a:solidFill>
              <a:latin typeface="Corbel"/>
              <a:ea typeface="Corbel"/>
              <a:cs typeface="Corbel"/>
              <a:sym typeface="Corbel"/>
            </a:endParaRPr>
          </a:p>
        </p:txBody>
      </p:sp>
      <p:grpSp>
        <p:nvGrpSpPr>
          <p:cNvPr id="188" name="Google Shape;188;p21"/>
          <p:cNvGrpSpPr/>
          <p:nvPr/>
        </p:nvGrpSpPr>
        <p:grpSpPr>
          <a:xfrm>
            <a:off x="1083907" y="2352483"/>
            <a:ext cx="5499959" cy="4209821"/>
            <a:chOff x="1083907" y="2352483"/>
            <a:chExt cx="5499959" cy="4209821"/>
          </a:xfrm>
        </p:grpSpPr>
        <p:grpSp>
          <p:nvGrpSpPr>
            <p:cNvPr id="189" name="Google Shape;189;p21"/>
            <p:cNvGrpSpPr/>
            <p:nvPr/>
          </p:nvGrpSpPr>
          <p:grpSpPr>
            <a:xfrm>
              <a:off x="1083907" y="2352483"/>
              <a:ext cx="5381641" cy="4209821"/>
              <a:chOff x="3406853" y="2186079"/>
              <a:chExt cx="4831214" cy="4209821"/>
            </a:xfrm>
          </p:grpSpPr>
          <p:pic>
            <p:nvPicPr>
              <p:cNvPr id="190" name="Google Shape;190;p21"/>
              <p:cNvPicPr preferRelativeResize="0"/>
              <p:nvPr/>
            </p:nvPicPr>
            <p:blipFill rotWithShape="1">
              <a:blip r:embed="rId4">
                <a:alphaModFix/>
              </a:blip>
              <a:srcRect b="0" l="0" r="0" t="0"/>
              <a:stretch/>
            </p:blipFill>
            <p:spPr>
              <a:xfrm>
                <a:off x="3406853" y="2430365"/>
                <a:ext cx="4831214" cy="3965535"/>
              </a:xfrm>
              <a:prstGeom prst="rect">
                <a:avLst/>
              </a:prstGeom>
              <a:noFill/>
              <a:ln>
                <a:noFill/>
              </a:ln>
            </p:spPr>
          </p:pic>
          <p:cxnSp>
            <p:nvCxnSpPr>
              <p:cNvPr id="191" name="Google Shape;191;p21"/>
              <p:cNvCxnSpPr/>
              <p:nvPr/>
            </p:nvCxnSpPr>
            <p:spPr>
              <a:xfrm flipH="1" rot="10800000">
                <a:off x="4772156" y="2186079"/>
                <a:ext cx="3175000" cy="3668720"/>
              </a:xfrm>
              <a:prstGeom prst="straightConnector1">
                <a:avLst/>
              </a:prstGeom>
              <a:noFill/>
              <a:ln cap="flat" cmpd="sng" w="19050">
                <a:solidFill>
                  <a:schemeClr val="dk1"/>
                </a:solidFill>
                <a:prstDash val="solid"/>
                <a:round/>
                <a:headEnd len="sm" w="sm" type="none"/>
                <a:tailEnd len="sm" w="sm" type="none"/>
              </a:ln>
            </p:spPr>
          </p:cxnSp>
        </p:grpSp>
        <p:cxnSp>
          <p:nvCxnSpPr>
            <p:cNvPr id="192" name="Google Shape;192;p21"/>
            <p:cNvCxnSpPr/>
            <p:nvPr/>
          </p:nvCxnSpPr>
          <p:spPr>
            <a:xfrm flipH="1" rot="10800000">
              <a:off x="2109660" y="2364678"/>
              <a:ext cx="3536732" cy="3668720"/>
            </a:xfrm>
            <a:prstGeom prst="straightConnector1">
              <a:avLst/>
            </a:prstGeom>
            <a:noFill/>
            <a:ln cap="flat" cmpd="sng" w="19050">
              <a:solidFill>
                <a:schemeClr val="dk1"/>
              </a:solidFill>
              <a:prstDash val="dash"/>
              <a:round/>
              <a:headEnd len="sm" w="sm" type="none"/>
              <a:tailEnd len="sm" w="sm" type="none"/>
            </a:ln>
          </p:spPr>
        </p:cxnSp>
        <p:cxnSp>
          <p:nvCxnSpPr>
            <p:cNvPr id="193" name="Google Shape;193;p21"/>
            <p:cNvCxnSpPr/>
            <p:nvPr/>
          </p:nvCxnSpPr>
          <p:spPr>
            <a:xfrm flipH="1" rot="10800000">
              <a:off x="3047134" y="2376872"/>
              <a:ext cx="3536732" cy="3668720"/>
            </a:xfrm>
            <a:prstGeom prst="straightConnector1">
              <a:avLst/>
            </a:prstGeom>
            <a:noFill/>
            <a:ln cap="flat" cmpd="sng" w="19050">
              <a:solidFill>
                <a:schemeClr val="dk1"/>
              </a:solidFill>
              <a:prstDash val="dash"/>
              <a:round/>
              <a:headEnd len="sm" w="sm" type="none"/>
              <a:tailEnd len="sm" w="sm" type="none"/>
            </a:ln>
          </p:spPr>
        </p:cxnSp>
      </p:grpSp>
      <p:cxnSp>
        <p:nvCxnSpPr>
          <p:cNvPr id="194" name="Google Shape;194;p21"/>
          <p:cNvCxnSpPr/>
          <p:nvPr/>
        </p:nvCxnSpPr>
        <p:spPr>
          <a:xfrm>
            <a:off x="5571972" y="2485444"/>
            <a:ext cx="487699" cy="375869"/>
          </a:xfrm>
          <a:prstGeom prst="straightConnector1">
            <a:avLst/>
          </a:prstGeom>
          <a:noFill/>
          <a:ln cap="flat" cmpd="sng" w="19050">
            <a:solidFill>
              <a:schemeClr val="accent2"/>
            </a:solidFill>
            <a:prstDash val="solid"/>
            <a:round/>
            <a:headEnd len="med" w="med" type="stealth"/>
            <a:tailEnd len="med" w="med" type="stealth"/>
          </a:ln>
        </p:spPr>
      </p:cxnSp>
      <p:sp>
        <p:nvSpPr>
          <p:cNvPr id="195" name="Google Shape;195;p21"/>
          <p:cNvSpPr txBox="1"/>
          <p:nvPr/>
        </p:nvSpPr>
        <p:spPr>
          <a:xfrm>
            <a:off x="7084048" y="2304047"/>
            <a:ext cx="8627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rgbClr val="FF0000"/>
                </a:solidFill>
                <a:latin typeface="Corbel"/>
                <a:ea typeface="Corbel"/>
                <a:cs typeface="Corbel"/>
                <a:sym typeface="Corbel"/>
              </a:rPr>
              <a:t>margin</a:t>
            </a:r>
            <a:endParaRPr sz="1800">
              <a:solidFill>
                <a:srgbClr val="FF0000"/>
              </a:solidFill>
              <a:latin typeface="Corbel"/>
              <a:ea typeface="Corbel"/>
              <a:cs typeface="Corbel"/>
              <a:sym typeface="Corbel"/>
            </a:endParaRPr>
          </a:p>
        </p:txBody>
      </p:sp>
      <p:cxnSp>
        <p:nvCxnSpPr>
          <p:cNvPr id="196" name="Google Shape;196;p21"/>
          <p:cNvCxnSpPr>
            <a:stCxn id="195" idx="1"/>
          </p:cNvCxnSpPr>
          <p:nvPr/>
        </p:nvCxnSpPr>
        <p:spPr>
          <a:xfrm flipH="1">
            <a:off x="5982748" y="2488713"/>
            <a:ext cx="1101300" cy="131400"/>
          </a:xfrm>
          <a:prstGeom prst="straightConnector1">
            <a:avLst/>
          </a:prstGeom>
          <a:noFill/>
          <a:ln cap="flat" cmpd="dbl" w="53975">
            <a:solidFill>
              <a:schemeClr val="accent2"/>
            </a:solidFill>
            <a:prstDash val="solid"/>
            <a:round/>
            <a:headEnd len="sm" w="sm" type="none"/>
            <a:tailEnd len="med" w="med" type="triangle"/>
          </a:ln>
          <a:effectLst>
            <a:outerShdw blurRad="38100" rotWithShape="0" dir="5400000" dist="25400">
              <a:srgbClr val="000000">
                <a:alpha val="44705"/>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