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Aldrich"/>
      <p:regular r:id="rId46"/>
    </p:embeddedFont>
    <p:embeddedFont>
      <p:font typeface="Didact Gothic"/>
      <p:regular r:id="rId47"/>
    </p:embeddedFont>
    <p:embeddedFont>
      <p:font typeface="PT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E1C447-0321-49CC-AB5F-7414622CF6F4}">
  <a:tblStyle styleId="{18E1C447-0321-49CC-AB5F-7414622CF6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Aldrich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-regular.fntdata"/><Relationship Id="rId47" Type="http://schemas.openxmlformats.org/officeDocument/2006/relationships/font" Target="fonts/DidactGothic-regular.fntdata"/><Relationship Id="rId49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ans-boldItalic.fntdata"/><Relationship Id="rId50" Type="http://schemas.openxmlformats.org/officeDocument/2006/relationships/font" Target="fonts/PT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3de5052a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3de5052a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0ca839495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0ca839495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0ca839495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0ca839495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0ca83949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0ca83949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0ca839495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30ca839495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0ca839495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0ca83949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0ca839495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0ca839495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0ca839495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0ca839495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ca839495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ca83949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0ca839495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0ca839495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0ca839495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0ca839495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9fa85cf4f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9fa85cf4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0ca839495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0ca839495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0ca83949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0ca83949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0ca839495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0ca839495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0ca839495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0ca839495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0ca839495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0ca839495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0ca839495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0ca839495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0ca839495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0ca839495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0ca839495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0ca839495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0ca839495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0ca839495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0ca839495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0ca839495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0ca839495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0ca839495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0ca839495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0ca839495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0ca839495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0ca839495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0ca839495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0ca839495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0ca839495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0ca839495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0ca839495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0ca839495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0ca839495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0ca839495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0ca839495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0ca839495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0ca839495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0ca839495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0ca839495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0ca839495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0ca839495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0ca839495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0ca83949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0ca83949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0ca839495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0ca839495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9fa85cf4fd_0_4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9fa85cf4fd_0_4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0ca839495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0ca839495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0ca83949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0ca83949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0ca83949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0ca83949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0ca839495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0ca83949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2"/>
          <p:cNvSpPr txBox="1"/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14" name="Google Shape;214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19" name="Google Shape;219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" name="Google Shape;223;p11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2" name="Google Shape;242;p13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3" name="Google Shape;243;p13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4" name="Google Shape;244;p13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3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flipH="1" rot="10800000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0" name="Google Shape;270;p14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7" name="Google Shape;277;p15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6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1" name="Google Shape;321;p16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3" name="Google Shape;323;p16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5" name="Google Shape;325;p1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17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1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8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359" name="Google Shape;359;p1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66" name="Google Shape;366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0" name="Google Shape;370;p18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1" name="Google Shape;371;p18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3" name="Google Shape;373;p18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5" name="Google Shape;375;p18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7" name="Google Shape;377;p18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8" name="Google Shape;378;p18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9" name="Google Shape;379;p18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0" name="Google Shape;380;p18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1" name="Google Shape;381;p18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2" name="Google Shape;382;p1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3" name="Google Shape;383;p18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384" name="Google Shape;384;p1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389" name="Google Shape;389;p1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0" name="Google Shape;390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395" name="Google Shape;395;p1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3" name="Google Shape;403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" name="Google Shape;407;p19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19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0" name="Google Shape;410;p19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19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19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7" name="Google Shape;427;p20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28" name="Google Shape;428;p20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" name="Google Shape;110;p3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3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1" name="Google Shape;431;p21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7611614" y="3464137"/>
            <a:ext cx="853189" cy="845690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5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5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5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0" name="Google Shape;170;p6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7"/>
          <p:cNvSpPr txBox="1"/>
          <p:nvPr>
            <p:ph idx="1" type="subTitle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8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9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" name="Google Shape;209;p9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>
            <p:ph type="ctrTitle"/>
          </p:nvPr>
        </p:nvSpPr>
        <p:spPr>
          <a:xfrm>
            <a:off x="1896300" y="1840638"/>
            <a:ext cx="53514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Herzlich willkommen zum ersten Tutorium des Semesters!</a:t>
            </a:r>
            <a:endParaRPr sz="3400"/>
          </a:p>
        </p:txBody>
      </p:sp>
      <p:grpSp>
        <p:nvGrpSpPr>
          <p:cNvPr id="494" name="Google Shape;494;p25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495" name="Google Shape;495;p25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5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28" name="Google Shape;528;p25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Definitionsbereiche von verschiedenen Typen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3" name="Google Shape;643;p34"/>
          <p:cNvPicPr preferRelativeResize="0"/>
          <p:nvPr/>
        </p:nvPicPr>
        <p:blipFill rotWithShape="1">
          <a:blip r:embed="rId3">
            <a:alphaModFix/>
          </a:blip>
          <a:srcRect b="2374" l="0" r="2419" t="7672"/>
          <a:stretch/>
        </p:blipFill>
        <p:spPr>
          <a:xfrm>
            <a:off x="1050175" y="1736175"/>
            <a:ext cx="6872900" cy="21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4"/>
          <p:cNvSpPr txBox="1"/>
          <p:nvPr/>
        </p:nvSpPr>
        <p:spPr>
          <a:xfrm>
            <a:off x="1093500" y="3958875"/>
            <a:ext cx="32502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Min (unsigned) = 0 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Min (signed) = -1 * 2^(Bitzahl -1) 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45" name="Google Shape;645;p34"/>
          <p:cNvSpPr txBox="1"/>
          <p:nvPr/>
        </p:nvSpPr>
        <p:spPr>
          <a:xfrm>
            <a:off x="4384125" y="3999375"/>
            <a:ext cx="34527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Max (unsigned) = (2^Bitzahl) -1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Max (signed) = (2^(Bitzahl -1)) -1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in mind!</a:t>
            </a:r>
            <a:endParaRPr/>
          </a:p>
        </p:txBody>
      </p:sp>
      <p:pic>
        <p:nvPicPr>
          <p:cNvPr id="651" name="Google Shape;6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23" y="1165600"/>
            <a:ext cx="7488324" cy="6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5"/>
          <p:cNvSpPr txBox="1"/>
          <p:nvPr/>
        </p:nvSpPr>
        <p:spPr>
          <a:xfrm>
            <a:off x="2065500" y="1893375"/>
            <a:ext cx="5791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Wichtig für das Arbeiten mit ASCII-Zeichen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53" name="Google Shape;653;p35"/>
          <p:cNvCxnSpPr>
            <a:endCxn id="652" idx="1"/>
          </p:cNvCxnSpPr>
          <p:nvPr/>
        </p:nvCxnSpPr>
        <p:spPr>
          <a:xfrm>
            <a:off x="1174500" y="1893375"/>
            <a:ext cx="8910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4" name="Google Shape;654;p35"/>
          <p:cNvPicPr preferRelativeResize="0"/>
          <p:nvPr/>
        </p:nvPicPr>
        <p:blipFill rotWithShape="1">
          <a:blip r:embed="rId4">
            <a:alphaModFix/>
          </a:blip>
          <a:srcRect b="19495" l="0" r="0" t="3140"/>
          <a:stretch/>
        </p:blipFill>
        <p:spPr>
          <a:xfrm>
            <a:off x="2803413" y="2369175"/>
            <a:ext cx="4315674" cy="25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5"/>
          <p:cNvSpPr txBox="1"/>
          <p:nvPr/>
        </p:nvSpPr>
        <p:spPr>
          <a:xfrm>
            <a:off x="941625" y="2743875"/>
            <a:ext cx="15897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Klassische </a:t>
            </a: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Klausurfrage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56" name="Google Shape;656;p35"/>
          <p:cNvCxnSpPr>
            <a:stCxn id="655" idx="2"/>
          </p:cNvCxnSpPr>
          <p:nvPr/>
        </p:nvCxnSpPr>
        <p:spPr>
          <a:xfrm>
            <a:off x="1736475" y="3573975"/>
            <a:ext cx="8658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38" y="891263"/>
            <a:ext cx="8068726" cy="33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5" y="379950"/>
            <a:ext cx="4860826" cy="438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251" y="778550"/>
            <a:ext cx="3471599" cy="358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00" y="3382275"/>
            <a:ext cx="7896975" cy="1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12" y="739650"/>
            <a:ext cx="7747175" cy="23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00" y="1610400"/>
            <a:ext cx="8306600" cy="14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13" y="944900"/>
            <a:ext cx="7723175" cy="32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6"/>
          <p:cNvSpPr txBox="1"/>
          <p:nvPr>
            <p:ph type="ctrTitle"/>
          </p:nvPr>
        </p:nvSpPr>
        <p:spPr>
          <a:xfrm>
            <a:off x="2782070" y="440775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Erste Schritte</a:t>
            </a:r>
            <a:endParaRPr/>
          </a:p>
        </p:txBody>
      </p:sp>
      <p:sp>
        <p:nvSpPr>
          <p:cNvPr id="540" name="Google Shape;540;p26"/>
          <p:cNvSpPr txBox="1"/>
          <p:nvPr>
            <p:ph idx="1" type="subTitle"/>
          </p:nvPr>
        </p:nvSpPr>
        <p:spPr>
          <a:xfrm>
            <a:off x="2213175" y="946150"/>
            <a:ext cx="42771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 mit bei Zulip! Es ist unglaublich nützlich</a:t>
            </a:r>
            <a:endParaRPr/>
          </a:p>
        </p:txBody>
      </p:sp>
      <p:pic>
        <p:nvPicPr>
          <p:cNvPr id="541" name="Google Shape;5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00" y="1509150"/>
            <a:ext cx="2139877" cy="27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6"/>
          <p:cNvSpPr txBox="1"/>
          <p:nvPr/>
        </p:nvSpPr>
        <p:spPr>
          <a:xfrm>
            <a:off x="1344450" y="4338300"/>
            <a:ext cx="1588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Montag 10.00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43" name="Google Shape;5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675" y="1509150"/>
            <a:ext cx="2139877" cy="27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6"/>
          <p:cNvSpPr txBox="1"/>
          <p:nvPr/>
        </p:nvSpPr>
        <p:spPr>
          <a:xfrm>
            <a:off x="3619125" y="4342775"/>
            <a:ext cx="1842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Montag 14.00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45" name="Google Shape;5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150" y="1509150"/>
            <a:ext cx="2139877" cy="27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6"/>
          <p:cNvSpPr txBox="1"/>
          <p:nvPr/>
        </p:nvSpPr>
        <p:spPr>
          <a:xfrm>
            <a:off x="6148500" y="4342775"/>
            <a:ext cx="1528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Kanalgruppe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50" y="1544325"/>
            <a:ext cx="8347501" cy="20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38" y="1357013"/>
            <a:ext cx="7997526" cy="24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63" y="1250700"/>
            <a:ext cx="7881274" cy="26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88" y="1230450"/>
            <a:ext cx="7882425" cy="2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552075"/>
            <a:ext cx="5619751" cy="4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50" y="2060700"/>
            <a:ext cx="7728500" cy="10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63" y="1144388"/>
            <a:ext cx="7920675" cy="28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Erste Schritte</a:t>
            </a:r>
            <a:endParaRPr/>
          </a:p>
        </p:txBody>
      </p:sp>
      <p:sp>
        <p:nvSpPr>
          <p:cNvPr id="552" name="Google Shape;552;p27"/>
          <p:cNvSpPr txBox="1"/>
          <p:nvPr>
            <p:ph idx="1" type="subTitle"/>
          </p:nvPr>
        </p:nvSpPr>
        <p:spPr>
          <a:xfrm>
            <a:off x="4876800" y="2313025"/>
            <a:ext cx="30291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Ich habe auch eine Website, auf der ich meine Folien, meine Lösungen für die Übungsblätter und zusätzliche Informatikressourcen für andere Vorlesungen hochlade.</a:t>
            </a:r>
            <a:endParaRPr/>
          </a:p>
        </p:txBody>
      </p:sp>
      <p:pic>
        <p:nvPicPr>
          <p:cNvPr id="553" name="Google Shape;5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300" y="696225"/>
            <a:ext cx="2893877" cy="37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25" y="2045875"/>
            <a:ext cx="7522351" cy="10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25" y="1544325"/>
            <a:ext cx="7727150" cy="20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0" y="1316513"/>
            <a:ext cx="8170001" cy="25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875" y="410325"/>
            <a:ext cx="5768251" cy="432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213" y="653325"/>
            <a:ext cx="6909576" cy="38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75" y="572325"/>
            <a:ext cx="5870850" cy="39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1271588"/>
            <a:ext cx="54006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"/>
          <p:cNvSpPr txBox="1"/>
          <p:nvPr>
            <p:ph type="title"/>
          </p:nvPr>
        </p:nvSpPr>
        <p:spPr>
          <a:xfrm>
            <a:off x="1235850" y="1414500"/>
            <a:ext cx="66723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Die Folien zur Zentralübung sind sehr informativ, was den organisatorischen Teil betrifft. Es ist möglich, dass noch einige Unklarheiten bestehen. Hat jemand organisatorische Fragen?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4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Viel Erfolg bei den Hausaufgaben</a:t>
            </a:r>
            <a:endParaRPr b="1" sz="2700"/>
          </a:p>
        </p:txBody>
      </p:sp>
      <p:sp>
        <p:nvSpPr>
          <p:cNvPr id="795" name="Google Shape;795;p64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Ich bin für eure Fragen da! Sendet mir einfach eine PM auf Zulip oder schreib ins Channel!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9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Dies ist kein Ersatz für die VL! Nur eine Erinnerung an die wichtigsten Themen der Woche.</a:t>
            </a:r>
            <a:endParaRPr/>
          </a:p>
        </p:txBody>
      </p:sp>
      <p:sp>
        <p:nvSpPr>
          <p:cNvPr id="564" name="Google Shape;564;p29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ist nicht nötig, das Blatt vorher zu lösen. Du bekommst für jede Übung etwas Zeit, bevor wir sie gemeinsam lösen.</a:t>
            </a:r>
            <a:endParaRPr/>
          </a:p>
        </p:txBody>
      </p:sp>
      <p:grpSp>
        <p:nvGrpSpPr>
          <p:cNvPr id="565" name="Google Shape;565;p29"/>
          <p:cNvGrpSpPr/>
          <p:nvPr/>
        </p:nvGrpSpPr>
        <p:grpSpPr>
          <a:xfrm>
            <a:off x="6141416" y="1592983"/>
            <a:ext cx="771920" cy="771920"/>
            <a:chOff x="1190625" y="238125"/>
            <a:chExt cx="5219200" cy="5219200"/>
          </a:xfrm>
        </p:grpSpPr>
        <p:sp>
          <p:nvSpPr>
            <p:cNvPr id="566" name="Google Shape;566;p29"/>
            <p:cNvSpPr/>
            <p:nvPr/>
          </p:nvSpPr>
          <p:spPr>
            <a:xfrm>
              <a:off x="3147000" y="2112950"/>
              <a:ext cx="2939075" cy="1632650"/>
            </a:xfrm>
            <a:custGeom>
              <a:rect b="b" l="l" r="r" t="t"/>
              <a:pathLst>
                <a:path extrusionOk="0" h="65306" w="117563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269725" y="317225"/>
              <a:ext cx="1714200" cy="5061000"/>
            </a:xfrm>
            <a:custGeom>
              <a:rect b="b" l="l" r="r" t="t"/>
              <a:pathLst>
                <a:path extrusionOk="0" h="202440" w="68568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3147000" y="2194500"/>
              <a:ext cx="408575" cy="1469550"/>
            </a:xfrm>
            <a:custGeom>
              <a:rect b="b" l="l" r="r" t="t"/>
              <a:pathLst>
                <a:path extrusionOk="0" h="58782" w="16343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3391650" y="3745575"/>
              <a:ext cx="2939050" cy="1632625"/>
            </a:xfrm>
            <a:custGeom>
              <a:rect b="b" l="l" r="r" t="t"/>
              <a:pathLst>
                <a:path extrusionOk="0" h="65305" w="117562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922950" y="3827125"/>
              <a:ext cx="407750" cy="1469550"/>
            </a:xfrm>
            <a:custGeom>
              <a:rect b="b" l="l" r="r" t="t"/>
              <a:pathLst>
                <a:path extrusionOk="0" h="58782" w="1631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595925" y="3745575"/>
              <a:ext cx="327050" cy="1632625"/>
            </a:xfrm>
            <a:custGeom>
              <a:rect b="b" l="l" r="r" t="t"/>
              <a:pathLst>
                <a:path extrusionOk="0" h="65305" w="13082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269725" y="317225"/>
              <a:ext cx="1142525" cy="5061000"/>
            </a:xfrm>
            <a:custGeom>
              <a:rect b="b" l="l" r="r" t="t"/>
              <a:pathLst>
                <a:path extrusionOk="0" h="202440" w="45701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3555550" y="2112950"/>
              <a:ext cx="407775" cy="1632650"/>
            </a:xfrm>
            <a:custGeom>
              <a:rect b="b" l="l" r="r" t="t"/>
              <a:pathLst>
                <a:path extrusionOk="0" h="65306" w="16311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167575" y="317225"/>
              <a:ext cx="244675" cy="5061000"/>
            </a:xfrm>
            <a:custGeom>
              <a:rect b="b" l="l" r="r" t="t"/>
              <a:pathLst>
                <a:path extrusionOk="0" h="202440" w="9787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1840575" y="3991025"/>
              <a:ext cx="571675" cy="570875"/>
            </a:xfrm>
            <a:custGeom>
              <a:rect b="b" l="l" r="r" t="t"/>
              <a:pathLst>
                <a:path extrusionOk="0" h="22835" w="22867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190625" y="238125"/>
              <a:ext cx="1870750" cy="5219200"/>
            </a:xfrm>
            <a:custGeom>
              <a:rect b="b" l="l" r="r" t="t"/>
              <a:pathLst>
                <a:path extrusionOk="0" h="208768" w="7483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595100" y="646675"/>
              <a:ext cx="1061800" cy="157425"/>
            </a:xfrm>
            <a:custGeom>
              <a:rect b="b" l="l" r="r" t="t"/>
              <a:pathLst>
                <a:path extrusionOk="0" h="6297" w="42472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595100" y="4891325"/>
              <a:ext cx="1061800" cy="157425"/>
            </a:xfrm>
            <a:custGeom>
              <a:rect b="b" l="l" r="r" t="t"/>
              <a:pathLst>
                <a:path extrusionOk="0" h="6297" w="42472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595100" y="972875"/>
              <a:ext cx="1061800" cy="157425"/>
            </a:xfrm>
            <a:custGeom>
              <a:rect b="b" l="l" r="r" t="t"/>
              <a:pathLst>
                <a:path extrusionOk="0" h="6297" w="42472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922125" y="1299075"/>
              <a:ext cx="407750" cy="158225"/>
            </a:xfrm>
            <a:custGeom>
              <a:rect b="b" l="l" r="r" t="t"/>
              <a:pathLst>
                <a:path extrusionOk="0" h="6329" w="1631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762275" y="3911925"/>
              <a:ext cx="729075" cy="729075"/>
            </a:xfrm>
            <a:custGeom>
              <a:rect b="b" l="l" r="r" t="t"/>
              <a:pathLst>
                <a:path extrusionOk="0" h="29163" w="29163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3147000" y="3667275"/>
              <a:ext cx="3262825" cy="1790050"/>
            </a:xfrm>
            <a:custGeom>
              <a:rect b="b" l="l" r="r" t="t"/>
              <a:pathLst>
                <a:path extrusionOk="0" h="71602" w="130513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5843825" y="4154125"/>
              <a:ext cx="157425" cy="816350"/>
            </a:xfrm>
            <a:custGeom>
              <a:rect b="b" l="l" r="r" t="t"/>
              <a:pathLst>
                <a:path extrusionOk="0" h="32654" w="6297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3391650" y="3993475"/>
              <a:ext cx="2286675" cy="157425"/>
            </a:xfrm>
            <a:custGeom>
              <a:rect b="b" l="l" r="r" t="t"/>
              <a:pathLst>
                <a:path extrusionOk="0" h="6297" w="91467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391650" y="4320500"/>
              <a:ext cx="2286675" cy="157400"/>
            </a:xfrm>
            <a:custGeom>
              <a:rect b="b" l="l" r="r" t="t"/>
              <a:pathLst>
                <a:path extrusionOk="0" h="6296" w="91467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391650" y="4646675"/>
              <a:ext cx="2286675" cy="157425"/>
            </a:xfrm>
            <a:custGeom>
              <a:rect b="b" l="l" r="r" t="t"/>
              <a:pathLst>
                <a:path extrusionOk="0" h="6297" w="91467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391650" y="4972875"/>
              <a:ext cx="2286675" cy="158250"/>
            </a:xfrm>
            <a:custGeom>
              <a:rect b="b" l="l" r="r" t="t"/>
              <a:pathLst>
                <a:path extrusionOk="0" h="6330" w="91467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068700" y="2033825"/>
              <a:ext cx="3262000" cy="1790875"/>
            </a:xfrm>
            <a:custGeom>
              <a:rect b="b" l="l" r="r" t="t"/>
              <a:pathLst>
                <a:path extrusionOk="0" h="71635" w="13048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3476450" y="2521500"/>
              <a:ext cx="157425" cy="816350"/>
            </a:xfrm>
            <a:custGeom>
              <a:rect b="b" l="l" r="r" t="t"/>
              <a:pathLst>
                <a:path extrusionOk="0" h="32654" w="6297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3800200" y="2360850"/>
              <a:ext cx="2285875" cy="157425"/>
            </a:xfrm>
            <a:custGeom>
              <a:rect b="b" l="l" r="r" t="t"/>
              <a:pathLst>
                <a:path extrusionOk="0" h="6297" w="91435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3800200" y="2687050"/>
              <a:ext cx="2285875" cy="158225"/>
            </a:xfrm>
            <a:custGeom>
              <a:rect b="b" l="l" r="r" t="t"/>
              <a:pathLst>
                <a:path extrusionOk="0" h="6329" w="91435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3800200" y="3014075"/>
              <a:ext cx="2285875" cy="157400"/>
            </a:xfrm>
            <a:custGeom>
              <a:rect b="b" l="l" r="r" t="t"/>
              <a:pathLst>
                <a:path extrusionOk="0" h="6296" w="91435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3800200" y="3340250"/>
              <a:ext cx="2285875" cy="157425"/>
            </a:xfrm>
            <a:custGeom>
              <a:rect b="b" l="l" r="r" t="t"/>
              <a:pathLst>
                <a:path extrusionOk="0" h="6297" w="91435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29"/>
          <p:cNvGrpSpPr/>
          <p:nvPr/>
        </p:nvGrpSpPr>
        <p:grpSpPr>
          <a:xfrm>
            <a:off x="2138856" y="1586720"/>
            <a:ext cx="852251" cy="854383"/>
            <a:chOff x="1197125" y="238125"/>
            <a:chExt cx="5206175" cy="5219200"/>
          </a:xfrm>
        </p:grpSpPr>
        <p:sp>
          <p:nvSpPr>
            <p:cNvPr id="595" name="Google Shape;595;p29"/>
            <p:cNvSpPr/>
            <p:nvPr/>
          </p:nvSpPr>
          <p:spPr>
            <a:xfrm>
              <a:off x="2986325" y="4238125"/>
              <a:ext cx="488525" cy="243850"/>
            </a:xfrm>
            <a:custGeom>
              <a:rect b="b" l="l" r="r" t="t"/>
              <a:pathLst>
                <a:path extrusionOk="0" h="9754" w="19541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277875" y="983475"/>
              <a:ext cx="5044675" cy="2522350"/>
            </a:xfrm>
            <a:custGeom>
              <a:rect b="b" l="l" r="r" t="t"/>
              <a:pathLst>
                <a:path extrusionOk="0" h="100894" w="201787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2498675" y="3342700"/>
              <a:ext cx="2603900" cy="325425"/>
            </a:xfrm>
            <a:custGeom>
              <a:rect b="b" l="l" r="r" t="t"/>
              <a:pathLst>
                <a:path extrusionOk="0" h="13017" w="104156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2824050" y="1716600"/>
              <a:ext cx="1952325" cy="1172725"/>
            </a:xfrm>
            <a:custGeom>
              <a:rect b="b" l="l" r="r" t="t"/>
              <a:pathLst>
                <a:path extrusionOk="0" h="46909" w="78093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3795300" y="2091725"/>
              <a:ext cx="631225" cy="631225"/>
            </a:xfrm>
            <a:custGeom>
              <a:rect b="b" l="l" r="r" t="t"/>
              <a:pathLst>
                <a:path extrusionOk="0" h="25249" w="25249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2294800" y="3262800"/>
              <a:ext cx="3010825" cy="2194525"/>
            </a:xfrm>
            <a:custGeom>
              <a:rect b="b" l="l" r="r" t="t"/>
              <a:pathLst>
                <a:path extrusionOk="0" h="87781" w="120433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2986325" y="4157400"/>
              <a:ext cx="488525" cy="160675"/>
            </a:xfrm>
            <a:custGeom>
              <a:rect b="b" l="l" r="r" t="t"/>
              <a:pathLst>
                <a:path extrusionOk="0" h="6427" w="19541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3150250" y="3993475"/>
              <a:ext cx="160675" cy="244675"/>
            </a:xfrm>
            <a:custGeom>
              <a:rect b="b" l="l" r="r" t="t"/>
              <a:pathLst>
                <a:path extrusionOk="0" h="9787" w="6427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881750" y="4157400"/>
              <a:ext cx="406950" cy="160675"/>
            </a:xfrm>
            <a:custGeom>
              <a:rect b="b" l="l" r="r" t="t"/>
              <a:pathLst>
                <a:path extrusionOk="0" h="6427" w="16278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197125" y="238125"/>
              <a:ext cx="5206175" cy="3347625"/>
            </a:xfrm>
            <a:custGeom>
              <a:rect b="b" l="l" r="r" t="t"/>
              <a:pathLst>
                <a:path extrusionOk="0" h="133905" w="208247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9"/>
          <p:cNvSpPr txBox="1"/>
          <p:nvPr>
            <p:ph type="title"/>
          </p:nvPr>
        </p:nvSpPr>
        <p:spPr>
          <a:xfrm>
            <a:off x="1276350" y="25622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Kurze Zfs</a:t>
            </a:r>
            <a:endParaRPr/>
          </a:p>
        </p:txBody>
      </p:sp>
      <p:sp>
        <p:nvSpPr>
          <p:cNvPr id="606" name="Google Shape;606;p29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Lösen des Übungsblattes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Logische Operatoren</a:t>
            </a:r>
            <a:endParaRPr/>
          </a:p>
        </p:txBody>
      </p:sp>
      <p:pic>
        <p:nvPicPr>
          <p:cNvPr id="612" name="Google Shape;612;p30"/>
          <p:cNvPicPr preferRelativeResize="0"/>
          <p:nvPr/>
        </p:nvPicPr>
        <p:blipFill rotWithShape="1">
          <a:blip r:embed="rId3">
            <a:alphaModFix/>
          </a:blip>
          <a:srcRect b="74665" l="4488" r="64601" t="9254"/>
          <a:stretch/>
        </p:blipFill>
        <p:spPr>
          <a:xfrm>
            <a:off x="1360775" y="1103475"/>
            <a:ext cx="1661275" cy="758149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0"/>
          <p:cNvSpPr txBox="1"/>
          <p:nvPr/>
        </p:nvSpPr>
        <p:spPr>
          <a:xfrm>
            <a:off x="2662875" y="1223725"/>
            <a:ext cx="5295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14" name="Google Shape;614;p30"/>
          <p:cNvPicPr preferRelativeResize="0"/>
          <p:nvPr/>
        </p:nvPicPr>
        <p:blipFill rotWithShape="1">
          <a:blip r:embed="rId3">
            <a:alphaModFix/>
          </a:blip>
          <a:srcRect b="56842" l="4299" r="64790" t="27077"/>
          <a:stretch/>
        </p:blipFill>
        <p:spPr>
          <a:xfrm>
            <a:off x="3022050" y="1103475"/>
            <a:ext cx="1661275" cy="7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0"/>
          <p:cNvPicPr preferRelativeResize="0"/>
          <p:nvPr/>
        </p:nvPicPr>
        <p:blipFill rotWithShape="1">
          <a:blip r:embed="rId3">
            <a:alphaModFix/>
          </a:blip>
          <a:srcRect b="39017" l="4488" r="64601" t="47667"/>
          <a:stretch/>
        </p:blipFill>
        <p:spPr>
          <a:xfrm>
            <a:off x="4683325" y="1168663"/>
            <a:ext cx="1661275" cy="62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0"/>
          <p:cNvPicPr preferRelativeResize="0"/>
          <p:nvPr/>
        </p:nvPicPr>
        <p:blipFill rotWithShape="1">
          <a:blip r:embed="rId3">
            <a:alphaModFix/>
          </a:blip>
          <a:srcRect b="16533" l="4488" r="64601" t="68252"/>
          <a:stretch/>
        </p:blipFill>
        <p:spPr>
          <a:xfrm>
            <a:off x="6344600" y="1123874"/>
            <a:ext cx="1661275" cy="7173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7" name="Google Shape;617;p30"/>
          <p:cNvGraphicFramePr/>
          <p:nvPr/>
        </p:nvGraphicFramePr>
        <p:xfrm>
          <a:off x="260625" y="186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{18E1C447-0321-49CC-AB5F-7414622CF6F4}</a:tableStyleId>
              </a:tblPr>
              <a:tblGrid>
                <a:gridCol w="556800"/>
                <a:gridCol w="543350"/>
                <a:gridCol w="1661275"/>
                <a:gridCol w="3322550"/>
                <a:gridCol w="1661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A &amp;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| B                           !A               !B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XOR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0                                 1               1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1                                 1               0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1                                 0               1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1                                 0               0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8" name="Google Shape;618;p30"/>
          <p:cNvCxnSpPr/>
          <p:nvPr/>
        </p:nvCxnSpPr>
        <p:spPr>
          <a:xfrm>
            <a:off x="4687875" y="1796925"/>
            <a:ext cx="20400" cy="2014800"/>
          </a:xfrm>
          <a:prstGeom prst="straightConnector1">
            <a:avLst/>
          </a:prstGeom>
          <a:noFill/>
          <a:ln cap="flat" cmpd="sng" w="9525">
            <a:solidFill>
              <a:srgbClr val="95A6B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0"/>
          <p:cNvCxnSpPr>
            <a:stCxn id="615" idx="2"/>
          </p:cNvCxnSpPr>
          <p:nvPr/>
        </p:nvCxnSpPr>
        <p:spPr>
          <a:xfrm>
            <a:off x="5513962" y="1796414"/>
            <a:ext cx="4200" cy="2040900"/>
          </a:xfrm>
          <a:prstGeom prst="straightConnector1">
            <a:avLst/>
          </a:prstGeom>
          <a:noFill/>
          <a:ln cap="flat" cmpd="sng" w="9525">
            <a:solidFill>
              <a:srgbClr val="AAB8C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</a:t>
            </a:r>
            <a:r>
              <a:rPr lang="en"/>
              <a:t> von Binärzahldarstellungen</a:t>
            </a:r>
            <a:endParaRPr/>
          </a:p>
        </p:txBody>
      </p:sp>
      <p:pic>
        <p:nvPicPr>
          <p:cNvPr id="625" name="Google Shape;6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600" y="1178700"/>
            <a:ext cx="6753374" cy="3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Variante von Binärzahldarstellungen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1" name="Google Shape;6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150" y="1104850"/>
            <a:ext cx="6829051" cy="35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3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Definitionsbereiche von verschiedenen Typen</a:t>
            </a:r>
            <a:endParaRPr/>
          </a:p>
        </p:txBody>
      </p:sp>
      <p:pic>
        <p:nvPicPr>
          <p:cNvPr id="637" name="Google Shape;637;p33"/>
          <p:cNvPicPr preferRelativeResize="0"/>
          <p:nvPr/>
        </p:nvPicPr>
        <p:blipFill rotWithShape="1">
          <a:blip r:embed="rId3">
            <a:alphaModFix/>
          </a:blip>
          <a:srcRect b="2374" l="0" r="2419" t="7672"/>
          <a:stretch/>
        </p:blipFill>
        <p:spPr>
          <a:xfrm>
            <a:off x="1050175" y="1736175"/>
            <a:ext cx="6872900" cy="21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5E9FF"/>
      </a:lt2>
      <a:accent1>
        <a:srgbClr val="964CD8"/>
      </a:accent1>
      <a:accent2>
        <a:srgbClr val="C4E68B"/>
      </a:accent2>
      <a:accent3>
        <a:srgbClr val="FFF9A8"/>
      </a:accent3>
      <a:accent4>
        <a:srgbClr val="E9D5FC"/>
      </a:accent4>
      <a:accent5>
        <a:srgbClr val="28004D"/>
      </a:accent5>
      <a:accent6>
        <a:srgbClr val="D3A8FF"/>
      </a:accent6>
      <a:hlink>
        <a:srgbClr val="28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