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6" r:id="rId4"/>
    <p:sldId id="279" r:id="rId5"/>
    <p:sldId id="280" r:id="rId6"/>
    <p:sldId id="267" r:id="rId7"/>
    <p:sldId id="268" r:id="rId8"/>
    <p:sldId id="260" r:id="rId9"/>
    <p:sldId id="259" r:id="rId10"/>
    <p:sldId id="261" r:id="rId11"/>
    <p:sldId id="264" r:id="rId12"/>
    <p:sldId id="265" r:id="rId13"/>
    <p:sldId id="269" r:id="rId14"/>
    <p:sldId id="271" r:id="rId15"/>
    <p:sldId id="272" r:id="rId16"/>
    <p:sldId id="273" r:id="rId17"/>
    <p:sldId id="274" r:id="rId18"/>
    <p:sldId id="275" r:id="rId19"/>
    <p:sldId id="276" r:id="rId20"/>
    <p:sldId id="277" r:id="rId21"/>
    <p:sldId id="278" r:id="rId22"/>
    <p:sldId id="284" r:id="rId23"/>
    <p:sldId id="281" r:id="rId24"/>
    <p:sldId id="283" r:id="rId25"/>
    <p:sldId id="285" r:id="rId26"/>
    <p:sldId id="286" r:id="rId27"/>
    <p:sldId id="287" r:id="rId28"/>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00"/>
    <a:srgbClr val="A5A5A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BDBED569-4797-4DF1-A0F4-6AAB3CD982D8}" styleName="Style léger 3 - Accentuation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3" d="100"/>
          <a:sy n="113" d="100"/>
        </p:scale>
        <p:origin x="456"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6A5219D-B165-1F82-5D0D-66CC8DDF6EEF}"/>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endParaRPr lang="en-US"/>
          </a:p>
        </p:txBody>
      </p:sp>
      <p:sp>
        <p:nvSpPr>
          <p:cNvPr id="3" name="Sous-titre 2">
            <a:extLst>
              <a:ext uri="{FF2B5EF4-FFF2-40B4-BE49-F238E27FC236}">
                <a16:creationId xmlns:a16="http://schemas.microsoft.com/office/drawing/2014/main" id="{B5A2C621-ECF5-62BE-9925-4860229394D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a:p>
        </p:txBody>
      </p:sp>
      <p:sp>
        <p:nvSpPr>
          <p:cNvPr id="4" name="Espace réservé de la date 3">
            <a:extLst>
              <a:ext uri="{FF2B5EF4-FFF2-40B4-BE49-F238E27FC236}">
                <a16:creationId xmlns:a16="http://schemas.microsoft.com/office/drawing/2014/main" id="{AAC1C56F-AB40-4DB3-122A-FDEEEA29B662}"/>
              </a:ext>
            </a:extLst>
          </p:cNvPr>
          <p:cNvSpPr>
            <a:spLocks noGrp="1"/>
          </p:cNvSpPr>
          <p:nvPr>
            <p:ph type="dt" sz="half" idx="10"/>
          </p:nvPr>
        </p:nvSpPr>
        <p:spPr/>
        <p:txBody>
          <a:bodyPr/>
          <a:lstStyle/>
          <a:p>
            <a:fld id="{305F921A-F174-48E4-8FFA-BBCECC7F2A3F}" type="datetimeFigureOut">
              <a:rPr lang="en-US" smtClean="0"/>
              <a:t>2/27/2024</a:t>
            </a:fld>
            <a:endParaRPr lang="en-US"/>
          </a:p>
        </p:txBody>
      </p:sp>
      <p:sp>
        <p:nvSpPr>
          <p:cNvPr id="5" name="Espace réservé du pied de page 4">
            <a:extLst>
              <a:ext uri="{FF2B5EF4-FFF2-40B4-BE49-F238E27FC236}">
                <a16:creationId xmlns:a16="http://schemas.microsoft.com/office/drawing/2014/main" id="{FA440286-9B12-41A5-33C0-9DF48F001DB5}"/>
              </a:ext>
            </a:extLst>
          </p:cNvPr>
          <p:cNvSpPr>
            <a:spLocks noGrp="1"/>
          </p:cNvSpPr>
          <p:nvPr>
            <p:ph type="ftr" sz="quarter" idx="11"/>
          </p:nvPr>
        </p:nvSpPr>
        <p:spPr/>
        <p:txBody>
          <a:bodyPr/>
          <a:lstStyle/>
          <a:p>
            <a:endParaRPr lang="en-US"/>
          </a:p>
        </p:txBody>
      </p:sp>
      <p:sp>
        <p:nvSpPr>
          <p:cNvPr id="6" name="Espace réservé du numéro de diapositive 5">
            <a:extLst>
              <a:ext uri="{FF2B5EF4-FFF2-40B4-BE49-F238E27FC236}">
                <a16:creationId xmlns:a16="http://schemas.microsoft.com/office/drawing/2014/main" id="{652D742E-116E-89DA-8DC3-E2FC975AC9B2}"/>
              </a:ext>
            </a:extLst>
          </p:cNvPr>
          <p:cNvSpPr>
            <a:spLocks noGrp="1"/>
          </p:cNvSpPr>
          <p:nvPr>
            <p:ph type="sldNum" sz="quarter" idx="12"/>
          </p:nvPr>
        </p:nvSpPr>
        <p:spPr/>
        <p:txBody>
          <a:bodyPr/>
          <a:lstStyle/>
          <a:p>
            <a:fld id="{5160215C-CC7A-4FD2-82DA-EB0BD16535D4}" type="slidenum">
              <a:rPr lang="en-US" smtClean="0"/>
              <a:t>‹N°›</a:t>
            </a:fld>
            <a:endParaRPr lang="en-US"/>
          </a:p>
        </p:txBody>
      </p:sp>
    </p:spTree>
    <p:extLst>
      <p:ext uri="{BB962C8B-B14F-4D97-AF65-F5344CB8AC3E}">
        <p14:creationId xmlns:p14="http://schemas.microsoft.com/office/powerpoint/2010/main" val="4072604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8DA7DCF-7A01-8803-DFBD-996317EC5821}"/>
              </a:ext>
            </a:extLst>
          </p:cNvPr>
          <p:cNvSpPr>
            <a:spLocks noGrp="1"/>
          </p:cNvSpPr>
          <p:nvPr>
            <p:ph type="title"/>
          </p:nvPr>
        </p:nvSpPr>
        <p:spPr/>
        <p:txBody>
          <a:bodyPr/>
          <a:lstStyle/>
          <a:p>
            <a:r>
              <a:rPr lang="fr-FR"/>
              <a:t>Modifiez le style du titre</a:t>
            </a:r>
            <a:endParaRPr lang="en-US"/>
          </a:p>
        </p:txBody>
      </p:sp>
      <p:sp>
        <p:nvSpPr>
          <p:cNvPr id="3" name="Espace réservé du texte vertical 2">
            <a:extLst>
              <a:ext uri="{FF2B5EF4-FFF2-40B4-BE49-F238E27FC236}">
                <a16:creationId xmlns:a16="http://schemas.microsoft.com/office/drawing/2014/main" id="{7EA2E4BF-6576-A3D0-2325-DA5010F6180B}"/>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e la date 3">
            <a:extLst>
              <a:ext uri="{FF2B5EF4-FFF2-40B4-BE49-F238E27FC236}">
                <a16:creationId xmlns:a16="http://schemas.microsoft.com/office/drawing/2014/main" id="{376FD8BE-8AA8-3565-9927-3A5C0B894ECF}"/>
              </a:ext>
            </a:extLst>
          </p:cNvPr>
          <p:cNvSpPr>
            <a:spLocks noGrp="1"/>
          </p:cNvSpPr>
          <p:nvPr>
            <p:ph type="dt" sz="half" idx="10"/>
          </p:nvPr>
        </p:nvSpPr>
        <p:spPr/>
        <p:txBody>
          <a:bodyPr/>
          <a:lstStyle/>
          <a:p>
            <a:fld id="{305F921A-F174-48E4-8FFA-BBCECC7F2A3F}" type="datetimeFigureOut">
              <a:rPr lang="en-US" smtClean="0"/>
              <a:t>2/27/2024</a:t>
            </a:fld>
            <a:endParaRPr lang="en-US"/>
          </a:p>
        </p:txBody>
      </p:sp>
      <p:sp>
        <p:nvSpPr>
          <p:cNvPr id="5" name="Espace réservé du pied de page 4">
            <a:extLst>
              <a:ext uri="{FF2B5EF4-FFF2-40B4-BE49-F238E27FC236}">
                <a16:creationId xmlns:a16="http://schemas.microsoft.com/office/drawing/2014/main" id="{0A4343B1-2BB8-4D85-B2E2-881043A6470E}"/>
              </a:ext>
            </a:extLst>
          </p:cNvPr>
          <p:cNvSpPr>
            <a:spLocks noGrp="1"/>
          </p:cNvSpPr>
          <p:nvPr>
            <p:ph type="ftr" sz="quarter" idx="11"/>
          </p:nvPr>
        </p:nvSpPr>
        <p:spPr/>
        <p:txBody>
          <a:bodyPr/>
          <a:lstStyle/>
          <a:p>
            <a:endParaRPr lang="en-US"/>
          </a:p>
        </p:txBody>
      </p:sp>
      <p:sp>
        <p:nvSpPr>
          <p:cNvPr id="6" name="Espace réservé du numéro de diapositive 5">
            <a:extLst>
              <a:ext uri="{FF2B5EF4-FFF2-40B4-BE49-F238E27FC236}">
                <a16:creationId xmlns:a16="http://schemas.microsoft.com/office/drawing/2014/main" id="{E09DD1EC-0A08-729F-23AF-B29B908741D9}"/>
              </a:ext>
            </a:extLst>
          </p:cNvPr>
          <p:cNvSpPr>
            <a:spLocks noGrp="1"/>
          </p:cNvSpPr>
          <p:nvPr>
            <p:ph type="sldNum" sz="quarter" idx="12"/>
          </p:nvPr>
        </p:nvSpPr>
        <p:spPr/>
        <p:txBody>
          <a:bodyPr/>
          <a:lstStyle/>
          <a:p>
            <a:fld id="{5160215C-CC7A-4FD2-82DA-EB0BD16535D4}" type="slidenum">
              <a:rPr lang="en-US" smtClean="0"/>
              <a:t>‹N°›</a:t>
            </a:fld>
            <a:endParaRPr lang="en-US"/>
          </a:p>
        </p:txBody>
      </p:sp>
    </p:spTree>
    <p:extLst>
      <p:ext uri="{BB962C8B-B14F-4D97-AF65-F5344CB8AC3E}">
        <p14:creationId xmlns:p14="http://schemas.microsoft.com/office/powerpoint/2010/main" val="23798323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67944BB9-839B-CDEA-C6A1-2318E315DD4A}"/>
              </a:ext>
            </a:extLst>
          </p:cNvPr>
          <p:cNvSpPr>
            <a:spLocks noGrp="1"/>
          </p:cNvSpPr>
          <p:nvPr>
            <p:ph type="title" orient="vert"/>
          </p:nvPr>
        </p:nvSpPr>
        <p:spPr>
          <a:xfrm>
            <a:off x="8724900" y="365125"/>
            <a:ext cx="2628900" cy="5811838"/>
          </a:xfrm>
        </p:spPr>
        <p:txBody>
          <a:bodyPr vert="eaVert"/>
          <a:lstStyle/>
          <a:p>
            <a:r>
              <a:rPr lang="fr-FR"/>
              <a:t>Modifiez le style du titre</a:t>
            </a:r>
            <a:endParaRPr lang="en-US"/>
          </a:p>
        </p:txBody>
      </p:sp>
      <p:sp>
        <p:nvSpPr>
          <p:cNvPr id="3" name="Espace réservé du texte vertical 2">
            <a:extLst>
              <a:ext uri="{FF2B5EF4-FFF2-40B4-BE49-F238E27FC236}">
                <a16:creationId xmlns:a16="http://schemas.microsoft.com/office/drawing/2014/main" id="{7BE63707-D16A-C489-0953-9581F4AFF586}"/>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e la date 3">
            <a:extLst>
              <a:ext uri="{FF2B5EF4-FFF2-40B4-BE49-F238E27FC236}">
                <a16:creationId xmlns:a16="http://schemas.microsoft.com/office/drawing/2014/main" id="{9741C30A-AE1B-ACC7-F395-F2828BBE0EC4}"/>
              </a:ext>
            </a:extLst>
          </p:cNvPr>
          <p:cNvSpPr>
            <a:spLocks noGrp="1"/>
          </p:cNvSpPr>
          <p:nvPr>
            <p:ph type="dt" sz="half" idx="10"/>
          </p:nvPr>
        </p:nvSpPr>
        <p:spPr/>
        <p:txBody>
          <a:bodyPr/>
          <a:lstStyle/>
          <a:p>
            <a:fld id="{305F921A-F174-48E4-8FFA-BBCECC7F2A3F}" type="datetimeFigureOut">
              <a:rPr lang="en-US" smtClean="0"/>
              <a:t>2/27/2024</a:t>
            </a:fld>
            <a:endParaRPr lang="en-US"/>
          </a:p>
        </p:txBody>
      </p:sp>
      <p:sp>
        <p:nvSpPr>
          <p:cNvPr id="5" name="Espace réservé du pied de page 4">
            <a:extLst>
              <a:ext uri="{FF2B5EF4-FFF2-40B4-BE49-F238E27FC236}">
                <a16:creationId xmlns:a16="http://schemas.microsoft.com/office/drawing/2014/main" id="{0E9575EB-2F12-BB49-8523-FFE538F4BD3E}"/>
              </a:ext>
            </a:extLst>
          </p:cNvPr>
          <p:cNvSpPr>
            <a:spLocks noGrp="1"/>
          </p:cNvSpPr>
          <p:nvPr>
            <p:ph type="ftr" sz="quarter" idx="11"/>
          </p:nvPr>
        </p:nvSpPr>
        <p:spPr/>
        <p:txBody>
          <a:bodyPr/>
          <a:lstStyle/>
          <a:p>
            <a:endParaRPr lang="en-US"/>
          </a:p>
        </p:txBody>
      </p:sp>
      <p:sp>
        <p:nvSpPr>
          <p:cNvPr id="6" name="Espace réservé du numéro de diapositive 5">
            <a:extLst>
              <a:ext uri="{FF2B5EF4-FFF2-40B4-BE49-F238E27FC236}">
                <a16:creationId xmlns:a16="http://schemas.microsoft.com/office/drawing/2014/main" id="{CCFC5049-F231-0CE5-DE6C-D7333A10D443}"/>
              </a:ext>
            </a:extLst>
          </p:cNvPr>
          <p:cNvSpPr>
            <a:spLocks noGrp="1"/>
          </p:cNvSpPr>
          <p:nvPr>
            <p:ph type="sldNum" sz="quarter" idx="12"/>
          </p:nvPr>
        </p:nvSpPr>
        <p:spPr/>
        <p:txBody>
          <a:bodyPr/>
          <a:lstStyle/>
          <a:p>
            <a:fld id="{5160215C-CC7A-4FD2-82DA-EB0BD16535D4}" type="slidenum">
              <a:rPr lang="en-US" smtClean="0"/>
              <a:t>‹N°›</a:t>
            </a:fld>
            <a:endParaRPr lang="en-US"/>
          </a:p>
        </p:txBody>
      </p:sp>
    </p:spTree>
    <p:extLst>
      <p:ext uri="{BB962C8B-B14F-4D97-AF65-F5344CB8AC3E}">
        <p14:creationId xmlns:p14="http://schemas.microsoft.com/office/powerpoint/2010/main" val="13388882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98F75E8-6637-1789-0927-4597F6BD4A02}"/>
              </a:ext>
            </a:extLst>
          </p:cNvPr>
          <p:cNvSpPr>
            <a:spLocks noGrp="1"/>
          </p:cNvSpPr>
          <p:nvPr>
            <p:ph type="title"/>
          </p:nvPr>
        </p:nvSpPr>
        <p:spPr/>
        <p:txBody>
          <a:bodyPr/>
          <a:lstStyle/>
          <a:p>
            <a:r>
              <a:rPr lang="fr-FR"/>
              <a:t>Modifiez le style du titre</a:t>
            </a:r>
            <a:endParaRPr lang="en-US"/>
          </a:p>
        </p:txBody>
      </p:sp>
      <p:sp>
        <p:nvSpPr>
          <p:cNvPr id="3" name="Espace réservé du contenu 2">
            <a:extLst>
              <a:ext uri="{FF2B5EF4-FFF2-40B4-BE49-F238E27FC236}">
                <a16:creationId xmlns:a16="http://schemas.microsoft.com/office/drawing/2014/main" id="{F304C6F4-1D79-B58B-B9FA-A53C66E95DE1}"/>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e la date 3">
            <a:extLst>
              <a:ext uri="{FF2B5EF4-FFF2-40B4-BE49-F238E27FC236}">
                <a16:creationId xmlns:a16="http://schemas.microsoft.com/office/drawing/2014/main" id="{30129855-093B-DC57-D7CA-C582F3ED1633}"/>
              </a:ext>
            </a:extLst>
          </p:cNvPr>
          <p:cNvSpPr>
            <a:spLocks noGrp="1"/>
          </p:cNvSpPr>
          <p:nvPr>
            <p:ph type="dt" sz="half" idx="10"/>
          </p:nvPr>
        </p:nvSpPr>
        <p:spPr/>
        <p:txBody>
          <a:bodyPr/>
          <a:lstStyle/>
          <a:p>
            <a:fld id="{305F921A-F174-48E4-8FFA-BBCECC7F2A3F}" type="datetimeFigureOut">
              <a:rPr lang="en-US" smtClean="0"/>
              <a:t>2/27/2024</a:t>
            </a:fld>
            <a:endParaRPr lang="en-US"/>
          </a:p>
        </p:txBody>
      </p:sp>
      <p:sp>
        <p:nvSpPr>
          <p:cNvPr id="5" name="Espace réservé du pied de page 4">
            <a:extLst>
              <a:ext uri="{FF2B5EF4-FFF2-40B4-BE49-F238E27FC236}">
                <a16:creationId xmlns:a16="http://schemas.microsoft.com/office/drawing/2014/main" id="{4340C8D0-ED98-9E18-5843-61637289C8D7}"/>
              </a:ext>
            </a:extLst>
          </p:cNvPr>
          <p:cNvSpPr>
            <a:spLocks noGrp="1"/>
          </p:cNvSpPr>
          <p:nvPr>
            <p:ph type="ftr" sz="quarter" idx="11"/>
          </p:nvPr>
        </p:nvSpPr>
        <p:spPr/>
        <p:txBody>
          <a:bodyPr/>
          <a:lstStyle/>
          <a:p>
            <a:endParaRPr lang="en-US"/>
          </a:p>
        </p:txBody>
      </p:sp>
      <p:sp>
        <p:nvSpPr>
          <p:cNvPr id="6" name="Espace réservé du numéro de diapositive 5">
            <a:extLst>
              <a:ext uri="{FF2B5EF4-FFF2-40B4-BE49-F238E27FC236}">
                <a16:creationId xmlns:a16="http://schemas.microsoft.com/office/drawing/2014/main" id="{81D6030C-29FE-F177-61F1-8846F4073FB4}"/>
              </a:ext>
            </a:extLst>
          </p:cNvPr>
          <p:cNvSpPr>
            <a:spLocks noGrp="1"/>
          </p:cNvSpPr>
          <p:nvPr>
            <p:ph type="sldNum" sz="quarter" idx="12"/>
          </p:nvPr>
        </p:nvSpPr>
        <p:spPr/>
        <p:txBody>
          <a:bodyPr/>
          <a:lstStyle/>
          <a:p>
            <a:fld id="{5160215C-CC7A-4FD2-82DA-EB0BD16535D4}" type="slidenum">
              <a:rPr lang="en-US" smtClean="0"/>
              <a:t>‹N°›</a:t>
            </a:fld>
            <a:endParaRPr lang="en-US"/>
          </a:p>
        </p:txBody>
      </p:sp>
    </p:spTree>
    <p:extLst>
      <p:ext uri="{BB962C8B-B14F-4D97-AF65-F5344CB8AC3E}">
        <p14:creationId xmlns:p14="http://schemas.microsoft.com/office/powerpoint/2010/main" val="28903724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2E3A854-EEB3-C5BF-9096-E70D38799E1E}"/>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endParaRPr lang="en-US"/>
          </a:p>
        </p:txBody>
      </p:sp>
      <p:sp>
        <p:nvSpPr>
          <p:cNvPr id="3" name="Espace réservé du texte 2">
            <a:extLst>
              <a:ext uri="{FF2B5EF4-FFF2-40B4-BE49-F238E27FC236}">
                <a16:creationId xmlns:a16="http://schemas.microsoft.com/office/drawing/2014/main" id="{8BA496F0-2B6D-839D-9AC1-B53CAA725E8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4B47F784-FA0D-41F6-7EAB-24CE89529A22}"/>
              </a:ext>
            </a:extLst>
          </p:cNvPr>
          <p:cNvSpPr>
            <a:spLocks noGrp="1"/>
          </p:cNvSpPr>
          <p:nvPr>
            <p:ph type="dt" sz="half" idx="10"/>
          </p:nvPr>
        </p:nvSpPr>
        <p:spPr/>
        <p:txBody>
          <a:bodyPr/>
          <a:lstStyle/>
          <a:p>
            <a:fld id="{305F921A-F174-48E4-8FFA-BBCECC7F2A3F}" type="datetimeFigureOut">
              <a:rPr lang="en-US" smtClean="0"/>
              <a:t>2/27/2024</a:t>
            </a:fld>
            <a:endParaRPr lang="en-US"/>
          </a:p>
        </p:txBody>
      </p:sp>
      <p:sp>
        <p:nvSpPr>
          <p:cNvPr id="5" name="Espace réservé du pied de page 4">
            <a:extLst>
              <a:ext uri="{FF2B5EF4-FFF2-40B4-BE49-F238E27FC236}">
                <a16:creationId xmlns:a16="http://schemas.microsoft.com/office/drawing/2014/main" id="{3D5B97EC-C99C-0F05-CCF0-D9CA1A7B7B52}"/>
              </a:ext>
            </a:extLst>
          </p:cNvPr>
          <p:cNvSpPr>
            <a:spLocks noGrp="1"/>
          </p:cNvSpPr>
          <p:nvPr>
            <p:ph type="ftr" sz="quarter" idx="11"/>
          </p:nvPr>
        </p:nvSpPr>
        <p:spPr/>
        <p:txBody>
          <a:bodyPr/>
          <a:lstStyle/>
          <a:p>
            <a:endParaRPr lang="en-US"/>
          </a:p>
        </p:txBody>
      </p:sp>
      <p:sp>
        <p:nvSpPr>
          <p:cNvPr id="6" name="Espace réservé du numéro de diapositive 5">
            <a:extLst>
              <a:ext uri="{FF2B5EF4-FFF2-40B4-BE49-F238E27FC236}">
                <a16:creationId xmlns:a16="http://schemas.microsoft.com/office/drawing/2014/main" id="{0411F32D-9861-1638-2D1D-F30E7076A7D8}"/>
              </a:ext>
            </a:extLst>
          </p:cNvPr>
          <p:cNvSpPr>
            <a:spLocks noGrp="1"/>
          </p:cNvSpPr>
          <p:nvPr>
            <p:ph type="sldNum" sz="quarter" idx="12"/>
          </p:nvPr>
        </p:nvSpPr>
        <p:spPr/>
        <p:txBody>
          <a:bodyPr/>
          <a:lstStyle/>
          <a:p>
            <a:fld id="{5160215C-CC7A-4FD2-82DA-EB0BD16535D4}" type="slidenum">
              <a:rPr lang="en-US" smtClean="0"/>
              <a:t>‹N°›</a:t>
            </a:fld>
            <a:endParaRPr lang="en-US"/>
          </a:p>
        </p:txBody>
      </p:sp>
    </p:spTree>
    <p:extLst>
      <p:ext uri="{BB962C8B-B14F-4D97-AF65-F5344CB8AC3E}">
        <p14:creationId xmlns:p14="http://schemas.microsoft.com/office/powerpoint/2010/main" val="1360153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3FCD0D6-2D7B-4093-E0FC-9CDA70E2F7DC}"/>
              </a:ext>
            </a:extLst>
          </p:cNvPr>
          <p:cNvSpPr>
            <a:spLocks noGrp="1"/>
          </p:cNvSpPr>
          <p:nvPr>
            <p:ph type="title"/>
          </p:nvPr>
        </p:nvSpPr>
        <p:spPr/>
        <p:txBody>
          <a:bodyPr/>
          <a:lstStyle/>
          <a:p>
            <a:r>
              <a:rPr lang="fr-FR"/>
              <a:t>Modifiez le style du titre</a:t>
            </a:r>
            <a:endParaRPr lang="en-US"/>
          </a:p>
        </p:txBody>
      </p:sp>
      <p:sp>
        <p:nvSpPr>
          <p:cNvPr id="3" name="Espace réservé du contenu 2">
            <a:extLst>
              <a:ext uri="{FF2B5EF4-FFF2-40B4-BE49-F238E27FC236}">
                <a16:creationId xmlns:a16="http://schemas.microsoft.com/office/drawing/2014/main" id="{FC97BF24-4C43-F61D-767F-1FAC655623AB}"/>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u contenu 3">
            <a:extLst>
              <a:ext uri="{FF2B5EF4-FFF2-40B4-BE49-F238E27FC236}">
                <a16:creationId xmlns:a16="http://schemas.microsoft.com/office/drawing/2014/main" id="{486C1B77-E1C7-0D58-5BC7-1EB54D7279E0}"/>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5" name="Espace réservé de la date 4">
            <a:extLst>
              <a:ext uri="{FF2B5EF4-FFF2-40B4-BE49-F238E27FC236}">
                <a16:creationId xmlns:a16="http://schemas.microsoft.com/office/drawing/2014/main" id="{F9FC19E5-A10B-4C32-36AA-BA42B88697CE}"/>
              </a:ext>
            </a:extLst>
          </p:cNvPr>
          <p:cNvSpPr>
            <a:spLocks noGrp="1"/>
          </p:cNvSpPr>
          <p:nvPr>
            <p:ph type="dt" sz="half" idx="10"/>
          </p:nvPr>
        </p:nvSpPr>
        <p:spPr/>
        <p:txBody>
          <a:bodyPr/>
          <a:lstStyle/>
          <a:p>
            <a:fld id="{305F921A-F174-48E4-8FFA-BBCECC7F2A3F}" type="datetimeFigureOut">
              <a:rPr lang="en-US" smtClean="0"/>
              <a:t>2/27/2024</a:t>
            </a:fld>
            <a:endParaRPr lang="en-US"/>
          </a:p>
        </p:txBody>
      </p:sp>
      <p:sp>
        <p:nvSpPr>
          <p:cNvPr id="6" name="Espace réservé du pied de page 5">
            <a:extLst>
              <a:ext uri="{FF2B5EF4-FFF2-40B4-BE49-F238E27FC236}">
                <a16:creationId xmlns:a16="http://schemas.microsoft.com/office/drawing/2014/main" id="{10893509-5DA2-8CFF-0BFF-9343719998FB}"/>
              </a:ext>
            </a:extLst>
          </p:cNvPr>
          <p:cNvSpPr>
            <a:spLocks noGrp="1"/>
          </p:cNvSpPr>
          <p:nvPr>
            <p:ph type="ftr" sz="quarter" idx="11"/>
          </p:nvPr>
        </p:nvSpPr>
        <p:spPr/>
        <p:txBody>
          <a:bodyPr/>
          <a:lstStyle/>
          <a:p>
            <a:endParaRPr lang="en-US"/>
          </a:p>
        </p:txBody>
      </p:sp>
      <p:sp>
        <p:nvSpPr>
          <p:cNvPr id="7" name="Espace réservé du numéro de diapositive 6">
            <a:extLst>
              <a:ext uri="{FF2B5EF4-FFF2-40B4-BE49-F238E27FC236}">
                <a16:creationId xmlns:a16="http://schemas.microsoft.com/office/drawing/2014/main" id="{E0B7F5DA-6605-3D3E-5678-C22BB87373D5}"/>
              </a:ext>
            </a:extLst>
          </p:cNvPr>
          <p:cNvSpPr>
            <a:spLocks noGrp="1"/>
          </p:cNvSpPr>
          <p:nvPr>
            <p:ph type="sldNum" sz="quarter" idx="12"/>
          </p:nvPr>
        </p:nvSpPr>
        <p:spPr/>
        <p:txBody>
          <a:bodyPr/>
          <a:lstStyle/>
          <a:p>
            <a:fld id="{5160215C-CC7A-4FD2-82DA-EB0BD16535D4}" type="slidenum">
              <a:rPr lang="en-US" smtClean="0"/>
              <a:t>‹N°›</a:t>
            </a:fld>
            <a:endParaRPr lang="en-US"/>
          </a:p>
        </p:txBody>
      </p:sp>
    </p:spTree>
    <p:extLst>
      <p:ext uri="{BB962C8B-B14F-4D97-AF65-F5344CB8AC3E}">
        <p14:creationId xmlns:p14="http://schemas.microsoft.com/office/powerpoint/2010/main" val="25567497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B2C7D8E-B52C-F6C5-5C44-274FF51298EE}"/>
              </a:ext>
            </a:extLst>
          </p:cNvPr>
          <p:cNvSpPr>
            <a:spLocks noGrp="1"/>
          </p:cNvSpPr>
          <p:nvPr>
            <p:ph type="title"/>
          </p:nvPr>
        </p:nvSpPr>
        <p:spPr>
          <a:xfrm>
            <a:off x="839788" y="365125"/>
            <a:ext cx="10515600" cy="1325563"/>
          </a:xfrm>
        </p:spPr>
        <p:txBody>
          <a:bodyPr/>
          <a:lstStyle/>
          <a:p>
            <a:r>
              <a:rPr lang="fr-FR"/>
              <a:t>Modifiez le style du titre</a:t>
            </a:r>
            <a:endParaRPr lang="en-US"/>
          </a:p>
        </p:txBody>
      </p:sp>
      <p:sp>
        <p:nvSpPr>
          <p:cNvPr id="3" name="Espace réservé du texte 2">
            <a:extLst>
              <a:ext uri="{FF2B5EF4-FFF2-40B4-BE49-F238E27FC236}">
                <a16:creationId xmlns:a16="http://schemas.microsoft.com/office/drawing/2014/main" id="{A57E09A9-4A09-1C4A-7647-02E5A48E0B7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29A55FD3-C61F-5DAB-9FFE-EFB491B0B944}"/>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5" name="Espace réservé du texte 4">
            <a:extLst>
              <a:ext uri="{FF2B5EF4-FFF2-40B4-BE49-F238E27FC236}">
                <a16:creationId xmlns:a16="http://schemas.microsoft.com/office/drawing/2014/main" id="{CDB101E2-3BC3-CF90-2F9F-191EC63BBCD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C41EB653-C403-1D15-FA56-A2FDF7EDBC88}"/>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7" name="Espace réservé de la date 6">
            <a:extLst>
              <a:ext uri="{FF2B5EF4-FFF2-40B4-BE49-F238E27FC236}">
                <a16:creationId xmlns:a16="http://schemas.microsoft.com/office/drawing/2014/main" id="{4FBBCB3F-47A6-BAAD-BC83-EA3AC05B1844}"/>
              </a:ext>
            </a:extLst>
          </p:cNvPr>
          <p:cNvSpPr>
            <a:spLocks noGrp="1"/>
          </p:cNvSpPr>
          <p:nvPr>
            <p:ph type="dt" sz="half" idx="10"/>
          </p:nvPr>
        </p:nvSpPr>
        <p:spPr/>
        <p:txBody>
          <a:bodyPr/>
          <a:lstStyle/>
          <a:p>
            <a:fld id="{305F921A-F174-48E4-8FFA-BBCECC7F2A3F}" type="datetimeFigureOut">
              <a:rPr lang="en-US" smtClean="0"/>
              <a:t>2/27/2024</a:t>
            </a:fld>
            <a:endParaRPr lang="en-US"/>
          </a:p>
        </p:txBody>
      </p:sp>
      <p:sp>
        <p:nvSpPr>
          <p:cNvPr id="8" name="Espace réservé du pied de page 7">
            <a:extLst>
              <a:ext uri="{FF2B5EF4-FFF2-40B4-BE49-F238E27FC236}">
                <a16:creationId xmlns:a16="http://schemas.microsoft.com/office/drawing/2014/main" id="{C176FED8-9CA9-BB26-5331-A744FE17DDA1}"/>
              </a:ext>
            </a:extLst>
          </p:cNvPr>
          <p:cNvSpPr>
            <a:spLocks noGrp="1"/>
          </p:cNvSpPr>
          <p:nvPr>
            <p:ph type="ftr" sz="quarter" idx="11"/>
          </p:nvPr>
        </p:nvSpPr>
        <p:spPr/>
        <p:txBody>
          <a:bodyPr/>
          <a:lstStyle/>
          <a:p>
            <a:endParaRPr lang="en-US"/>
          </a:p>
        </p:txBody>
      </p:sp>
      <p:sp>
        <p:nvSpPr>
          <p:cNvPr id="9" name="Espace réservé du numéro de diapositive 8">
            <a:extLst>
              <a:ext uri="{FF2B5EF4-FFF2-40B4-BE49-F238E27FC236}">
                <a16:creationId xmlns:a16="http://schemas.microsoft.com/office/drawing/2014/main" id="{7E5E13F5-1203-31BC-1314-D6CF97173AA6}"/>
              </a:ext>
            </a:extLst>
          </p:cNvPr>
          <p:cNvSpPr>
            <a:spLocks noGrp="1"/>
          </p:cNvSpPr>
          <p:nvPr>
            <p:ph type="sldNum" sz="quarter" idx="12"/>
          </p:nvPr>
        </p:nvSpPr>
        <p:spPr/>
        <p:txBody>
          <a:bodyPr/>
          <a:lstStyle/>
          <a:p>
            <a:fld id="{5160215C-CC7A-4FD2-82DA-EB0BD16535D4}" type="slidenum">
              <a:rPr lang="en-US" smtClean="0"/>
              <a:t>‹N°›</a:t>
            </a:fld>
            <a:endParaRPr lang="en-US"/>
          </a:p>
        </p:txBody>
      </p:sp>
    </p:spTree>
    <p:extLst>
      <p:ext uri="{BB962C8B-B14F-4D97-AF65-F5344CB8AC3E}">
        <p14:creationId xmlns:p14="http://schemas.microsoft.com/office/powerpoint/2010/main" val="14978312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3FD29C9-F9D3-9E00-68EE-EAF3AAFAF497}"/>
              </a:ext>
            </a:extLst>
          </p:cNvPr>
          <p:cNvSpPr>
            <a:spLocks noGrp="1"/>
          </p:cNvSpPr>
          <p:nvPr>
            <p:ph type="title"/>
          </p:nvPr>
        </p:nvSpPr>
        <p:spPr/>
        <p:txBody>
          <a:bodyPr/>
          <a:lstStyle/>
          <a:p>
            <a:r>
              <a:rPr lang="fr-FR"/>
              <a:t>Modifiez le style du titre</a:t>
            </a:r>
            <a:endParaRPr lang="en-US"/>
          </a:p>
        </p:txBody>
      </p:sp>
      <p:sp>
        <p:nvSpPr>
          <p:cNvPr id="3" name="Espace réservé de la date 2">
            <a:extLst>
              <a:ext uri="{FF2B5EF4-FFF2-40B4-BE49-F238E27FC236}">
                <a16:creationId xmlns:a16="http://schemas.microsoft.com/office/drawing/2014/main" id="{60061168-73A7-300B-927A-FA718FF5F665}"/>
              </a:ext>
            </a:extLst>
          </p:cNvPr>
          <p:cNvSpPr>
            <a:spLocks noGrp="1"/>
          </p:cNvSpPr>
          <p:nvPr>
            <p:ph type="dt" sz="half" idx="10"/>
          </p:nvPr>
        </p:nvSpPr>
        <p:spPr/>
        <p:txBody>
          <a:bodyPr/>
          <a:lstStyle/>
          <a:p>
            <a:fld id="{305F921A-F174-48E4-8FFA-BBCECC7F2A3F}" type="datetimeFigureOut">
              <a:rPr lang="en-US" smtClean="0"/>
              <a:t>2/27/2024</a:t>
            </a:fld>
            <a:endParaRPr lang="en-US"/>
          </a:p>
        </p:txBody>
      </p:sp>
      <p:sp>
        <p:nvSpPr>
          <p:cNvPr id="4" name="Espace réservé du pied de page 3">
            <a:extLst>
              <a:ext uri="{FF2B5EF4-FFF2-40B4-BE49-F238E27FC236}">
                <a16:creationId xmlns:a16="http://schemas.microsoft.com/office/drawing/2014/main" id="{0CF24315-0764-39FF-63C8-34C6E5D43B4F}"/>
              </a:ext>
            </a:extLst>
          </p:cNvPr>
          <p:cNvSpPr>
            <a:spLocks noGrp="1"/>
          </p:cNvSpPr>
          <p:nvPr>
            <p:ph type="ftr" sz="quarter" idx="11"/>
          </p:nvPr>
        </p:nvSpPr>
        <p:spPr/>
        <p:txBody>
          <a:bodyPr/>
          <a:lstStyle/>
          <a:p>
            <a:endParaRPr lang="en-US"/>
          </a:p>
        </p:txBody>
      </p:sp>
      <p:sp>
        <p:nvSpPr>
          <p:cNvPr id="5" name="Espace réservé du numéro de diapositive 4">
            <a:extLst>
              <a:ext uri="{FF2B5EF4-FFF2-40B4-BE49-F238E27FC236}">
                <a16:creationId xmlns:a16="http://schemas.microsoft.com/office/drawing/2014/main" id="{37F5D71A-FAF5-93AB-B5B0-DCA79F37DBB1}"/>
              </a:ext>
            </a:extLst>
          </p:cNvPr>
          <p:cNvSpPr>
            <a:spLocks noGrp="1"/>
          </p:cNvSpPr>
          <p:nvPr>
            <p:ph type="sldNum" sz="quarter" idx="12"/>
          </p:nvPr>
        </p:nvSpPr>
        <p:spPr/>
        <p:txBody>
          <a:bodyPr/>
          <a:lstStyle/>
          <a:p>
            <a:fld id="{5160215C-CC7A-4FD2-82DA-EB0BD16535D4}" type="slidenum">
              <a:rPr lang="en-US" smtClean="0"/>
              <a:t>‹N°›</a:t>
            </a:fld>
            <a:endParaRPr lang="en-US"/>
          </a:p>
        </p:txBody>
      </p:sp>
    </p:spTree>
    <p:extLst>
      <p:ext uri="{BB962C8B-B14F-4D97-AF65-F5344CB8AC3E}">
        <p14:creationId xmlns:p14="http://schemas.microsoft.com/office/powerpoint/2010/main" val="19230917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C8D7CE62-4F38-7153-8EBD-7DA909D57E80}"/>
              </a:ext>
            </a:extLst>
          </p:cNvPr>
          <p:cNvSpPr>
            <a:spLocks noGrp="1"/>
          </p:cNvSpPr>
          <p:nvPr>
            <p:ph type="dt" sz="half" idx="10"/>
          </p:nvPr>
        </p:nvSpPr>
        <p:spPr/>
        <p:txBody>
          <a:bodyPr/>
          <a:lstStyle/>
          <a:p>
            <a:fld id="{305F921A-F174-48E4-8FFA-BBCECC7F2A3F}" type="datetimeFigureOut">
              <a:rPr lang="en-US" smtClean="0"/>
              <a:t>2/27/2024</a:t>
            </a:fld>
            <a:endParaRPr lang="en-US"/>
          </a:p>
        </p:txBody>
      </p:sp>
      <p:sp>
        <p:nvSpPr>
          <p:cNvPr id="3" name="Espace réservé du pied de page 2">
            <a:extLst>
              <a:ext uri="{FF2B5EF4-FFF2-40B4-BE49-F238E27FC236}">
                <a16:creationId xmlns:a16="http://schemas.microsoft.com/office/drawing/2014/main" id="{473DAE53-A240-B2C4-6F2B-011AE1080C6C}"/>
              </a:ext>
            </a:extLst>
          </p:cNvPr>
          <p:cNvSpPr>
            <a:spLocks noGrp="1"/>
          </p:cNvSpPr>
          <p:nvPr>
            <p:ph type="ftr" sz="quarter" idx="11"/>
          </p:nvPr>
        </p:nvSpPr>
        <p:spPr/>
        <p:txBody>
          <a:bodyPr/>
          <a:lstStyle/>
          <a:p>
            <a:endParaRPr lang="en-US"/>
          </a:p>
        </p:txBody>
      </p:sp>
      <p:sp>
        <p:nvSpPr>
          <p:cNvPr id="4" name="Espace réservé du numéro de diapositive 3">
            <a:extLst>
              <a:ext uri="{FF2B5EF4-FFF2-40B4-BE49-F238E27FC236}">
                <a16:creationId xmlns:a16="http://schemas.microsoft.com/office/drawing/2014/main" id="{538D4833-7EDD-1805-B774-87BC8505B48A}"/>
              </a:ext>
            </a:extLst>
          </p:cNvPr>
          <p:cNvSpPr>
            <a:spLocks noGrp="1"/>
          </p:cNvSpPr>
          <p:nvPr>
            <p:ph type="sldNum" sz="quarter" idx="12"/>
          </p:nvPr>
        </p:nvSpPr>
        <p:spPr/>
        <p:txBody>
          <a:bodyPr/>
          <a:lstStyle/>
          <a:p>
            <a:fld id="{5160215C-CC7A-4FD2-82DA-EB0BD16535D4}" type="slidenum">
              <a:rPr lang="en-US" smtClean="0"/>
              <a:t>‹N°›</a:t>
            </a:fld>
            <a:endParaRPr lang="en-US"/>
          </a:p>
        </p:txBody>
      </p:sp>
    </p:spTree>
    <p:extLst>
      <p:ext uri="{BB962C8B-B14F-4D97-AF65-F5344CB8AC3E}">
        <p14:creationId xmlns:p14="http://schemas.microsoft.com/office/powerpoint/2010/main" val="31641533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17EB6AF-3E5F-8207-5EEB-8AE6EF00A4CE}"/>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en-US"/>
          </a:p>
        </p:txBody>
      </p:sp>
      <p:sp>
        <p:nvSpPr>
          <p:cNvPr id="3" name="Espace réservé du contenu 2">
            <a:extLst>
              <a:ext uri="{FF2B5EF4-FFF2-40B4-BE49-F238E27FC236}">
                <a16:creationId xmlns:a16="http://schemas.microsoft.com/office/drawing/2014/main" id="{C7AE6222-427A-EED9-2CA1-2C9CD50FB02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u texte 3">
            <a:extLst>
              <a:ext uri="{FF2B5EF4-FFF2-40B4-BE49-F238E27FC236}">
                <a16:creationId xmlns:a16="http://schemas.microsoft.com/office/drawing/2014/main" id="{71B768FE-8CB2-C987-A748-149166CFD1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B4F8082D-86FA-947A-110F-D2E6D3ED637C}"/>
              </a:ext>
            </a:extLst>
          </p:cNvPr>
          <p:cNvSpPr>
            <a:spLocks noGrp="1"/>
          </p:cNvSpPr>
          <p:nvPr>
            <p:ph type="dt" sz="half" idx="10"/>
          </p:nvPr>
        </p:nvSpPr>
        <p:spPr/>
        <p:txBody>
          <a:bodyPr/>
          <a:lstStyle/>
          <a:p>
            <a:fld id="{305F921A-F174-48E4-8FFA-BBCECC7F2A3F}" type="datetimeFigureOut">
              <a:rPr lang="en-US" smtClean="0"/>
              <a:t>2/27/2024</a:t>
            </a:fld>
            <a:endParaRPr lang="en-US"/>
          </a:p>
        </p:txBody>
      </p:sp>
      <p:sp>
        <p:nvSpPr>
          <p:cNvPr id="6" name="Espace réservé du pied de page 5">
            <a:extLst>
              <a:ext uri="{FF2B5EF4-FFF2-40B4-BE49-F238E27FC236}">
                <a16:creationId xmlns:a16="http://schemas.microsoft.com/office/drawing/2014/main" id="{51F3D2B7-43A9-08C0-462B-0EAD160314E4}"/>
              </a:ext>
            </a:extLst>
          </p:cNvPr>
          <p:cNvSpPr>
            <a:spLocks noGrp="1"/>
          </p:cNvSpPr>
          <p:nvPr>
            <p:ph type="ftr" sz="quarter" idx="11"/>
          </p:nvPr>
        </p:nvSpPr>
        <p:spPr/>
        <p:txBody>
          <a:bodyPr/>
          <a:lstStyle/>
          <a:p>
            <a:endParaRPr lang="en-US"/>
          </a:p>
        </p:txBody>
      </p:sp>
      <p:sp>
        <p:nvSpPr>
          <p:cNvPr id="7" name="Espace réservé du numéro de diapositive 6">
            <a:extLst>
              <a:ext uri="{FF2B5EF4-FFF2-40B4-BE49-F238E27FC236}">
                <a16:creationId xmlns:a16="http://schemas.microsoft.com/office/drawing/2014/main" id="{B51E30C1-5A5E-FE04-EB00-74A6901653ED}"/>
              </a:ext>
            </a:extLst>
          </p:cNvPr>
          <p:cNvSpPr>
            <a:spLocks noGrp="1"/>
          </p:cNvSpPr>
          <p:nvPr>
            <p:ph type="sldNum" sz="quarter" idx="12"/>
          </p:nvPr>
        </p:nvSpPr>
        <p:spPr/>
        <p:txBody>
          <a:bodyPr/>
          <a:lstStyle/>
          <a:p>
            <a:fld id="{5160215C-CC7A-4FD2-82DA-EB0BD16535D4}" type="slidenum">
              <a:rPr lang="en-US" smtClean="0"/>
              <a:t>‹N°›</a:t>
            </a:fld>
            <a:endParaRPr lang="en-US"/>
          </a:p>
        </p:txBody>
      </p:sp>
    </p:spTree>
    <p:extLst>
      <p:ext uri="{BB962C8B-B14F-4D97-AF65-F5344CB8AC3E}">
        <p14:creationId xmlns:p14="http://schemas.microsoft.com/office/powerpoint/2010/main" val="29829462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4C410F7-6E43-1E5F-75E6-E416178C9793}"/>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en-US"/>
          </a:p>
        </p:txBody>
      </p:sp>
      <p:sp>
        <p:nvSpPr>
          <p:cNvPr id="3" name="Espace réservé pour une image  2">
            <a:extLst>
              <a:ext uri="{FF2B5EF4-FFF2-40B4-BE49-F238E27FC236}">
                <a16:creationId xmlns:a16="http://schemas.microsoft.com/office/drawing/2014/main" id="{4BE5807D-3444-BD3F-0A6B-4BD36AB2EE6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Espace réservé du texte 3">
            <a:extLst>
              <a:ext uri="{FF2B5EF4-FFF2-40B4-BE49-F238E27FC236}">
                <a16:creationId xmlns:a16="http://schemas.microsoft.com/office/drawing/2014/main" id="{1DF0DE3B-3E15-D816-2217-3C8B14DB1F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B2EA033B-3288-6669-6FFB-2DB871BDD42C}"/>
              </a:ext>
            </a:extLst>
          </p:cNvPr>
          <p:cNvSpPr>
            <a:spLocks noGrp="1"/>
          </p:cNvSpPr>
          <p:nvPr>
            <p:ph type="dt" sz="half" idx="10"/>
          </p:nvPr>
        </p:nvSpPr>
        <p:spPr/>
        <p:txBody>
          <a:bodyPr/>
          <a:lstStyle/>
          <a:p>
            <a:fld id="{305F921A-F174-48E4-8FFA-BBCECC7F2A3F}" type="datetimeFigureOut">
              <a:rPr lang="en-US" smtClean="0"/>
              <a:t>2/27/2024</a:t>
            </a:fld>
            <a:endParaRPr lang="en-US"/>
          </a:p>
        </p:txBody>
      </p:sp>
      <p:sp>
        <p:nvSpPr>
          <p:cNvPr id="6" name="Espace réservé du pied de page 5">
            <a:extLst>
              <a:ext uri="{FF2B5EF4-FFF2-40B4-BE49-F238E27FC236}">
                <a16:creationId xmlns:a16="http://schemas.microsoft.com/office/drawing/2014/main" id="{9782CAF2-A4B5-F368-D24D-565036D4F510}"/>
              </a:ext>
            </a:extLst>
          </p:cNvPr>
          <p:cNvSpPr>
            <a:spLocks noGrp="1"/>
          </p:cNvSpPr>
          <p:nvPr>
            <p:ph type="ftr" sz="quarter" idx="11"/>
          </p:nvPr>
        </p:nvSpPr>
        <p:spPr/>
        <p:txBody>
          <a:bodyPr/>
          <a:lstStyle/>
          <a:p>
            <a:endParaRPr lang="en-US"/>
          </a:p>
        </p:txBody>
      </p:sp>
      <p:sp>
        <p:nvSpPr>
          <p:cNvPr id="7" name="Espace réservé du numéro de diapositive 6">
            <a:extLst>
              <a:ext uri="{FF2B5EF4-FFF2-40B4-BE49-F238E27FC236}">
                <a16:creationId xmlns:a16="http://schemas.microsoft.com/office/drawing/2014/main" id="{A8F73F68-AC08-73D9-1B99-7236E493A594}"/>
              </a:ext>
            </a:extLst>
          </p:cNvPr>
          <p:cNvSpPr>
            <a:spLocks noGrp="1"/>
          </p:cNvSpPr>
          <p:nvPr>
            <p:ph type="sldNum" sz="quarter" idx="12"/>
          </p:nvPr>
        </p:nvSpPr>
        <p:spPr/>
        <p:txBody>
          <a:bodyPr/>
          <a:lstStyle/>
          <a:p>
            <a:fld id="{5160215C-CC7A-4FD2-82DA-EB0BD16535D4}" type="slidenum">
              <a:rPr lang="en-US" smtClean="0"/>
              <a:t>‹N°›</a:t>
            </a:fld>
            <a:endParaRPr lang="en-US"/>
          </a:p>
        </p:txBody>
      </p:sp>
    </p:spTree>
    <p:extLst>
      <p:ext uri="{BB962C8B-B14F-4D97-AF65-F5344CB8AC3E}">
        <p14:creationId xmlns:p14="http://schemas.microsoft.com/office/powerpoint/2010/main" val="32940744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BA1C1251-DCB7-564A-8D27-87916D7E17F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endParaRPr lang="en-US"/>
          </a:p>
        </p:txBody>
      </p:sp>
      <p:sp>
        <p:nvSpPr>
          <p:cNvPr id="3" name="Espace réservé du texte 2">
            <a:extLst>
              <a:ext uri="{FF2B5EF4-FFF2-40B4-BE49-F238E27FC236}">
                <a16:creationId xmlns:a16="http://schemas.microsoft.com/office/drawing/2014/main" id="{C0D655F0-0506-A04E-8DF4-BD9149B885D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e la date 3">
            <a:extLst>
              <a:ext uri="{FF2B5EF4-FFF2-40B4-BE49-F238E27FC236}">
                <a16:creationId xmlns:a16="http://schemas.microsoft.com/office/drawing/2014/main" id="{3A21139A-5FB8-CAF0-7CAA-A2490406A3E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05F921A-F174-48E4-8FFA-BBCECC7F2A3F}" type="datetimeFigureOut">
              <a:rPr lang="en-US" smtClean="0"/>
              <a:t>2/27/2024</a:t>
            </a:fld>
            <a:endParaRPr lang="en-US"/>
          </a:p>
        </p:txBody>
      </p:sp>
      <p:sp>
        <p:nvSpPr>
          <p:cNvPr id="5" name="Espace réservé du pied de page 4">
            <a:extLst>
              <a:ext uri="{FF2B5EF4-FFF2-40B4-BE49-F238E27FC236}">
                <a16:creationId xmlns:a16="http://schemas.microsoft.com/office/drawing/2014/main" id="{23C58EFF-AA6A-0EE6-C6BF-8768F613264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Espace réservé du numéro de diapositive 5">
            <a:extLst>
              <a:ext uri="{FF2B5EF4-FFF2-40B4-BE49-F238E27FC236}">
                <a16:creationId xmlns:a16="http://schemas.microsoft.com/office/drawing/2014/main" id="{10B20663-54CD-93D7-D1E4-922CE5D1105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60215C-CC7A-4FD2-82DA-EB0BD16535D4}" type="slidenum">
              <a:rPr lang="en-US" smtClean="0"/>
              <a:t>‹N°›</a:t>
            </a:fld>
            <a:endParaRPr lang="en-US"/>
          </a:p>
        </p:txBody>
      </p:sp>
    </p:spTree>
    <p:extLst>
      <p:ext uri="{BB962C8B-B14F-4D97-AF65-F5344CB8AC3E}">
        <p14:creationId xmlns:p14="http://schemas.microsoft.com/office/powerpoint/2010/main" val="24887561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41F45BE-B487-9DD8-8DC0-637E16F818B3}"/>
              </a:ext>
            </a:extLst>
          </p:cNvPr>
          <p:cNvSpPr>
            <a:spLocks noGrp="1"/>
          </p:cNvSpPr>
          <p:nvPr>
            <p:ph type="ctrTitle"/>
          </p:nvPr>
        </p:nvSpPr>
        <p:spPr/>
        <p:txBody>
          <a:bodyPr/>
          <a:lstStyle/>
          <a:p>
            <a:r>
              <a:rPr lang="en-US" dirty="0"/>
              <a:t>Course 3 : IP ROUTING</a:t>
            </a:r>
          </a:p>
        </p:txBody>
      </p:sp>
      <p:sp>
        <p:nvSpPr>
          <p:cNvPr id="3" name="Sous-titre 2">
            <a:extLst>
              <a:ext uri="{FF2B5EF4-FFF2-40B4-BE49-F238E27FC236}">
                <a16:creationId xmlns:a16="http://schemas.microsoft.com/office/drawing/2014/main" id="{A8D8DA88-27D3-FC51-BF4D-6581D1494F12}"/>
              </a:ext>
            </a:extLst>
          </p:cNvPr>
          <p:cNvSpPr>
            <a:spLocks noGrp="1"/>
          </p:cNvSpPr>
          <p:nvPr>
            <p:ph type="subTitle" idx="1"/>
          </p:nvPr>
        </p:nvSpPr>
        <p:spPr/>
        <p:txBody>
          <a:bodyPr/>
          <a:lstStyle/>
          <a:p>
            <a:r>
              <a:rPr lang="en-US" dirty="0"/>
              <a:t>Berrehouma N.</a:t>
            </a:r>
          </a:p>
        </p:txBody>
      </p:sp>
    </p:spTree>
    <p:extLst>
      <p:ext uri="{BB962C8B-B14F-4D97-AF65-F5344CB8AC3E}">
        <p14:creationId xmlns:p14="http://schemas.microsoft.com/office/powerpoint/2010/main" val="33586377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C88C4C6-2625-0331-04AD-30B3402A4AD0}"/>
              </a:ext>
            </a:extLst>
          </p:cNvPr>
          <p:cNvSpPr>
            <a:spLocks noGrp="1"/>
          </p:cNvSpPr>
          <p:nvPr>
            <p:ph type="title"/>
          </p:nvPr>
        </p:nvSpPr>
        <p:spPr/>
        <p:txBody>
          <a:bodyPr/>
          <a:lstStyle/>
          <a:p>
            <a:r>
              <a:rPr lang="fr-FR" b="1" dirty="0">
                <a:effectLst/>
              </a:rPr>
              <a:t>Routing </a:t>
            </a:r>
            <a:r>
              <a:rPr lang="fr-FR" b="1" dirty="0" err="1">
                <a:effectLst/>
              </a:rPr>
              <a:t>Protocols</a:t>
            </a:r>
            <a:endParaRPr lang="en-US" dirty="0"/>
          </a:p>
        </p:txBody>
      </p:sp>
      <p:sp>
        <p:nvSpPr>
          <p:cNvPr id="3" name="Espace réservé du contenu 2">
            <a:extLst>
              <a:ext uri="{FF2B5EF4-FFF2-40B4-BE49-F238E27FC236}">
                <a16:creationId xmlns:a16="http://schemas.microsoft.com/office/drawing/2014/main" id="{ED17D7D9-EF14-1B5B-6557-A0F4A8FFB6F7}"/>
              </a:ext>
            </a:extLst>
          </p:cNvPr>
          <p:cNvSpPr>
            <a:spLocks noGrp="1"/>
          </p:cNvSpPr>
          <p:nvPr>
            <p:ph idx="1"/>
          </p:nvPr>
        </p:nvSpPr>
        <p:spPr/>
        <p:txBody>
          <a:bodyPr>
            <a:normAutofit/>
          </a:bodyPr>
          <a:lstStyle/>
          <a:p>
            <a:r>
              <a:rPr lang="en-US" sz="2400" dirty="0"/>
              <a:t>For taking routing decisions router needs various routing protocols and a routing table. The routing protocols are divided into two domains</a:t>
            </a:r>
          </a:p>
          <a:p>
            <a:pPr lvl="1" algn="just">
              <a:buFont typeface="+mj-lt"/>
              <a:buAutoNum type="arabicPeriod"/>
            </a:pPr>
            <a:r>
              <a:rPr lang="fr-FR" sz="2000" dirty="0" err="1">
                <a:effectLst/>
              </a:rPr>
              <a:t>Interdomain</a:t>
            </a:r>
            <a:r>
              <a:rPr lang="fr-FR" sz="2000" dirty="0">
                <a:effectLst/>
              </a:rPr>
              <a:t> Routing </a:t>
            </a:r>
            <a:r>
              <a:rPr lang="fr-FR" sz="2000" dirty="0" err="1">
                <a:effectLst/>
              </a:rPr>
              <a:t>protocols</a:t>
            </a:r>
            <a:endParaRPr lang="fr-FR" sz="2000" dirty="0">
              <a:effectLst/>
            </a:endParaRPr>
          </a:p>
          <a:p>
            <a:pPr lvl="1" algn="just">
              <a:buFont typeface="+mj-lt"/>
              <a:buAutoNum type="arabicPeriod"/>
            </a:pPr>
            <a:r>
              <a:rPr lang="fr-FR" sz="2000" dirty="0" err="1">
                <a:effectLst/>
              </a:rPr>
              <a:t>Intradomain</a:t>
            </a:r>
            <a:r>
              <a:rPr lang="fr-FR" sz="2000" dirty="0">
                <a:effectLst/>
              </a:rPr>
              <a:t> Routing </a:t>
            </a:r>
            <a:r>
              <a:rPr lang="fr-FR" sz="2000" dirty="0" err="1">
                <a:effectLst/>
              </a:rPr>
              <a:t>protocols</a:t>
            </a:r>
            <a:r>
              <a:rPr lang="fr-FR" sz="2000" dirty="0">
                <a:effectLst/>
              </a:rPr>
              <a:t> </a:t>
            </a:r>
          </a:p>
          <a:p>
            <a:pPr lvl="1"/>
            <a:endParaRPr lang="en-US" sz="2000" dirty="0"/>
          </a:p>
        </p:txBody>
      </p:sp>
      <p:pic>
        <p:nvPicPr>
          <p:cNvPr id="5" name="Image 4">
            <a:extLst>
              <a:ext uri="{FF2B5EF4-FFF2-40B4-BE49-F238E27FC236}">
                <a16:creationId xmlns:a16="http://schemas.microsoft.com/office/drawing/2014/main" id="{B4BC66E7-5ED5-FD59-0795-F61EB51ACB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27779" y="3256228"/>
            <a:ext cx="7496175" cy="3743325"/>
          </a:xfrm>
          <a:prstGeom prst="rect">
            <a:avLst/>
          </a:prstGeom>
        </p:spPr>
      </p:pic>
    </p:spTree>
    <p:extLst>
      <p:ext uri="{BB962C8B-B14F-4D97-AF65-F5344CB8AC3E}">
        <p14:creationId xmlns:p14="http://schemas.microsoft.com/office/powerpoint/2010/main" val="10509348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5FA6B35-D7C7-B4B6-8ADC-8E055897008C}"/>
              </a:ext>
            </a:extLst>
          </p:cNvPr>
          <p:cNvSpPr>
            <a:spLocks noGrp="1"/>
          </p:cNvSpPr>
          <p:nvPr>
            <p:ph type="title"/>
          </p:nvPr>
        </p:nvSpPr>
        <p:spPr/>
        <p:txBody>
          <a:bodyPr/>
          <a:lstStyle/>
          <a:p>
            <a:r>
              <a:rPr lang="fr-FR" b="1" dirty="0"/>
              <a:t>Distance </a:t>
            </a:r>
            <a:r>
              <a:rPr lang="fr-FR" b="1" dirty="0" err="1"/>
              <a:t>Vector</a:t>
            </a:r>
            <a:r>
              <a:rPr lang="fr-FR" b="1" dirty="0"/>
              <a:t> Routing</a:t>
            </a:r>
            <a:endParaRPr lang="en-US" dirty="0"/>
          </a:p>
        </p:txBody>
      </p:sp>
      <p:sp>
        <p:nvSpPr>
          <p:cNvPr id="3" name="Espace réservé du contenu 2">
            <a:extLst>
              <a:ext uri="{FF2B5EF4-FFF2-40B4-BE49-F238E27FC236}">
                <a16:creationId xmlns:a16="http://schemas.microsoft.com/office/drawing/2014/main" id="{580C278A-AE38-3761-E952-141C0E7171CE}"/>
              </a:ext>
            </a:extLst>
          </p:cNvPr>
          <p:cNvSpPr>
            <a:spLocks noGrp="1"/>
          </p:cNvSpPr>
          <p:nvPr>
            <p:ph idx="1"/>
          </p:nvPr>
        </p:nvSpPr>
        <p:spPr/>
        <p:txBody>
          <a:bodyPr/>
          <a:lstStyle/>
          <a:p>
            <a:r>
              <a:rPr lang="en-US" dirty="0"/>
              <a:t>Distance vector routing uses </a:t>
            </a:r>
            <a:r>
              <a:rPr lang="en-US" b="1" dirty="0">
                <a:solidFill>
                  <a:srgbClr val="00B050"/>
                </a:solidFill>
              </a:rPr>
              <a:t>distance vectors </a:t>
            </a:r>
            <a:r>
              <a:rPr lang="en-US" dirty="0"/>
              <a:t>for routing.</a:t>
            </a:r>
          </a:p>
          <a:p>
            <a:r>
              <a:rPr lang="en-US" dirty="0"/>
              <a:t>It uses the </a:t>
            </a:r>
            <a:r>
              <a:rPr lang="en-US" dirty="0">
                <a:solidFill>
                  <a:srgbClr val="FF0000"/>
                </a:solidFill>
              </a:rPr>
              <a:t>Bellman-Ford algorithm </a:t>
            </a:r>
            <a:r>
              <a:rPr lang="en-US" dirty="0"/>
              <a:t>for the </a:t>
            </a:r>
            <a:r>
              <a:rPr lang="en-US" dirty="0">
                <a:solidFill>
                  <a:srgbClr val="0070C0"/>
                </a:solidFill>
              </a:rPr>
              <a:t>computation of various distances.</a:t>
            </a:r>
          </a:p>
          <a:p>
            <a:r>
              <a:rPr lang="en-US" b="1" dirty="0"/>
              <a:t>Routing Information Protocol(RIP) </a:t>
            </a:r>
            <a:r>
              <a:rPr lang="en-US" dirty="0"/>
              <a:t>is used in DVR for making routing decisions.</a:t>
            </a:r>
          </a:p>
          <a:p>
            <a:r>
              <a:rPr lang="en-US" dirty="0"/>
              <a:t>DVR suffers from </a:t>
            </a:r>
            <a:r>
              <a:rPr lang="en-US" b="1" dirty="0">
                <a:solidFill>
                  <a:schemeClr val="accent5">
                    <a:lumMod val="50000"/>
                  </a:schemeClr>
                </a:solidFill>
              </a:rPr>
              <a:t>count to infinity problem </a:t>
            </a:r>
            <a:r>
              <a:rPr lang="en-US" dirty="0"/>
              <a:t>which can be solved </a:t>
            </a:r>
            <a:r>
              <a:rPr lang="en-US" dirty="0">
                <a:solidFill>
                  <a:schemeClr val="accent6">
                    <a:lumMod val="60000"/>
                    <a:lumOff val="40000"/>
                  </a:schemeClr>
                </a:solidFill>
              </a:rPr>
              <a:t>using split-horizon or route poisoning. </a:t>
            </a:r>
          </a:p>
        </p:txBody>
      </p:sp>
    </p:spTree>
    <p:extLst>
      <p:ext uri="{BB962C8B-B14F-4D97-AF65-F5344CB8AC3E}">
        <p14:creationId xmlns:p14="http://schemas.microsoft.com/office/powerpoint/2010/main" val="14977801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3D76437-7DC7-9A46-8509-3A6D5A3A56D9}"/>
              </a:ext>
            </a:extLst>
          </p:cNvPr>
          <p:cNvSpPr>
            <a:spLocks noGrp="1"/>
          </p:cNvSpPr>
          <p:nvPr>
            <p:ph type="title"/>
          </p:nvPr>
        </p:nvSpPr>
        <p:spPr/>
        <p:txBody>
          <a:bodyPr/>
          <a:lstStyle/>
          <a:p>
            <a:r>
              <a:rPr lang="fr-FR" b="1" dirty="0"/>
              <a:t>Link State Routing</a:t>
            </a:r>
            <a:endParaRPr lang="en-US" dirty="0"/>
          </a:p>
        </p:txBody>
      </p:sp>
      <p:sp>
        <p:nvSpPr>
          <p:cNvPr id="3" name="Espace réservé du contenu 2">
            <a:extLst>
              <a:ext uri="{FF2B5EF4-FFF2-40B4-BE49-F238E27FC236}">
                <a16:creationId xmlns:a16="http://schemas.microsoft.com/office/drawing/2014/main" id="{1B930C9D-FE2D-0BA6-164F-788335210959}"/>
              </a:ext>
            </a:extLst>
          </p:cNvPr>
          <p:cNvSpPr>
            <a:spLocks noGrp="1"/>
          </p:cNvSpPr>
          <p:nvPr>
            <p:ph idx="1"/>
          </p:nvPr>
        </p:nvSpPr>
        <p:spPr/>
        <p:txBody>
          <a:bodyPr/>
          <a:lstStyle/>
          <a:p>
            <a:r>
              <a:rPr lang="en-US" dirty="0"/>
              <a:t>Link State routing uses </a:t>
            </a:r>
            <a:r>
              <a:rPr lang="en-US" dirty="0">
                <a:solidFill>
                  <a:srgbClr val="0070C0"/>
                </a:solidFill>
              </a:rPr>
              <a:t>the state of the link</a:t>
            </a:r>
            <a:r>
              <a:rPr lang="en-US" dirty="0"/>
              <a:t> for routing.</a:t>
            </a:r>
          </a:p>
          <a:p>
            <a:r>
              <a:rPr lang="en-US" dirty="0"/>
              <a:t>It uses the </a:t>
            </a:r>
            <a:r>
              <a:rPr lang="en-US" dirty="0">
                <a:solidFill>
                  <a:srgbClr val="FF0000"/>
                </a:solidFill>
              </a:rPr>
              <a:t>Dijkstra algorithm </a:t>
            </a:r>
            <a:r>
              <a:rPr lang="en-US" dirty="0"/>
              <a:t>for the computation of various distances.</a:t>
            </a:r>
          </a:p>
          <a:p>
            <a:r>
              <a:rPr lang="en-US" dirty="0">
                <a:solidFill>
                  <a:srgbClr val="0070C0"/>
                </a:solidFill>
              </a:rPr>
              <a:t>Open Shortest Path First(OSPF) </a:t>
            </a:r>
            <a:r>
              <a:rPr lang="en-US" dirty="0"/>
              <a:t>is used in LSR for making routing decisions.</a:t>
            </a:r>
          </a:p>
          <a:p>
            <a:r>
              <a:rPr lang="en-US" dirty="0"/>
              <a:t>LSR suffers from </a:t>
            </a:r>
            <a:r>
              <a:rPr lang="en-US" dirty="0">
                <a:solidFill>
                  <a:srgbClr val="FF0000"/>
                </a:solidFill>
              </a:rPr>
              <a:t>heavy traffic due to flooding.</a:t>
            </a:r>
            <a:endParaRPr lang="en-US" dirty="0"/>
          </a:p>
        </p:txBody>
      </p:sp>
    </p:spTree>
    <p:extLst>
      <p:ext uri="{BB962C8B-B14F-4D97-AF65-F5344CB8AC3E}">
        <p14:creationId xmlns:p14="http://schemas.microsoft.com/office/powerpoint/2010/main" val="1669805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B25FD13-777B-5609-DBF4-9C5FEADF2F93}"/>
              </a:ext>
            </a:extLst>
          </p:cNvPr>
          <p:cNvSpPr>
            <a:spLocks noGrp="1"/>
          </p:cNvSpPr>
          <p:nvPr>
            <p:ph type="title"/>
          </p:nvPr>
        </p:nvSpPr>
        <p:spPr/>
        <p:txBody>
          <a:bodyPr/>
          <a:lstStyle/>
          <a:p>
            <a:r>
              <a:rPr lang="en-US" dirty="0"/>
              <a:t>RIP (Routing Information Protocol)</a:t>
            </a:r>
          </a:p>
        </p:txBody>
      </p:sp>
      <p:sp>
        <p:nvSpPr>
          <p:cNvPr id="3" name="Espace réservé du contenu 2">
            <a:extLst>
              <a:ext uri="{FF2B5EF4-FFF2-40B4-BE49-F238E27FC236}">
                <a16:creationId xmlns:a16="http://schemas.microsoft.com/office/drawing/2014/main" id="{A591004F-2A80-3AE8-01A8-4F494EE2DA2B}"/>
              </a:ext>
            </a:extLst>
          </p:cNvPr>
          <p:cNvSpPr>
            <a:spLocks noGrp="1"/>
          </p:cNvSpPr>
          <p:nvPr>
            <p:ph idx="1"/>
          </p:nvPr>
        </p:nvSpPr>
        <p:spPr/>
        <p:txBody>
          <a:bodyPr/>
          <a:lstStyle/>
          <a:p>
            <a:r>
              <a:rPr lang="en-US" dirty="0"/>
              <a:t>RIP is a standardized Distance Vector protocol</a:t>
            </a:r>
          </a:p>
          <a:p>
            <a:r>
              <a:rPr lang="en-US" dirty="0"/>
              <a:t>The network is  </a:t>
            </a:r>
            <a:r>
              <a:rPr lang="en-US" dirty="0">
                <a:solidFill>
                  <a:srgbClr val="0070C0"/>
                </a:solidFill>
              </a:rPr>
              <a:t>a graph </a:t>
            </a:r>
            <a:r>
              <a:rPr lang="en-US" dirty="0"/>
              <a:t>where nodes are the routers, and the edges are the links between them.</a:t>
            </a:r>
          </a:p>
          <a:p>
            <a:r>
              <a:rPr lang="en-US" dirty="0"/>
              <a:t>Designed for use on smaller networks.</a:t>
            </a:r>
          </a:p>
          <a:p>
            <a:r>
              <a:rPr lang="en-US" dirty="0"/>
              <a:t>The </a:t>
            </a:r>
            <a:r>
              <a:rPr lang="en-US" dirty="0">
                <a:solidFill>
                  <a:srgbClr val="FF0000"/>
                </a:solidFill>
              </a:rPr>
              <a:t>cost metric </a:t>
            </a:r>
            <a:r>
              <a:rPr lang="en-US" dirty="0"/>
              <a:t>is the </a:t>
            </a:r>
            <a:r>
              <a:rPr lang="en-US" dirty="0">
                <a:solidFill>
                  <a:srgbClr val="00B050"/>
                </a:solidFill>
              </a:rPr>
              <a:t>number of hops to reach the destination</a:t>
            </a:r>
            <a:r>
              <a:rPr lang="en-US" dirty="0"/>
              <a:t>.</a:t>
            </a:r>
          </a:p>
          <a:p>
            <a:r>
              <a:rPr lang="en-US" dirty="0"/>
              <a:t>In RIP, infinity is defined as 16</a:t>
            </a:r>
          </a:p>
        </p:txBody>
      </p:sp>
    </p:spTree>
    <p:extLst>
      <p:ext uri="{BB962C8B-B14F-4D97-AF65-F5344CB8AC3E}">
        <p14:creationId xmlns:p14="http://schemas.microsoft.com/office/powerpoint/2010/main" val="31300433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4B13FAE-3773-1211-D03D-439F334591FB}"/>
              </a:ext>
            </a:extLst>
          </p:cNvPr>
          <p:cNvSpPr>
            <a:spLocks noGrp="1"/>
          </p:cNvSpPr>
          <p:nvPr>
            <p:ph type="title"/>
          </p:nvPr>
        </p:nvSpPr>
        <p:spPr/>
        <p:txBody>
          <a:bodyPr/>
          <a:lstStyle/>
          <a:p>
            <a:r>
              <a:rPr lang="en-US" b="1" dirty="0"/>
              <a:t>How does the RIP work?</a:t>
            </a:r>
            <a:endParaRPr lang="en-US" dirty="0"/>
          </a:p>
        </p:txBody>
      </p:sp>
      <p:pic>
        <p:nvPicPr>
          <p:cNvPr id="5" name="Espace réservé du contenu 4">
            <a:extLst>
              <a:ext uri="{FF2B5EF4-FFF2-40B4-BE49-F238E27FC236}">
                <a16:creationId xmlns:a16="http://schemas.microsoft.com/office/drawing/2014/main" id="{F0F0B27E-B5A5-2B3D-2EE3-36E769BE79D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076017" y="2224088"/>
            <a:ext cx="4762500" cy="2657475"/>
          </a:xfrm>
        </p:spPr>
      </p:pic>
      <p:sp>
        <p:nvSpPr>
          <p:cNvPr id="7" name="ZoneTexte 6">
            <a:extLst>
              <a:ext uri="{FF2B5EF4-FFF2-40B4-BE49-F238E27FC236}">
                <a16:creationId xmlns:a16="http://schemas.microsoft.com/office/drawing/2014/main" id="{BCE053AB-5139-4964-D074-DC089466E0F1}"/>
              </a:ext>
            </a:extLst>
          </p:cNvPr>
          <p:cNvSpPr txBox="1"/>
          <p:nvPr/>
        </p:nvSpPr>
        <p:spPr>
          <a:xfrm>
            <a:off x="745067" y="1751168"/>
            <a:ext cx="6096000" cy="2031325"/>
          </a:xfrm>
          <a:prstGeom prst="rect">
            <a:avLst/>
          </a:prstGeom>
          <a:noFill/>
        </p:spPr>
        <p:txBody>
          <a:bodyPr wrap="square">
            <a:spAutoFit/>
          </a:bodyPr>
          <a:lstStyle/>
          <a:p>
            <a:pPr marL="285750" indent="-285750">
              <a:buFont typeface="Arial" panose="020B0604020202020204" pitchFamily="34" charset="0"/>
              <a:buChar char="•"/>
            </a:pPr>
            <a:r>
              <a:rPr lang="en-US" dirty="0"/>
              <a:t>there are 8 routers in a network where Router 1 wants to send the data to Router 3.</a:t>
            </a:r>
          </a:p>
          <a:p>
            <a:pPr marL="285750" indent="-285750">
              <a:buFont typeface="Arial" panose="020B0604020202020204" pitchFamily="34" charset="0"/>
              <a:buChar char="•"/>
            </a:pPr>
            <a:r>
              <a:rPr lang="en-US" dirty="0"/>
              <a:t>There are three routes in the above network. </a:t>
            </a:r>
          </a:p>
          <a:p>
            <a:pPr marL="285750" indent="-285750">
              <a:buFont typeface="Arial" panose="020B0604020202020204" pitchFamily="34" charset="0"/>
              <a:buChar char="•"/>
            </a:pPr>
            <a:r>
              <a:rPr lang="en-US" dirty="0"/>
              <a:t>The Route 2 contains the least number of hops</a:t>
            </a:r>
          </a:p>
          <a:p>
            <a:pPr marL="285750" indent="-285750">
              <a:buFont typeface="Arial" panose="020B0604020202020204" pitchFamily="34" charset="0"/>
              <a:buChar char="•"/>
            </a:pPr>
            <a:r>
              <a:rPr lang="en-US" dirty="0"/>
              <a:t>so RIP will choose Route 2.</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38326538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7A7955D-7216-0BDC-D1E6-DEBE79CC5C09}"/>
              </a:ext>
            </a:extLst>
          </p:cNvPr>
          <p:cNvSpPr>
            <a:spLocks noGrp="1"/>
          </p:cNvSpPr>
          <p:nvPr>
            <p:ph type="title"/>
          </p:nvPr>
        </p:nvSpPr>
        <p:spPr/>
        <p:txBody>
          <a:bodyPr/>
          <a:lstStyle/>
          <a:p>
            <a:r>
              <a:rPr lang="en-US" dirty="0"/>
              <a:t>RIP initialization</a:t>
            </a:r>
          </a:p>
        </p:txBody>
      </p:sp>
      <p:sp>
        <p:nvSpPr>
          <p:cNvPr id="3" name="Espace réservé du contenu 2">
            <a:extLst>
              <a:ext uri="{FF2B5EF4-FFF2-40B4-BE49-F238E27FC236}">
                <a16:creationId xmlns:a16="http://schemas.microsoft.com/office/drawing/2014/main" id="{F3607457-E28C-DEDD-E1C6-5EC01E7D0234}"/>
              </a:ext>
            </a:extLst>
          </p:cNvPr>
          <p:cNvSpPr>
            <a:spLocks noGrp="1"/>
          </p:cNvSpPr>
          <p:nvPr>
            <p:ph idx="1"/>
          </p:nvPr>
        </p:nvSpPr>
        <p:spPr/>
        <p:txBody>
          <a:bodyPr/>
          <a:lstStyle/>
          <a:p>
            <a:r>
              <a:rPr lang="en-US" dirty="0"/>
              <a:t>At the beginning, each node can know only the distance between itself and its immediate neighbors, those directly connected to it</a:t>
            </a:r>
          </a:p>
        </p:txBody>
      </p:sp>
      <p:pic>
        <p:nvPicPr>
          <p:cNvPr id="5" name="Image 4">
            <a:extLst>
              <a:ext uri="{FF2B5EF4-FFF2-40B4-BE49-F238E27FC236}">
                <a16:creationId xmlns:a16="http://schemas.microsoft.com/office/drawing/2014/main" id="{92D2B0DA-F702-4918-F44F-076D5EDCBDC3}"/>
              </a:ext>
            </a:extLst>
          </p:cNvPr>
          <p:cNvPicPr>
            <a:picLocks noChangeAspect="1"/>
          </p:cNvPicPr>
          <p:nvPr/>
        </p:nvPicPr>
        <p:blipFill>
          <a:blip r:embed="rId2"/>
          <a:stretch>
            <a:fillRect/>
          </a:stretch>
        </p:blipFill>
        <p:spPr>
          <a:xfrm>
            <a:off x="2844385" y="3023748"/>
            <a:ext cx="5944430" cy="3153215"/>
          </a:xfrm>
          <a:prstGeom prst="rect">
            <a:avLst/>
          </a:prstGeom>
        </p:spPr>
      </p:pic>
    </p:spTree>
    <p:extLst>
      <p:ext uri="{BB962C8B-B14F-4D97-AF65-F5344CB8AC3E}">
        <p14:creationId xmlns:p14="http://schemas.microsoft.com/office/powerpoint/2010/main" val="1762640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4147265-770B-BBD9-1F9F-CF245CD68252}"/>
              </a:ext>
            </a:extLst>
          </p:cNvPr>
          <p:cNvSpPr>
            <a:spLocks noGrp="1"/>
          </p:cNvSpPr>
          <p:nvPr>
            <p:ph type="title"/>
          </p:nvPr>
        </p:nvSpPr>
        <p:spPr/>
        <p:txBody>
          <a:bodyPr/>
          <a:lstStyle/>
          <a:p>
            <a:r>
              <a:rPr lang="en-US" dirty="0"/>
              <a:t>RIP : Sharing</a:t>
            </a:r>
          </a:p>
        </p:txBody>
      </p:sp>
      <p:sp>
        <p:nvSpPr>
          <p:cNvPr id="3" name="Espace réservé du contenu 2">
            <a:extLst>
              <a:ext uri="{FF2B5EF4-FFF2-40B4-BE49-F238E27FC236}">
                <a16:creationId xmlns:a16="http://schemas.microsoft.com/office/drawing/2014/main" id="{C9DA38CC-3A3D-C6C3-4354-333E57F641E1}"/>
              </a:ext>
            </a:extLst>
          </p:cNvPr>
          <p:cNvSpPr>
            <a:spLocks noGrp="1"/>
          </p:cNvSpPr>
          <p:nvPr>
            <p:ph idx="1"/>
          </p:nvPr>
        </p:nvSpPr>
        <p:spPr/>
        <p:txBody>
          <a:bodyPr/>
          <a:lstStyle/>
          <a:p>
            <a:r>
              <a:rPr lang="en-US" dirty="0"/>
              <a:t>The whole idea of distance vector routing is the sharing of information between neighbors </a:t>
            </a:r>
          </a:p>
          <a:p>
            <a:r>
              <a:rPr lang="en-US" dirty="0"/>
              <a:t>A node A does not know about node E, node C does. </a:t>
            </a:r>
          </a:p>
          <a:p>
            <a:r>
              <a:rPr lang="en-US" dirty="0"/>
              <a:t>So if node C shares its routing table with A, node A can also know how to reach node E </a:t>
            </a:r>
          </a:p>
          <a:p>
            <a:r>
              <a:rPr lang="en-US" dirty="0"/>
              <a:t>Note: In distance vector routing, each node shares its routing table with its immediate neighbors periodically and when there is a change.</a:t>
            </a:r>
          </a:p>
        </p:txBody>
      </p:sp>
    </p:spTree>
    <p:extLst>
      <p:ext uri="{BB962C8B-B14F-4D97-AF65-F5344CB8AC3E}">
        <p14:creationId xmlns:p14="http://schemas.microsoft.com/office/powerpoint/2010/main" val="22163986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5585D21-192B-8860-B90A-FAA4F8FA64D3}"/>
              </a:ext>
            </a:extLst>
          </p:cNvPr>
          <p:cNvSpPr>
            <a:spLocks noGrp="1"/>
          </p:cNvSpPr>
          <p:nvPr>
            <p:ph type="title"/>
          </p:nvPr>
        </p:nvSpPr>
        <p:spPr/>
        <p:txBody>
          <a:bodyPr/>
          <a:lstStyle/>
          <a:p>
            <a:r>
              <a:rPr lang="en-US" dirty="0"/>
              <a:t>RIP : Updating </a:t>
            </a:r>
          </a:p>
        </p:txBody>
      </p:sp>
      <p:sp>
        <p:nvSpPr>
          <p:cNvPr id="3" name="Espace réservé du contenu 2">
            <a:extLst>
              <a:ext uri="{FF2B5EF4-FFF2-40B4-BE49-F238E27FC236}">
                <a16:creationId xmlns:a16="http://schemas.microsoft.com/office/drawing/2014/main" id="{1E265E45-6003-F43F-7128-E79908EBFB00}"/>
              </a:ext>
            </a:extLst>
          </p:cNvPr>
          <p:cNvSpPr>
            <a:spLocks noGrp="1"/>
          </p:cNvSpPr>
          <p:nvPr>
            <p:ph idx="1"/>
          </p:nvPr>
        </p:nvSpPr>
        <p:spPr/>
        <p:txBody>
          <a:bodyPr/>
          <a:lstStyle/>
          <a:p>
            <a:r>
              <a:rPr lang="en-US" dirty="0"/>
              <a:t>When a node receives a 2-column table from a neighbor, </a:t>
            </a:r>
          </a:p>
          <a:p>
            <a:r>
              <a:rPr lang="en-US" dirty="0"/>
              <a:t>it needs to update its routing table. </a:t>
            </a:r>
          </a:p>
          <a:p>
            <a:r>
              <a:rPr lang="en-US" dirty="0"/>
              <a:t>Updating takes 3 steps: </a:t>
            </a:r>
          </a:p>
          <a:p>
            <a:pPr lvl="1"/>
            <a:r>
              <a:rPr lang="en-US" dirty="0"/>
              <a:t>The receiving node needs to add the cost between itself and the sending node to each value in the second column </a:t>
            </a:r>
          </a:p>
          <a:p>
            <a:pPr lvl="1"/>
            <a:r>
              <a:rPr lang="en-US" dirty="0"/>
              <a:t>The receiving node needs to add the name of the sending node to each row as the 3rd column if the receiving node uses information from any row. The sending node is the next node in the route</a:t>
            </a:r>
          </a:p>
          <a:p>
            <a:pPr lvl="1"/>
            <a:endParaRPr lang="en-US" dirty="0"/>
          </a:p>
        </p:txBody>
      </p:sp>
    </p:spTree>
    <p:extLst>
      <p:ext uri="{BB962C8B-B14F-4D97-AF65-F5344CB8AC3E}">
        <p14:creationId xmlns:p14="http://schemas.microsoft.com/office/powerpoint/2010/main" val="40504555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725F11F-FB3F-FFD2-6083-9D92E370C9D0}"/>
              </a:ext>
            </a:extLst>
          </p:cNvPr>
          <p:cNvSpPr>
            <a:spLocks noGrp="1"/>
          </p:cNvSpPr>
          <p:nvPr>
            <p:ph type="title"/>
          </p:nvPr>
        </p:nvSpPr>
        <p:spPr/>
        <p:txBody>
          <a:bodyPr/>
          <a:lstStyle/>
          <a:p>
            <a:r>
              <a:rPr lang="en-US" dirty="0"/>
              <a:t>RIP : Updating (Continue)</a:t>
            </a:r>
          </a:p>
        </p:txBody>
      </p:sp>
      <p:sp>
        <p:nvSpPr>
          <p:cNvPr id="3" name="Espace réservé du contenu 2">
            <a:extLst>
              <a:ext uri="{FF2B5EF4-FFF2-40B4-BE49-F238E27FC236}">
                <a16:creationId xmlns:a16="http://schemas.microsoft.com/office/drawing/2014/main" id="{D98DAE12-D0DD-4D4D-51AC-97A8B510EB8C}"/>
              </a:ext>
            </a:extLst>
          </p:cNvPr>
          <p:cNvSpPr>
            <a:spLocks noGrp="1"/>
          </p:cNvSpPr>
          <p:nvPr>
            <p:ph idx="1"/>
          </p:nvPr>
        </p:nvSpPr>
        <p:spPr/>
        <p:txBody>
          <a:bodyPr/>
          <a:lstStyle/>
          <a:p>
            <a:r>
              <a:rPr lang="en-US" dirty="0"/>
              <a:t>The receiving node needs to compare each row of its old table with the corresponding row of the modified version of the received table.</a:t>
            </a:r>
          </a:p>
          <a:p>
            <a:pPr lvl="1"/>
            <a:r>
              <a:rPr lang="en-US" dirty="0"/>
              <a:t> If the next-node entry is different, the receiving node chooses the row with the smaller cost. </a:t>
            </a:r>
          </a:p>
          <a:p>
            <a:pPr lvl="1"/>
            <a:r>
              <a:rPr lang="en-US" dirty="0"/>
              <a:t>If there is a tie, the old one is kept If the next-node entry is the same, the receiving node chooses the new row. For example, if node C has previously advertised a route to node X with distance 3. Suppose that now there is no path between C and X; node C now advertises this route with a distance of infinity. Node A must not ignore this value even though its old entry is smaller. </a:t>
            </a:r>
          </a:p>
        </p:txBody>
      </p:sp>
    </p:spTree>
    <p:extLst>
      <p:ext uri="{BB962C8B-B14F-4D97-AF65-F5344CB8AC3E}">
        <p14:creationId xmlns:p14="http://schemas.microsoft.com/office/powerpoint/2010/main" val="40069301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03F97B6-1758-761B-9DC0-7C35DD8CC068}"/>
              </a:ext>
            </a:extLst>
          </p:cNvPr>
          <p:cNvSpPr>
            <a:spLocks noGrp="1"/>
          </p:cNvSpPr>
          <p:nvPr>
            <p:ph type="title"/>
          </p:nvPr>
        </p:nvSpPr>
        <p:spPr/>
        <p:txBody>
          <a:bodyPr/>
          <a:lstStyle/>
          <a:p>
            <a:r>
              <a:rPr lang="en-US" dirty="0"/>
              <a:t>RIP : Updating (Continue)</a:t>
            </a:r>
          </a:p>
        </p:txBody>
      </p:sp>
      <p:pic>
        <p:nvPicPr>
          <p:cNvPr id="5" name="Espace réservé du contenu 4">
            <a:extLst>
              <a:ext uri="{FF2B5EF4-FFF2-40B4-BE49-F238E27FC236}">
                <a16:creationId xmlns:a16="http://schemas.microsoft.com/office/drawing/2014/main" id="{51ED2C1B-9A43-2FFD-076F-C4DB41B0C343}"/>
              </a:ext>
            </a:extLst>
          </p:cNvPr>
          <p:cNvPicPr>
            <a:picLocks noGrp="1" noChangeAspect="1"/>
          </p:cNvPicPr>
          <p:nvPr>
            <p:ph idx="1"/>
          </p:nvPr>
        </p:nvPicPr>
        <p:blipFill>
          <a:blip r:embed="rId2"/>
          <a:stretch>
            <a:fillRect/>
          </a:stretch>
        </p:blipFill>
        <p:spPr>
          <a:xfrm>
            <a:off x="2581812" y="1825625"/>
            <a:ext cx="7028376" cy="4351338"/>
          </a:xfrm>
        </p:spPr>
      </p:pic>
    </p:spTree>
    <p:extLst>
      <p:ext uri="{BB962C8B-B14F-4D97-AF65-F5344CB8AC3E}">
        <p14:creationId xmlns:p14="http://schemas.microsoft.com/office/powerpoint/2010/main" val="14180145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973792E-9C53-17CF-6A7D-83E8C938E388}"/>
              </a:ext>
            </a:extLst>
          </p:cNvPr>
          <p:cNvSpPr>
            <a:spLocks noGrp="1"/>
          </p:cNvSpPr>
          <p:nvPr>
            <p:ph type="title"/>
          </p:nvPr>
        </p:nvSpPr>
        <p:spPr/>
        <p:txBody>
          <a:bodyPr/>
          <a:lstStyle/>
          <a:p>
            <a:endParaRPr lang="en-US"/>
          </a:p>
        </p:txBody>
      </p:sp>
      <p:sp>
        <p:nvSpPr>
          <p:cNvPr id="3" name="Espace réservé du contenu 2">
            <a:extLst>
              <a:ext uri="{FF2B5EF4-FFF2-40B4-BE49-F238E27FC236}">
                <a16:creationId xmlns:a16="http://schemas.microsoft.com/office/drawing/2014/main" id="{E5A515ED-EC6B-482F-0BFF-3A574AD7C035}"/>
              </a:ext>
            </a:extLst>
          </p:cNvPr>
          <p:cNvSpPr>
            <a:spLocks noGrp="1"/>
          </p:cNvSpPr>
          <p:nvPr>
            <p:ph idx="1"/>
          </p:nvPr>
        </p:nvSpPr>
        <p:spPr/>
        <p:txBody>
          <a:bodyPr/>
          <a:lstStyle/>
          <a:p>
            <a:r>
              <a:rPr lang="en-US" dirty="0"/>
              <a:t>IP routing is the process that defines </a:t>
            </a:r>
            <a:r>
              <a:rPr lang="en-US" dirty="0">
                <a:solidFill>
                  <a:srgbClr val="FF0000"/>
                </a:solidFill>
              </a:rPr>
              <a:t>the shortest path </a:t>
            </a:r>
            <a:r>
              <a:rPr lang="en-US" dirty="0"/>
              <a:t>through which data travels to reach from source to destination in different networks.</a:t>
            </a:r>
          </a:p>
          <a:p>
            <a:r>
              <a:rPr lang="en-US" dirty="0"/>
              <a:t>IP routing is done by </a:t>
            </a:r>
            <a:r>
              <a:rPr lang="en-US" dirty="0">
                <a:solidFill>
                  <a:srgbClr val="0070C0"/>
                </a:solidFill>
              </a:rPr>
              <a:t>Routers</a:t>
            </a:r>
          </a:p>
        </p:txBody>
      </p:sp>
      <p:pic>
        <p:nvPicPr>
          <p:cNvPr id="6" name="Image 5">
            <a:extLst>
              <a:ext uri="{FF2B5EF4-FFF2-40B4-BE49-F238E27FC236}">
                <a16:creationId xmlns:a16="http://schemas.microsoft.com/office/drawing/2014/main" id="{AA787794-ED16-EF2D-9A60-CEC1A80F6C1B}"/>
              </a:ext>
            </a:extLst>
          </p:cNvPr>
          <p:cNvPicPr>
            <a:picLocks noChangeAspect="1"/>
          </p:cNvPicPr>
          <p:nvPr/>
        </p:nvPicPr>
        <p:blipFill>
          <a:blip r:embed="rId2"/>
          <a:stretch>
            <a:fillRect/>
          </a:stretch>
        </p:blipFill>
        <p:spPr>
          <a:xfrm>
            <a:off x="3222614" y="3534540"/>
            <a:ext cx="4871406" cy="2642423"/>
          </a:xfrm>
          <a:prstGeom prst="rect">
            <a:avLst/>
          </a:prstGeom>
        </p:spPr>
      </p:pic>
    </p:spTree>
    <p:extLst>
      <p:ext uri="{BB962C8B-B14F-4D97-AF65-F5344CB8AC3E}">
        <p14:creationId xmlns:p14="http://schemas.microsoft.com/office/powerpoint/2010/main" val="24955861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B41CB52-7F3E-DBD6-30C3-7F564E7CA160}"/>
              </a:ext>
            </a:extLst>
          </p:cNvPr>
          <p:cNvSpPr>
            <a:spLocks noGrp="1"/>
          </p:cNvSpPr>
          <p:nvPr>
            <p:ph type="title"/>
          </p:nvPr>
        </p:nvSpPr>
        <p:spPr/>
        <p:txBody>
          <a:bodyPr/>
          <a:lstStyle/>
          <a:p>
            <a:r>
              <a:rPr lang="fr-FR" dirty="0"/>
              <a:t>When to Share ?</a:t>
            </a:r>
            <a:endParaRPr lang="en-US" dirty="0"/>
          </a:p>
        </p:txBody>
      </p:sp>
      <p:sp>
        <p:nvSpPr>
          <p:cNvPr id="3" name="Espace réservé du contenu 2">
            <a:extLst>
              <a:ext uri="{FF2B5EF4-FFF2-40B4-BE49-F238E27FC236}">
                <a16:creationId xmlns:a16="http://schemas.microsoft.com/office/drawing/2014/main" id="{E6C1B1AE-16AC-E6A3-6666-4B58282A349D}"/>
              </a:ext>
            </a:extLst>
          </p:cNvPr>
          <p:cNvSpPr>
            <a:spLocks noGrp="1"/>
          </p:cNvSpPr>
          <p:nvPr>
            <p:ph idx="1"/>
          </p:nvPr>
        </p:nvSpPr>
        <p:spPr/>
        <p:txBody>
          <a:bodyPr/>
          <a:lstStyle/>
          <a:p>
            <a:r>
              <a:rPr lang="en-US" b="1" dirty="0"/>
              <a:t>Periodic Update. </a:t>
            </a:r>
            <a:r>
              <a:rPr lang="en-US" dirty="0"/>
              <a:t>A node sends its routing table, normally every 30 seconds, in a periodic update. The period depends on the protocol that is using distance vector routing </a:t>
            </a:r>
          </a:p>
          <a:p>
            <a:r>
              <a:rPr lang="en-US" b="1" dirty="0"/>
              <a:t>Triggered Update. </a:t>
            </a:r>
            <a:r>
              <a:rPr lang="en-US" dirty="0"/>
              <a:t>A node sends its 2-column routing table to its neighbors any time there is a change in its routing table. </a:t>
            </a:r>
          </a:p>
          <a:p>
            <a:r>
              <a:rPr lang="en-US" dirty="0"/>
              <a:t>The change can result from the following. </a:t>
            </a:r>
          </a:p>
          <a:p>
            <a:pPr lvl="1"/>
            <a:r>
              <a:rPr lang="en-US" dirty="0"/>
              <a:t>A node receive a table from a neighbor resulting in changes in its own table after updating </a:t>
            </a:r>
          </a:p>
          <a:p>
            <a:pPr lvl="1"/>
            <a:r>
              <a:rPr lang="en-US" dirty="0"/>
              <a:t>A node detects some failure in the neighboring links which results in a distance change to infinity</a:t>
            </a:r>
          </a:p>
        </p:txBody>
      </p:sp>
    </p:spTree>
    <p:extLst>
      <p:ext uri="{BB962C8B-B14F-4D97-AF65-F5344CB8AC3E}">
        <p14:creationId xmlns:p14="http://schemas.microsoft.com/office/powerpoint/2010/main" val="38025693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F89DAEB-F6B3-6529-0F83-CCA6671496A7}"/>
              </a:ext>
            </a:extLst>
          </p:cNvPr>
          <p:cNvSpPr>
            <a:spLocks noGrp="1"/>
          </p:cNvSpPr>
          <p:nvPr>
            <p:ph type="title"/>
          </p:nvPr>
        </p:nvSpPr>
        <p:spPr/>
        <p:txBody>
          <a:bodyPr/>
          <a:lstStyle/>
          <a:p>
            <a:r>
              <a:rPr lang="fr-FR" b="1" dirty="0"/>
              <a:t>Two-Node Loop </a:t>
            </a:r>
            <a:r>
              <a:rPr lang="fr-FR" b="1" dirty="0" err="1"/>
              <a:t>Instability</a:t>
            </a:r>
            <a:endParaRPr lang="en-US" dirty="0"/>
          </a:p>
        </p:txBody>
      </p:sp>
      <p:pic>
        <p:nvPicPr>
          <p:cNvPr id="5" name="Espace réservé du contenu 4">
            <a:extLst>
              <a:ext uri="{FF2B5EF4-FFF2-40B4-BE49-F238E27FC236}">
                <a16:creationId xmlns:a16="http://schemas.microsoft.com/office/drawing/2014/main" id="{75CEDD81-21C4-62FA-C85F-5624C5A1118C}"/>
              </a:ext>
            </a:extLst>
          </p:cNvPr>
          <p:cNvPicPr>
            <a:picLocks noGrp="1" noChangeAspect="1"/>
          </p:cNvPicPr>
          <p:nvPr>
            <p:ph idx="1"/>
          </p:nvPr>
        </p:nvPicPr>
        <p:blipFill>
          <a:blip r:embed="rId2"/>
          <a:stretch>
            <a:fillRect/>
          </a:stretch>
        </p:blipFill>
        <p:spPr>
          <a:xfrm>
            <a:off x="1113158" y="1551304"/>
            <a:ext cx="3964850" cy="3401841"/>
          </a:xfrm>
        </p:spPr>
      </p:pic>
      <p:sp>
        <p:nvSpPr>
          <p:cNvPr id="9" name="ZoneTexte 8">
            <a:extLst>
              <a:ext uri="{FF2B5EF4-FFF2-40B4-BE49-F238E27FC236}">
                <a16:creationId xmlns:a16="http://schemas.microsoft.com/office/drawing/2014/main" id="{A55E6F75-3601-84DC-FEE2-5D5C6A4FE2D3}"/>
              </a:ext>
            </a:extLst>
          </p:cNvPr>
          <p:cNvSpPr txBox="1"/>
          <p:nvPr/>
        </p:nvSpPr>
        <p:spPr>
          <a:xfrm>
            <a:off x="5884333" y="1332338"/>
            <a:ext cx="6096000" cy="3046988"/>
          </a:xfrm>
          <a:prstGeom prst="rect">
            <a:avLst/>
          </a:prstGeom>
          <a:noFill/>
        </p:spPr>
        <p:txBody>
          <a:bodyPr wrap="square">
            <a:spAutoFit/>
          </a:bodyPr>
          <a:lstStyle/>
          <a:p>
            <a:pPr algn="just"/>
            <a:r>
              <a:rPr lang="en-US" sz="1600" b="1" dirty="0"/>
              <a:t>Defining Infinity. </a:t>
            </a:r>
            <a:r>
              <a:rPr lang="en-US" sz="1600" dirty="0"/>
              <a:t>Most implementation of the distance vector protocol define the distance between each node to be 1 and define 16 as infinity. Therefore, the distance vector cannot be used in large systems </a:t>
            </a:r>
          </a:p>
          <a:p>
            <a:pPr algn="just"/>
            <a:r>
              <a:rPr lang="en-US" sz="1600" b="1" dirty="0"/>
              <a:t>Split Horizon. </a:t>
            </a:r>
            <a:r>
              <a:rPr lang="en-US" sz="1600" dirty="0"/>
              <a:t>In this strategy, instead of flooding the table through each interface, each node sends only part of its table through each interface. If node B thinks that the optimum route to reach X is via A, it does not need to advertise this piece of information to A.</a:t>
            </a:r>
          </a:p>
          <a:p>
            <a:pPr algn="just"/>
            <a:r>
              <a:rPr lang="en-US" sz="1600" b="1" dirty="0"/>
              <a:t>Split Horizon and Poison Reverse. </a:t>
            </a:r>
            <a:r>
              <a:rPr lang="en-US" sz="1600" dirty="0"/>
              <a:t>This strategy is a combination between split horizon and poison reverse where node B can still advertise the value of X, but if the source of information is A, it can replace the distance with infinity as a warning: “Don’t use this value; what I know about this route comes from you.”</a:t>
            </a:r>
          </a:p>
        </p:txBody>
      </p:sp>
      <p:sp>
        <p:nvSpPr>
          <p:cNvPr id="10" name="ZoneTexte 9">
            <a:extLst>
              <a:ext uri="{FF2B5EF4-FFF2-40B4-BE49-F238E27FC236}">
                <a16:creationId xmlns:a16="http://schemas.microsoft.com/office/drawing/2014/main" id="{065F7D29-DAC2-9AD0-5F93-6706680752AC}"/>
              </a:ext>
            </a:extLst>
          </p:cNvPr>
          <p:cNvSpPr txBox="1"/>
          <p:nvPr/>
        </p:nvSpPr>
        <p:spPr>
          <a:xfrm>
            <a:off x="8932333" y="943975"/>
            <a:ext cx="1071127" cy="369332"/>
          </a:xfrm>
          <a:prstGeom prst="rect">
            <a:avLst/>
          </a:prstGeom>
          <a:noFill/>
        </p:spPr>
        <p:txBody>
          <a:bodyPr wrap="none" rtlCol="0">
            <a:spAutoFit/>
          </a:bodyPr>
          <a:lstStyle/>
          <a:p>
            <a:r>
              <a:rPr lang="en-US" b="1" dirty="0">
                <a:solidFill>
                  <a:srgbClr val="00B050"/>
                </a:solidFill>
              </a:rPr>
              <a:t>Solutions</a:t>
            </a:r>
          </a:p>
        </p:txBody>
      </p:sp>
      <p:pic>
        <p:nvPicPr>
          <p:cNvPr id="12" name="Image 11">
            <a:extLst>
              <a:ext uri="{FF2B5EF4-FFF2-40B4-BE49-F238E27FC236}">
                <a16:creationId xmlns:a16="http://schemas.microsoft.com/office/drawing/2014/main" id="{C7847240-466B-C876-A585-68E7728DC57A}"/>
              </a:ext>
            </a:extLst>
          </p:cNvPr>
          <p:cNvPicPr>
            <a:picLocks noChangeAspect="1"/>
          </p:cNvPicPr>
          <p:nvPr/>
        </p:nvPicPr>
        <p:blipFill>
          <a:blip r:embed="rId3"/>
          <a:stretch>
            <a:fillRect/>
          </a:stretch>
        </p:blipFill>
        <p:spPr>
          <a:xfrm>
            <a:off x="768017" y="5339504"/>
            <a:ext cx="4655133" cy="1588910"/>
          </a:xfrm>
          <a:prstGeom prst="rect">
            <a:avLst/>
          </a:prstGeom>
        </p:spPr>
      </p:pic>
      <p:pic>
        <p:nvPicPr>
          <p:cNvPr id="14" name="Image 13">
            <a:extLst>
              <a:ext uri="{FF2B5EF4-FFF2-40B4-BE49-F238E27FC236}">
                <a16:creationId xmlns:a16="http://schemas.microsoft.com/office/drawing/2014/main" id="{5F9A3927-5127-F82A-8717-18719C22233A}"/>
              </a:ext>
            </a:extLst>
          </p:cNvPr>
          <p:cNvPicPr>
            <a:picLocks noChangeAspect="1"/>
          </p:cNvPicPr>
          <p:nvPr/>
        </p:nvPicPr>
        <p:blipFill>
          <a:blip r:embed="rId4"/>
          <a:stretch>
            <a:fillRect/>
          </a:stretch>
        </p:blipFill>
        <p:spPr>
          <a:xfrm>
            <a:off x="6877406" y="4826000"/>
            <a:ext cx="4476394" cy="1736267"/>
          </a:xfrm>
          <a:prstGeom prst="rect">
            <a:avLst/>
          </a:prstGeom>
        </p:spPr>
      </p:pic>
    </p:spTree>
    <p:extLst>
      <p:ext uri="{BB962C8B-B14F-4D97-AF65-F5344CB8AC3E}">
        <p14:creationId xmlns:p14="http://schemas.microsoft.com/office/powerpoint/2010/main" val="13741422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E7281D5-5834-D35A-9527-6AC7F467C6CC}"/>
              </a:ext>
            </a:extLst>
          </p:cNvPr>
          <p:cNvSpPr>
            <a:spLocks noGrp="1"/>
          </p:cNvSpPr>
          <p:nvPr>
            <p:ph type="title"/>
          </p:nvPr>
        </p:nvSpPr>
        <p:spPr/>
        <p:txBody>
          <a:bodyPr/>
          <a:lstStyle/>
          <a:p>
            <a:r>
              <a:rPr lang="en-US" b="1" dirty="0"/>
              <a:t>Practical  Work</a:t>
            </a:r>
            <a:endParaRPr lang="en-US" dirty="0"/>
          </a:p>
        </p:txBody>
      </p:sp>
      <p:sp>
        <p:nvSpPr>
          <p:cNvPr id="3" name="Espace réservé du contenu 2">
            <a:extLst>
              <a:ext uri="{FF2B5EF4-FFF2-40B4-BE49-F238E27FC236}">
                <a16:creationId xmlns:a16="http://schemas.microsoft.com/office/drawing/2014/main" id="{ADFE813B-5ACD-C394-C0E6-99A8030C1B6E}"/>
              </a:ext>
            </a:extLst>
          </p:cNvPr>
          <p:cNvSpPr>
            <a:spLocks noGrp="1"/>
          </p:cNvSpPr>
          <p:nvPr>
            <p:ph idx="1"/>
          </p:nvPr>
        </p:nvSpPr>
        <p:spPr/>
        <p:txBody>
          <a:bodyPr/>
          <a:lstStyle/>
          <a:p>
            <a:r>
              <a:rPr lang="en-US" dirty="0"/>
              <a:t>Configure the routing table  both static and dynamic (RIP) methods for R1 , R2 and R3 </a:t>
            </a:r>
          </a:p>
        </p:txBody>
      </p:sp>
      <p:pic>
        <p:nvPicPr>
          <p:cNvPr id="5" name="Espace réservé du contenu 4">
            <a:extLst>
              <a:ext uri="{FF2B5EF4-FFF2-40B4-BE49-F238E27FC236}">
                <a16:creationId xmlns:a16="http://schemas.microsoft.com/office/drawing/2014/main" id="{8827A087-5AB1-7A33-6EAC-354425404B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80467" y="3429000"/>
            <a:ext cx="9431066" cy="1581371"/>
          </a:xfrm>
          <a:prstGeom prst="rect">
            <a:avLst/>
          </a:prstGeom>
        </p:spPr>
      </p:pic>
    </p:spTree>
    <p:extLst>
      <p:ext uri="{BB962C8B-B14F-4D97-AF65-F5344CB8AC3E}">
        <p14:creationId xmlns:p14="http://schemas.microsoft.com/office/powerpoint/2010/main" val="34456047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9947206-DCBC-6802-A150-0AFB1FF629CB}"/>
              </a:ext>
            </a:extLst>
          </p:cNvPr>
          <p:cNvSpPr>
            <a:spLocks noGrp="1"/>
          </p:cNvSpPr>
          <p:nvPr>
            <p:ph type="title"/>
          </p:nvPr>
        </p:nvSpPr>
        <p:spPr/>
        <p:txBody>
          <a:bodyPr/>
          <a:lstStyle/>
          <a:p>
            <a:r>
              <a:rPr lang="en-US" b="1" dirty="0"/>
              <a:t>Practical  Work : </a:t>
            </a:r>
            <a:r>
              <a:rPr lang="en-US" dirty="0"/>
              <a:t>Configuring static routes on Cisco Router</a:t>
            </a:r>
          </a:p>
        </p:txBody>
      </p:sp>
      <p:graphicFrame>
        <p:nvGraphicFramePr>
          <p:cNvPr id="4" name="Espace réservé du contenu 3">
            <a:extLst>
              <a:ext uri="{FF2B5EF4-FFF2-40B4-BE49-F238E27FC236}">
                <a16:creationId xmlns:a16="http://schemas.microsoft.com/office/drawing/2014/main" id="{FEDFC2E3-586E-2C5D-984B-9730B0491869}"/>
              </a:ext>
            </a:extLst>
          </p:cNvPr>
          <p:cNvGraphicFramePr>
            <a:graphicFrameLocks noGrp="1"/>
          </p:cNvGraphicFramePr>
          <p:nvPr>
            <p:ph idx="1"/>
            <p:extLst>
              <p:ext uri="{D42A27DB-BD31-4B8C-83A1-F6EECF244321}">
                <p14:modId xmlns:p14="http://schemas.microsoft.com/office/powerpoint/2010/main" val="977517957"/>
              </p:ext>
            </p:extLst>
          </p:nvPr>
        </p:nvGraphicFramePr>
        <p:xfrm>
          <a:off x="905691" y="1803909"/>
          <a:ext cx="10685418" cy="4360779"/>
        </p:xfrm>
        <a:graphic>
          <a:graphicData uri="http://schemas.openxmlformats.org/drawingml/2006/table">
            <a:tbl>
              <a:tblPr>
                <a:tableStyleId>{BDBED569-4797-4DF1-A0F4-6AAB3CD982D8}</a:tableStyleId>
              </a:tblPr>
              <a:tblGrid>
                <a:gridCol w="1156539">
                  <a:extLst>
                    <a:ext uri="{9D8B030D-6E8A-4147-A177-3AD203B41FA5}">
                      <a16:colId xmlns:a16="http://schemas.microsoft.com/office/drawing/2014/main" val="468090957"/>
                    </a:ext>
                  </a:extLst>
                </a:gridCol>
                <a:gridCol w="5967073">
                  <a:extLst>
                    <a:ext uri="{9D8B030D-6E8A-4147-A177-3AD203B41FA5}">
                      <a16:colId xmlns:a16="http://schemas.microsoft.com/office/drawing/2014/main" val="3241872247"/>
                    </a:ext>
                  </a:extLst>
                </a:gridCol>
                <a:gridCol w="3561806">
                  <a:extLst>
                    <a:ext uri="{9D8B030D-6E8A-4147-A177-3AD203B41FA5}">
                      <a16:colId xmlns:a16="http://schemas.microsoft.com/office/drawing/2014/main" val="247820002"/>
                    </a:ext>
                  </a:extLst>
                </a:gridCol>
              </a:tblGrid>
              <a:tr h="218698">
                <a:tc>
                  <a:txBody>
                    <a:bodyPr/>
                    <a:lstStyle/>
                    <a:p>
                      <a:pPr algn="l"/>
                      <a:endParaRPr lang="fr-FR" sz="1200"/>
                    </a:p>
                  </a:txBody>
                  <a:tcPr marL="18853" marR="18853" marT="18853" marB="18853" anchor="b"/>
                </a:tc>
                <a:tc>
                  <a:txBody>
                    <a:bodyPr/>
                    <a:lstStyle/>
                    <a:p>
                      <a:pPr algn="l"/>
                      <a:r>
                        <a:rPr lang="fr-FR" sz="1200"/>
                        <a:t>Command </a:t>
                      </a:r>
                    </a:p>
                  </a:txBody>
                  <a:tcPr marL="18853" marR="18853" marT="18853" marB="18853" anchor="b"/>
                </a:tc>
                <a:tc>
                  <a:txBody>
                    <a:bodyPr/>
                    <a:lstStyle/>
                    <a:p>
                      <a:pPr algn="l"/>
                      <a:r>
                        <a:rPr lang="fr-FR" sz="1200"/>
                        <a:t>Purpose </a:t>
                      </a:r>
                    </a:p>
                  </a:txBody>
                  <a:tcPr marL="18853" marR="18853" marT="18853" marB="18853" anchor="b"/>
                </a:tc>
                <a:extLst>
                  <a:ext uri="{0D108BD9-81ED-4DB2-BD59-A6C34878D82A}">
                    <a16:rowId xmlns:a16="http://schemas.microsoft.com/office/drawing/2014/main" val="2191770474"/>
                  </a:ext>
                </a:extLst>
              </a:tr>
              <a:tr h="761673">
                <a:tc>
                  <a:txBody>
                    <a:bodyPr/>
                    <a:lstStyle/>
                    <a:p>
                      <a:pPr algn="l"/>
                      <a:r>
                        <a:rPr lang="fr-FR" sz="1200"/>
                        <a:t>Step 1  </a:t>
                      </a:r>
                    </a:p>
                  </a:txBody>
                  <a:tcPr marL="18853" marR="18853" marT="18853" marB="18853"/>
                </a:tc>
                <a:tc>
                  <a:txBody>
                    <a:bodyPr/>
                    <a:lstStyle/>
                    <a:p>
                      <a:pPr algn="l"/>
                      <a:r>
                        <a:rPr lang="en-US" sz="1200" b="1" dirty="0"/>
                        <a:t>configure terminal </a:t>
                      </a:r>
                      <a:endParaRPr lang="en-US" sz="1200" dirty="0"/>
                    </a:p>
                    <a:p>
                      <a:pPr algn="l"/>
                      <a:r>
                        <a:rPr lang="en-US" sz="1200" b="1" dirty="0"/>
                        <a:t>Example: </a:t>
                      </a:r>
                      <a:endParaRPr lang="en-US" sz="1200" dirty="0"/>
                    </a:p>
                    <a:p>
                      <a:pPr algn="l"/>
                      <a:r>
                        <a:rPr lang="en-US" sz="1200" dirty="0"/>
                        <a:t>r1# configure terminal </a:t>
                      </a:r>
                    </a:p>
                    <a:p>
                      <a:pPr algn="l"/>
                      <a:r>
                        <a:rPr lang="en-US" sz="1200" dirty="0"/>
                        <a:t>r1(config)# </a:t>
                      </a:r>
                    </a:p>
                  </a:txBody>
                  <a:tcPr marL="18853" marR="18853" marT="18853" marB="18853"/>
                </a:tc>
                <a:tc>
                  <a:txBody>
                    <a:bodyPr/>
                    <a:lstStyle/>
                    <a:p>
                      <a:pPr algn="l"/>
                      <a:r>
                        <a:rPr lang="fr-FR" sz="1200"/>
                        <a:t>Enters configuration mode. </a:t>
                      </a:r>
                    </a:p>
                  </a:txBody>
                  <a:tcPr marL="18853" marR="18853" marT="18853" marB="18853"/>
                </a:tc>
                <a:extLst>
                  <a:ext uri="{0D108BD9-81ED-4DB2-BD59-A6C34878D82A}">
                    <a16:rowId xmlns:a16="http://schemas.microsoft.com/office/drawing/2014/main" val="1828413333"/>
                  </a:ext>
                </a:extLst>
              </a:tr>
              <a:tr h="1666630">
                <a:tc>
                  <a:txBody>
                    <a:bodyPr/>
                    <a:lstStyle/>
                    <a:p>
                      <a:pPr algn="l"/>
                      <a:r>
                        <a:rPr lang="fr-FR" sz="1200"/>
                        <a:t>Step 2  </a:t>
                      </a:r>
                    </a:p>
                  </a:txBody>
                  <a:tcPr marL="18853" marR="18853" marT="18853" marB="18853"/>
                </a:tc>
                <a:tc>
                  <a:txBody>
                    <a:bodyPr/>
                    <a:lstStyle/>
                    <a:p>
                      <a:pPr algn="l"/>
                      <a:r>
                        <a:rPr lang="fr-FR" sz="1200" b="1" dirty="0" err="1"/>
                        <a:t>ip</a:t>
                      </a:r>
                      <a:r>
                        <a:rPr lang="fr-FR" sz="1200" dirty="0"/>
                        <a:t> </a:t>
                      </a:r>
                      <a:r>
                        <a:rPr lang="fr-FR" sz="1200" b="1" dirty="0"/>
                        <a:t>route </a:t>
                      </a:r>
                      <a:r>
                        <a:rPr lang="fr-FR" sz="1200" dirty="0"/>
                        <a:t>{</a:t>
                      </a:r>
                      <a:r>
                        <a:rPr lang="fr-FR" sz="1200" dirty="0" err="1"/>
                        <a:t>ip-prefix</a:t>
                      </a:r>
                      <a:r>
                        <a:rPr lang="fr-FR" sz="1200" dirty="0"/>
                        <a:t> | </a:t>
                      </a:r>
                      <a:r>
                        <a:rPr lang="fr-FR" sz="1200" dirty="0" err="1"/>
                        <a:t>ip-addr</a:t>
                      </a:r>
                      <a:r>
                        <a:rPr lang="fr-FR" sz="1200" dirty="0"/>
                        <a:t> </a:t>
                      </a:r>
                      <a:r>
                        <a:rPr lang="fr-FR" sz="1200" dirty="0" err="1"/>
                        <a:t>ip-mask</a:t>
                      </a:r>
                      <a:r>
                        <a:rPr lang="fr-FR" sz="1200" dirty="0"/>
                        <a:t>} {[</a:t>
                      </a:r>
                      <a:r>
                        <a:rPr lang="fr-FR" sz="1200" dirty="0" err="1"/>
                        <a:t>next</a:t>
                      </a:r>
                      <a:r>
                        <a:rPr lang="fr-FR" sz="1200" dirty="0"/>
                        <a:t>-hop | </a:t>
                      </a:r>
                      <a:r>
                        <a:rPr lang="fr-FR" sz="1200" dirty="0" err="1"/>
                        <a:t>nh-prefix</a:t>
                      </a:r>
                      <a:r>
                        <a:rPr lang="fr-FR" sz="1200" dirty="0"/>
                        <a:t>] | [interface </a:t>
                      </a:r>
                      <a:r>
                        <a:rPr lang="fr-FR" sz="1200" dirty="0" err="1"/>
                        <a:t>next</a:t>
                      </a:r>
                      <a:r>
                        <a:rPr lang="fr-FR" sz="1200" dirty="0"/>
                        <a:t>-hop | </a:t>
                      </a:r>
                      <a:r>
                        <a:rPr lang="fr-FR" sz="1200" dirty="0" err="1"/>
                        <a:t>nh-prefix</a:t>
                      </a:r>
                      <a:r>
                        <a:rPr lang="fr-FR" sz="1200" dirty="0"/>
                        <a:t>]}</a:t>
                      </a:r>
                      <a:r>
                        <a:rPr lang="fr-FR" sz="1200" b="0" dirty="0">
                          <a:solidFill>
                            <a:srgbClr val="000000"/>
                          </a:solidFill>
                          <a:effectLst/>
                        </a:rPr>
                        <a:t> </a:t>
                      </a:r>
                      <a:r>
                        <a:rPr lang="fr-FR" sz="1200" dirty="0"/>
                        <a:t>[</a:t>
                      </a:r>
                      <a:r>
                        <a:rPr lang="fr-FR" sz="1200" b="1" dirty="0"/>
                        <a:t>tag</a:t>
                      </a:r>
                      <a:r>
                        <a:rPr lang="fr-FR" sz="1200" dirty="0"/>
                        <a:t> tag-value [</a:t>
                      </a:r>
                      <a:r>
                        <a:rPr lang="fr-FR" sz="1200" dirty="0" err="1"/>
                        <a:t>pref</a:t>
                      </a:r>
                      <a:r>
                        <a:rPr lang="fr-FR" sz="1200" dirty="0"/>
                        <a:t>] </a:t>
                      </a:r>
                    </a:p>
                    <a:p>
                      <a:pPr algn="l"/>
                      <a:r>
                        <a:rPr lang="fr-FR" sz="1200" b="1" dirty="0"/>
                        <a:t>Example</a:t>
                      </a:r>
                      <a:r>
                        <a:rPr lang="fr-FR" sz="1200" dirty="0"/>
                        <a:t>: </a:t>
                      </a:r>
                    </a:p>
                    <a:p>
                      <a:pPr algn="l"/>
                      <a:r>
                        <a:rPr lang="fr-FR" sz="1200" dirty="0"/>
                        <a:t>r1(config)# </a:t>
                      </a:r>
                      <a:r>
                        <a:rPr lang="fr-FR" sz="1200" dirty="0" err="1"/>
                        <a:t>ip</a:t>
                      </a:r>
                      <a:r>
                        <a:rPr lang="fr-FR" sz="1200" dirty="0"/>
                        <a:t> route 192.0.2.0/8 </a:t>
                      </a:r>
                      <a:r>
                        <a:rPr lang="fr-FR" sz="1200" dirty="0" err="1"/>
                        <a:t>ethernet</a:t>
                      </a:r>
                      <a:r>
                        <a:rPr lang="fr-FR" sz="1200" dirty="0"/>
                        <a:t> 1/2 192.0.2.4 </a:t>
                      </a:r>
                    </a:p>
                  </a:txBody>
                  <a:tcPr marL="18853" marR="18853" marT="18853" marB="18853"/>
                </a:tc>
                <a:tc>
                  <a:txBody>
                    <a:bodyPr/>
                    <a:lstStyle/>
                    <a:p>
                      <a:pPr algn="l"/>
                      <a:r>
                        <a:rPr lang="en-US" sz="1200"/>
                        <a:t>Configures a static route and the interface for this static route. You can optionally configure the next-hop address. The preference value sets the administrative distance. The range is from 1 to 255. The default is 1. </a:t>
                      </a:r>
                    </a:p>
                  </a:txBody>
                  <a:tcPr marL="18853" marR="18853" marT="18853" marB="18853"/>
                </a:tc>
                <a:extLst>
                  <a:ext uri="{0D108BD9-81ED-4DB2-BD59-A6C34878D82A}">
                    <a16:rowId xmlns:a16="http://schemas.microsoft.com/office/drawing/2014/main" val="2754156538"/>
                  </a:ext>
                </a:extLst>
              </a:tr>
              <a:tr h="761673">
                <a:tc>
                  <a:txBody>
                    <a:bodyPr/>
                    <a:lstStyle/>
                    <a:p>
                      <a:pPr algn="l"/>
                      <a:r>
                        <a:rPr lang="fr-FR" sz="1200"/>
                        <a:t>Step 3  </a:t>
                      </a:r>
                    </a:p>
                  </a:txBody>
                  <a:tcPr marL="18853" marR="18853" marT="18853" marB="18853"/>
                </a:tc>
                <a:tc>
                  <a:txBody>
                    <a:bodyPr/>
                    <a:lstStyle/>
                    <a:p>
                      <a:pPr algn="l"/>
                      <a:r>
                        <a:rPr lang="en-US" sz="1200" b="1" dirty="0"/>
                        <a:t>show </a:t>
                      </a:r>
                      <a:r>
                        <a:rPr lang="en-US" sz="1200" b="1" dirty="0" err="1">
                          <a:effectLst/>
                        </a:rPr>
                        <a:t>ip</a:t>
                      </a:r>
                      <a:r>
                        <a:rPr lang="en-US" sz="1200" b="0" dirty="0">
                          <a:solidFill>
                            <a:srgbClr val="000000"/>
                          </a:solidFill>
                          <a:effectLst/>
                        </a:rPr>
                        <a:t> </a:t>
                      </a:r>
                      <a:r>
                        <a:rPr lang="en-US" sz="1200" b="1" dirty="0"/>
                        <a:t>static-route </a:t>
                      </a:r>
                      <a:endParaRPr lang="en-US" sz="1200" dirty="0"/>
                    </a:p>
                    <a:p>
                      <a:pPr algn="l"/>
                      <a:r>
                        <a:rPr lang="en-US" sz="1200" b="1" dirty="0"/>
                        <a:t>Example: </a:t>
                      </a:r>
                      <a:endParaRPr lang="en-US" sz="1200" dirty="0"/>
                    </a:p>
                    <a:p>
                      <a:pPr algn="l"/>
                      <a:r>
                        <a:rPr lang="en-US" sz="1200" dirty="0"/>
                        <a:t>r1(config)# show </a:t>
                      </a:r>
                      <a:r>
                        <a:rPr lang="en-US" sz="1200" dirty="0" err="1"/>
                        <a:t>ip</a:t>
                      </a:r>
                      <a:r>
                        <a:rPr lang="en-US" sz="1200" dirty="0"/>
                        <a:t> static-route </a:t>
                      </a:r>
                    </a:p>
                  </a:txBody>
                  <a:tcPr marL="18853" marR="18853" marT="18853" marB="18853"/>
                </a:tc>
                <a:tc>
                  <a:txBody>
                    <a:bodyPr/>
                    <a:lstStyle/>
                    <a:p>
                      <a:pPr algn="l"/>
                      <a:r>
                        <a:rPr lang="en-US" sz="1200"/>
                        <a:t>(Optional) Displays information about static routes. </a:t>
                      </a:r>
                    </a:p>
                  </a:txBody>
                  <a:tcPr marL="18853" marR="18853" marT="18853" marB="18853"/>
                </a:tc>
                <a:extLst>
                  <a:ext uri="{0D108BD9-81ED-4DB2-BD59-A6C34878D82A}">
                    <a16:rowId xmlns:a16="http://schemas.microsoft.com/office/drawing/2014/main" val="3533086424"/>
                  </a:ext>
                </a:extLst>
              </a:tr>
              <a:tr h="942664">
                <a:tc>
                  <a:txBody>
                    <a:bodyPr/>
                    <a:lstStyle/>
                    <a:p>
                      <a:pPr algn="l"/>
                      <a:r>
                        <a:rPr lang="fr-FR" sz="1200"/>
                        <a:t>Step 4  </a:t>
                      </a:r>
                    </a:p>
                  </a:txBody>
                  <a:tcPr marL="18853" marR="18853" marT="18853" marB="18853"/>
                </a:tc>
                <a:tc>
                  <a:txBody>
                    <a:bodyPr/>
                    <a:lstStyle/>
                    <a:p>
                      <a:pPr algn="l"/>
                      <a:r>
                        <a:rPr lang="en-US" sz="1200" b="1" dirty="0"/>
                        <a:t>copy running-config startup-config </a:t>
                      </a:r>
                      <a:endParaRPr lang="en-US" sz="1200" dirty="0"/>
                    </a:p>
                    <a:p>
                      <a:pPr algn="l"/>
                      <a:r>
                        <a:rPr lang="en-US" sz="1200" b="1" dirty="0"/>
                        <a:t>Example: </a:t>
                      </a:r>
                      <a:endParaRPr lang="en-US" sz="1200" dirty="0"/>
                    </a:p>
                    <a:p>
                      <a:pPr algn="l"/>
                      <a:r>
                        <a:rPr lang="en-US" sz="1200" dirty="0"/>
                        <a:t>r1(config)# copy running-config startup-config </a:t>
                      </a:r>
                    </a:p>
                  </a:txBody>
                  <a:tcPr marL="18853" marR="18853" marT="18853" marB="18853"/>
                </a:tc>
                <a:tc>
                  <a:txBody>
                    <a:bodyPr/>
                    <a:lstStyle/>
                    <a:p>
                      <a:pPr algn="l"/>
                      <a:r>
                        <a:rPr lang="fr-FR" sz="1200" dirty="0"/>
                        <a:t>(</a:t>
                      </a:r>
                      <a:r>
                        <a:rPr lang="fr-FR" sz="1200" dirty="0" err="1"/>
                        <a:t>Optional</a:t>
                      </a:r>
                      <a:r>
                        <a:rPr lang="fr-FR" sz="1200" dirty="0"/>
                        <a:t>) </a:t>
                      </a:r>
                      <a:r>
                        <a:rPr lang="fr-FR" sz="1200" dirty="0" err="1"/>
                        <a:t>Saves</a:t>
                      </a:r>
                      <a:r>
                        <a:rPr lang="fr-FR" sz="1200" dirty="0"/>
                        <a:t> </a:t>
                      </a:r>
                      <a:r>
                        <a:rPr lang="fr-FR" sz="1200" dirty="0" err="1"/>
                        <a:t>this</a:t>
                      </a:r>
                      <a:r>
                        <a:rPr lang="fr-FR" sz="1200" dirty="0"/>
                        <a:t> config</a:t>
                      </a:r>
                    </a:p>
                  </a:txBody>
                  <a:tcPr marL="18853" marR="18853" marT="18853" marB="18853"/>
                </a:tc>
                <a:extLst>
                  <a:ext uri="{0D108BD9-81ED-4DB2-BD59-A6C34878D82A}">
                    <a16:rowId xmlns:a16="http://schemas.microsoft.com/office/drawing/2014/main" val="2817374937"/>
                  </a:ext>
                </a:extLst>
              </a:tr>
            </a:tbl>
          </a:graphicData>
        </a:graphic>
      </p:graphicFrame>
    </p:spTree>
    <p:extLst>
      <p:ext uri="{BB962C8B-B14F-4D97-AF65-F5344CB8AC3E}">
        <p14:creationId xmlns:p14="http://schemas.microsoft.com/office/powerpoint/2010/main" val="35463117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ZoneTexte 5">
            <a:extLst>
              <a:ext uri="{FF2B5EF4-FFF2-40B4-BE49-F238E27FC236}">
                <a16:creationId xmlns:a16="http://schemas.microsoft.com/office/drawing/2014/main" id="{F99969C8-6947-9D6A-4A9F-08CE5A014FB7}"/>
              </a:ext>
            </a:extLst>
          </p:cNvPr>
          <p:cNvSpPr txBox="1"/>
          <p:nvPr/>
        </p:nvSpPr>
        <p:spPr>
          <a:xfrm>
            <a:off x="252549" y="597099"/>
            <a:ext cx="3971108" cy="1938992"/>
          </a:xfrm>
          <a:prstGeom prst="rect">
            <a:avLst/>
          </a:prstGeom>
          <a:noFill/>
          <a:ln>
            <a:solidFill>
              <a:schemeClr val="accent1"/>
            </a:solidFill>
          </a:ln>
        </p:spPr>
        <p:txBody>
          <a:bodyPr wrap="square">
            <a:spAutoFit/>
          </a:bodyPr>
          <a:lstStyle/>
          <a:p>
            <a:r>
              <a:rPr lang="en-US" sz="1200" dirty="0"/>
              <a:t>R1&gt;enable </a:t>
            </a:r>
          </a:p>
          <a:p>
            <a:r>
              <a:rPr lang="en-US" sz="1200" dirty="0"/>
              <a:t>R1#configure terminal </a:t>
            </a:r>
          </a:p>
          <a:p>
            <a:r>
              <a:rPr lang="en-US" sz="1200" dirty="0"/>
              <a:t>R1(config)#interface </a:t>
            </a:r>
            <a:r>
              <a:rPr lang="en-US" sz="1200" dirty="0" err="1"/>
              <a:t>fastEthernet</a:t>
            </a:r>
            <a:r>
              <a:rPr lang="en-US" sz="1200" dirty="0"/>
              <a:t> 0/0</a:t>
            </a:r>
          </a:p>
          <a:p>
            <a:r>
              <a:rPr lang="en-US" sz="1200" dirty="0"/>
              <a:t>R1(config-if)#no shutdown</a:t>
            </a:r>
          </a:p>
          <a:p>
            <a:r>
              <a:rPr lang="en-US" sz="1200" dirty="0"/>
              <a:t>R1(config-if)#ip address 172.16.1.1 255.255.255.0</a:t>
            </a:r>
          </a:p>
          <a:p>
            <a:r>
              <a:rPr lang="en-US" sz="1200" dirty="0"/>
              <a:t>R1(config-if)#exit</a:t>
            </a:r>
          </a:p>
          <a:p>
            <a:r>
              <a:rPr lang="en-US" sz="1200" dirty="0"/>
              <a:t>R1(config)#interface </a:t>
            </a:r>
            <a:r>
              <a:rPr lang="en-US" sz="1200" dirty="0" err="1"/>
              <a:t>fastEthernet</a:t>
            </a:r>
            <a:r>
              <a:rPr lang="en-US" sz="1200" dirty="0"/>
              <a:t> 1/0</a:t>
            </a:r>
          </a:p>
          <a:p>
            <a:r>
              <a:rPr lang="en-US" sz="1200" dirty="0"/>
              <a:t>R1(config-if)#ip address 192.168.12.1 255.255.255.0</a:t>
            </a:r>
          </a:p>
          <a:p>
            <a:r>
              <a:rPr lang="en-US" sz="1200" dirty="0"/>
              <a:t>R1(config-if)#no shutdown</a:t>
            </a:r>
          </a:p>
          <a:p>
            <a:endParaRPr lang="en-US" sz="1200" dirty="0"/>
          </a:p>
        </p:txBody>
      </p:sp>
      <p:sp>
        <p:nvSpPr>
          <p:cNvPr id="10" name="ZoneTexte 9">
            <a:extLst>
              <a:ext uri="{FF2B5EF4-FFF2-40B4-BE49-F238E27FC236}">
                <a16:creationId xmlns:a16="http://schemas.microsoft.com/office/drawing/2014/main" id="{F24A2DFA-132A-654F-32D0-AA6F8A5FC3F7}"/>
              </a:ext>
            </a:extLst>
          </p:cNvPr>
          <p:cNvSpPr txBox="1"/>
          <p:nvPr/>
        </p:nvSpPr>
        <p:spPr>
          <a:xfrm>
            <a:off x="4249782" y="597099"/>
            <a:ext cx="3971109" cy="1938992"/>
          </a:xfrm>
          <a:prstGeom prst="rect">
            <a:avLst/>
          </a:prstGeom>
          <a:noFill/>
          <a:ln>
            <a:solidFill>
              <a:schemeClr val="accent1"/>
            </a:solidFill>
          </a:ln>
        </p:spPr>
        <p:txBody>
          <a:bodyPr wrap="square">
            <a:spAutoFit/>
          </a:bodyPr>
          <a:lstStyle/>
          <a:p>
            <a:r>
              <a:rPr lang="en-US" sz="1200" dirty="0"/>
              <a:t>R2&gt;enable</a:t>
            </a:r>
          </a:p>
          <a:p>
            <a:r>
              <a:rPr lang="en-US" sz="1200" dirty="0"/>
              <a:t>R2#configure terminal</a:t>
            </a:r>
          </a:p>
          <a:p>
            <a:r>
              <a:rPr lang="en-US" sz="1200" dirty="0"/>
              <a:t>R2(config)#interface </a:t>
            </a:r>
            <a:r>
              <a:rPr lang="en-US" sz="1200" dirty="0" err="1"/>
              <a:t>fastEthernet</a:t>
            </a:r>
            <a:r>
              <a:rPr lang="en-US" sz="1200" dirty="0"/>
              <a:t> 0/0</a:t>
            </a:r>
          </a:p>
          <a:p>
            <a:r>
              <a:rPr lang="en-US" sz="1200" dirty="0"/>
              <a:t>R2(config-if)#no shutdown</a:t>
            </a:r>
          </a:p>
          <a:p>
            <a:r>
              <a:rPr lang="en-US" sz="1200" dirty="0"/>
              <a:t>R2(config-if)#ip address 192.168.12.2 255.255.255.0</a:t>
            </a:r>
          </a:p>
          <a:p>
            <a:r>
              <a:rPr lang="en-US" sz="1200" dirty="0"/>
              <a:t>R2(config-if)#exit</a:t>
            </a:r>
          </a:p>
          <a:p>
            <a:r>
              <a:rPr lang="en-US" sz="1200" dirty="0"/>
              <a:t>R2(config)#interface </a:t>
            </a:r>
            <a:r>
              <a:rPr lang="en-US" sz="1200" dirty="0" err="1"/>
              <a:t>FastEthernet</a:t>
            </a:r>
            <a:r>
              <a:rPr lang="en-US" sz="1200" dirty="0"/>
              <a:t> 1/0</a:t>
            </a:r>
          </a:p>
          <a:p>
            <a:r>
              <a:rPr lang="en-US" sz="1200" dirty="0"/>
              <a:t>R2(config-if)#no shutdown</a:t>
            </a:r>
          </a:p>
          <a:p>
            <a:r>
              <a:rPr lang="en-US" sz="1200" dirty="0"/>
              <a:t>R2(config-if)#ip address 192.168.23.2 255.255.255.0</a:t>
            </a:r>
          </a:p>
          <a:p>
            <a:r>
              <a:rPr lang="en-US" sz="1200" dirty="0"/>
              <a:t>R2(config-if)#exit</a:t>
            </a:r>
          </a:p>
        </p:txBody>
      </p:sp>
      <p:sp>
        <p:nvSpPr>
          <p:cNvPr id="13" name="ZoneTexte 12">
            <a:extLst>
              <a:ext uri="{FF2B5EF4-FFF2-40B4-BE49-F238E27FC236}">
                <a16:creationId xmlns:a16="http://schemas.microsoft.com/office/drawing/2014/main" id="{8DE748E8-711D-C206-E057-27B8F32D2B93}"/>
              </a:ext>
            </a:extLst>
          </p:cNvPr>
          <p:cNvSpPr txBox="1"/>
          <p:nvPr/>
        </p:nvSpPr>
        <p:spPr>
          <a:xfrm>
            <a:off x="8264435" y="579351"/>
            <a:ext cx="3805645" cy="1938992"/>
          </a:xfrm>
          <a:prstGeom prst="rect">
            <a:avLst/>
          </a:prstGeom>
          <a:noFill/>
          <a:ln>
            <a:solidFill>
              <a:schemeClr val="accent1"/>
            </a:solidFill>
          </a:ln>
        </p:spPr>
        <p:txBody>
          <a:bodyPr wrap="square">
            <a:spAutoFit/>
          </a:bodyPr>
          <a:lstStyle/>
          <a:p>
            <a:r>
              <a:rPr lang="en-US" sz="1200" dirty="0"/>
              <a:t>R3&gt;enable</a:t>
            </a:r>
          </a:p>
          <a:p>
            <a:r>
              <a:rPr lang="en-US" sz="1200" dirty="0"/>
              <a:t>R3#configure terminal</a:t>
            </a:r>
          </a:p>
          <a:p>
            <a:r>
              <a:rPr lang="en-US" sz="1200" dirty="0"/>
              <a:t>R3(config)#interface </a:t>
            </a:r>
            <a:r>
              <a:rPr lang="en-US" sz="1200" dirty="0" err="1"/>
              <a:t>fastEthernet</a:t>
            </a:r>
            <a:r>
              <a:rPr lang="en-US" sz="1200" dirty="0"/>
              <a:t> 0/0</a:t>
            </a:r>
          </a:p>
          <a:p>
            <a:r>
              <a:rPr lang="en-US" sz="1200" dirty="0"/>
              <a:t>R3(config-if)#no shutdown</a:t>
            </a:r>
          </a:p>
          <a:p>
            <a:r>
              <a:rPr lang="en-US" sz="1200" dirty="0"/>
              <a:t>R3(config-if)#ip address 172.16.2.3 255.255.255.0</a:t>
            </a:r>
          </a:p>
          <a:p>
            <a:r>
              <a:rPr lang="en-US" sz="1200" dirty="0"/>
              <a:t>R3(config-if)#exit</a:t>
            </a:r>
          </a:p>
          <a:p>
            <a:r>
              <a:rPr lang="en-US" sz="1200" dirty="0"/>
              <a:t>R3(config)#interface </a:t>
            </a:r>
            <a:r>
              <a:rPr lang="en-US" sz="1200" dirty="0" err="1"/>
              <a:t>fastEthernet</a:t>
            </a:r>
            <a:r>
              <a:rPr lang="en-US" sz="1200" dirty="0"/>
              <a:t> 1/0</a:t>
            </a:r>
          </a:p>
          <a:p>
            <a:r>
              <a:rPr lang="en-US" sz="1200" dirty="0"/>
              <a:t>R3(config-if)#no shutdown</a:t>
            </a:r>
          </a:p>
          <a:p>
            <a:r>
              <a:rPr lang="en-US" sz="1200" dirty="0"/>
              <a:t>R3(config-if)#ip address 192.168.23.3 255.255.255.0</a:t>
            </a:r>
          </a:p>
          <a:p>
            <a:r>
              <a:rPr lang="en-US" sz="1200" dirty="0"/>
              <a:t>R3(config-if)#exit</a:t>
            </a:r>
          </a:p>
        </p:txBody>
      </p:sp>
      <p:sp>
        <p:nvSpPr>
          <p:cNvPr id="16" name="ZoneTexte 15">
            <a:extLst>
              <a:ext uri="{FF2B5EF4-FFF2-40B4-BE49-F238E27FC236}">
                <a16:creationId xmlns:a16="http://schemas.microsoft.com/office/drawing/2014/main" id="{786E2369-C748-044F-81D7-03CC060557F2}"/>
              </a:ext>
            </a:extLst>
          </p:cNvPr>
          <p:cNvSpPr txBox="1"/>
          <p:nvPr/>
        </p:nvSpPr>
        <p:spPr>
          <a:xfrm>
            <a:off x="252549" y="2961309"/>
            <a:ext cx="3971108" cy="2516073"/>
          </a:xfrm>
          <a:prstGeom prst="rect">
            <a:avLst/>
          </a:prstGeom>
          <a:noFill/>
          <a:ln>
            <a:solidFill>
              <a:schemeClr val="accent1"/>
            </a:solidFill>
          </a:ln>
        </p:spPr>
        <p:txBody>
          <a:bodyPr wrap="square">
            <a:spAutoFit/>
          </a:bodyPr>
          <a:lstStyle/>
          <a:p>
            <a:r>
              <a:rPr lang="en-US" sz="1050" dirty="0"/>
              <a:t>R1#show </a:t>
            </a:r>
            <a:r>
              <a:rPr lang="en-US" sz="1050" dirty="0" err="1"/>
              <a:t>ip</a:t>
            </a:r>
            <a:r>
              <a:rPr lang="en-US" sz="1050" dirty="0"/>
              <a:t> route     </a:t>
            </a:r>
          </a:p>
          <a:p>
            <a:r>
              <a:rPr lang="en-US" sz="1050" dirty="0"/>
              <a:t>Codes: C - connected, S - static, R - RIP, M - mobile, B - BGP</a:t>
            </a:r>
          </a:p>
          <a:p>
            <a:r>
              <a:rPr lang="en-US" sz="1050" dirty="0"/>
              <a:t>       D - EIGRP, EX - EIGRP external, O - OSPF, IA - OSPF inter area </a:t>
            </a:r>
          </a:p>
          <a:p>
            <a:r>
              <a:rPr lang="en-US" sz="1050" dirty="0"/>
              <a:t>       N1 - OSPF NSSA external type 1, N2 - OSPF NSSA external type 2</a:t>
            </a:r>
          </a:p>
          <a:p>
            <a:r>
              <a:rPr lang="en-US" sz="1050" dirty="0"/>
              <a:t>       E1 - OSPF external type 1, E2 - OSPF external type 2</a:t>
            </a:r>
          </a:p>
          <a:p>
            <a:r>
              <a:rPr lang="en-US" sz="1050" dirty="0"/>
              <a:t>       </a:t>
            </a:r>
            <a:r>
              <a:rPr lang="en-US" sz="1050" dirty="0" err="1"/>
              <a:t>i</a:t>
            </a:r>
            <a:r>
              <a:rPr lang="en-US" sz="1050" dirty="0"/>
              <a:t> - IS-IS, </a:t>
            </a:r>
            <a:r>
              <a:rPr lang="en-US" sz="1050" dirty="0" err="1"/>
              <a:t>su</a:t>
            </a:r>
            <a:r>
              <a:rPr lang="en-US" sz="1050" dirty="0"/>
              <a:t> - IS-IS summary, L1 - IS-IS level-1, L2 - S-IS level-2</a:t>
            </a:r>
          </a:p>
          <a:p>
            <a:r>
              <a:rPr lang="en-US" sz="1050" dirty="0"/>
              <a:t>       </a:t>
            </a:r>
            <a:r>
              <a:rPr lang="en-US" sz="1050" dirty="0" err="1"/>
              <a:t>ia</a:t>
            </a:r>
            <a:r>
              <a:rPr lang="en-US" sz="1050" dirty="0"/>
              <a:t> - IS-IS inter area, * - candidate default, </a:t>
            </a:r>
          </a:p>
          <a:p>
            <a:r>
              <a:rPr lang="en-US" sz="1050" dirty="0"/>
              <a:t>       o - ODR, P - periodic downloaded static route</a:t>
            </a:r>
          </a:p>
          <a:p>
            <a:endParaRPr lang="en-US" sz="1050" dirty="0"/>
          </a:p>
          <a:p>
            <a:r>
              <a:rPr lang="en-US" sz="1050" dirty="0"/>
              <a:t>Gateway of last resort is not set</a:t>
            </a:r>
          </a:p>
          <a:p>
            <a:endParaRPr lang="en-US" sz="1050" dirty="0"/>
          </a:p>
          <a:p>
            <a:r>
              <a:rPr lang="en-US" sz="1050" dirty="0"/>
              <a:t>C    192.168.12.0/24 is directly connected, FastEthernet1/0</a:t>
            </a:r>
          </a:p>
          <a:p>
            <a:r>
              <a:rPr lang="en-US" sz="1050" dirty="0"/>
              <a:t>     172.16.0.0/24 is </a:t>
            </a:r>
            <a:r>
              <a:rPr lang="en-US" sz="1050" dirty="0" err="1"/>
              <a:t>subnetted</a:t>
            </a:r>
            <a:r>
              <a:rPr lang="en-US" sz="1050" dirty="0"/>
              <a:t>, 1 subnets</a:t>
            </a:r>
          </a:p>
          <a:p>
            <a:r>
              <a:rPr lang="en-US" sz="1050" dirty="0"/>
              <a:t>C       172.16.1.0 is directly connected, FastEthernet0/0</a:t>
            </a:r>
          </a:p>
          <a:p>
            <a:endParaRPr lang="en-US" sz="1050" dirty="0"/>
          </a:p>
        </p:txBody>
      </p:sp>
      <p:sp>
        <p:nvSpPr>
          <p:cNvPr id="19" name="ZoneTexte 18">
            <a:extLst>
              <a:ext uri="{FF2B5EF4-FFF2-40B4-BE49-F238E27FC236}">
                <a16:creationId xmlns:a16="http://schemas.microsoft.com/office/drawing/2014/main" id="{064015BF-F01F-CB6C-F437-3D45A30652DC}"/>
              </a:ext>
            </a:extLst>
          </p:cNvPr>
          <p:cNvSpPr txBox="1"/>
          <p:nvPr/>
        </p:nvSpPr>
        <p:spPr>
          <a:xfrm>
            <a:off x="4249782" y="2961704"/>
            <a:ext cx="3971108" cy="2516073"/>
          </a:xfrm>
          <a:prstGeom prst="rect">
            <a:avLst/>
          </a:prstGeom>
          <a:noFill/>
          <a:ln>
            <a:solidFill>
              <a:schemeClr val="accent1"/>
            </a:solidFill>
          </a:ln>
        </p:spPr>
        <p:txBody>
          <a:bodyPr wrap="square">
            <a:spAutoFit/>
          </a:bodyPr>
          <a:lstStyle/>
          <a:p>
            <a:r>
              <a:rPr lang="en-US" sz="1050" dirty="0"/>
              <a:t>R2#show </a:t>
            </a:r>
            <a:r>
              <a:rPr lang="en-US" sz="1050" dirty="0" err="1"/>
              <a:t>ip</a:t>
            </a:r>
            <a:r>
              <a:rPr lang="en-US" sz="1050" dirty="0"/>
              <a:t> route </a:t>
            </a:r>
          </a:p>
          <a:p>
            <a:r>
              <a:rPr lang="en-US" sz="1050" dirty="0"/>
              <a:t>Codes: C - connected, S - static, R - RIP, M - mobile, B - BGP</a:t>
            </a:r>
          </a:p>
          <a:p>
            <a:r>
              <a:rPr lang="en-US" sz="1050" dirty="0"/>
              <a:t>       D - EIGRP, EX - EIGRP external, O - OSPF, IA - OSPF inter area </a:t>
            </a:r>
          </a:p>
          <a:p>
            <a:r>
              <a:rPr lang="en-US" sz="1050" dirty="0"/>
              <a:t>       N1 - OSPF NSSA external type 1, N2 - OSPF NSSA external type 2</a:t>
            </a:r>
          </a:p>
          <a:p>
            <a:r>
              <a:rPr lang="en-US" sz="1050" dirty="0"/>
              <a:t>       E1 - OSPF external type 1, E2 - OSPF external type 2</a:t>
            </a:r>
          </a:p>
          <a:p>
            <a:r>
              <a:rPr lang="en-US" sz="1050" dirty="0"/>
              <a:t>       </a:t>
            </a:r>
            <a:r>
              <a:rPr lang="en-US" sz="1050" dirty="0" err="1"/>
              <a:t>i</a:t>
            </a:r>
            <a:r>
              <a:rPr lang="en-US" sz="1050" dirty="0"/>
              <a:t> - IS-IS, </a:t>
            </a:r>
            <a:r>
              <a:rPr lang="en-US" sz="1050" dirty="0" err="1"/>
              <a:t>su</a:t>
            </a:r>
            <a:r>
              <a:rPr lang="en-US" sz="1050" dirty="0"/>
              <a:t> - IS-IS summary, L1 - IS-IS level-1, L2 - S-IS level-2</a:t>
            </a:r>
          </a:p>
          <a:p>
            <a:r>
              <a:rPr lang="en-US" sz="1050" dirty="0"/>
              <a:t>       </a:t>
            </a:r>
            <a:r>
              <a:rPr lang="en-US" sz="1050" dirty="0" err="1"/>
              <a:t>ia</a:t>
            </a:r>
            <a:r>
              <a:rPr lang="en-US" sz="1050" dirty="0"/>
              <a:t> - IS-IS inter area, * - candidate default, </a:t>
            </a:r>
          </a:p>
          <a:p>
            <a:r>
              <a:rPr lang="en-US" sz="1050" dirty="0"/>
              <a:t>       o - ODR, P - periodic downloaded static route</a:t>
            </a:r>
          </a:p>
          <a:p>
            <a:endParaRPr lang="en-US" sz="1050" dirty="0"/>
          </a:p>
          <a:p>
            <a:r>
              <a:rPr lang="en-US" sz="1050" dirty="0"/>
              <a:t>Gateway of last resort is not set</a:t>
            </a:r>
          </a:p>
          <a:p>
            <a:endParaRPr lang="en-US" sz="1050" dirty="0"/>
          </a:p>
          <a:p>
            <a:r>
              <a:rPr lang="en-US" sz="1050" dirty="0"/>
              <a:t>C    192.168.12.0/24 is directly connected, FastEthernet0/0</a:t>
            </a:r>
          </a:p>
          <a:p>
            <a:r>
              <a:rPr lang="en-US" sz="1050" dirty="0"/>
              <a:t>C    192.168.23.0/24 is directly connected, FastEthernet1/0</a:t>
            </a:r>
          </a:p>
          <a:p>
            <a:endParaRPr lang="en-US" sz="1050" dirty="0"/>
          </a:p>
          <a:p>
            <a:endParaRPr lang="en-US" sz="1050" dirty="0"/>
          </a:p>
        </p:txBody>
      </p:sp>
      <p:sp>
        <p:nvSpPr>
          <p:cNvPr id="22" name="ZoneTexte 21">
            <a:extLst>
              <a:ext uri="{FF2B5EF4-FFF2-40B4-BE49-F238E27FC236}">
                <a16:creationId xmlns:a16="http://schemas.microsoft.com/office/drawing/2014/main" id="{69914B2E-6EE5-A030-E4E8-5CB9FDE6F3F9}"/>
              </a:ext>
            </a:extLst>
          </p:cNvPr>
          <p:cNvSpPr txBox="1"/>
          <p:nvPr/>
        </p:nvSpPr>
        <p:spPr>
          <a:xfrm>
            <a:off x="8264435" y="2957047"/>
            <a:ext cx="3805645" cy="2516073"/>
          </a:xfrm>
          <a:prstGeom prst="rect">
            <a:avLst/>
          </a:prstGeom>
          <a:noFill/>
          <a:ln>
            <a:solidFill>
              <a:schemeClr val="accent1"/>
            </a:solidFill>
          </a:ln>
        </p:spPr>
        <p:txBody>
          <a:bodyPr wrap="square">
            <a:spAutoFit/>
          </a:bodyPr>
          <a:lstStyle/>
          <a:p>
            <a:r>
              <a:rPr lang="en-US" sz="1050" dirty="0"/>
              <a:t>R3#show </a:t>
            </a:r>
            <a:r>
              <a:rPr lang="en-US" sz="1050" dirty="0" err="1"/>
              <a:t>ip</a:t>
            </a:r>
            <a:r>
              <a:rPr lang="en-US" sz="1050" dirty="0"/>
              <a:t> route </a:t>
            </a:r>
          </a:p>
          <a:p>
            <a:r>
              <a:rPr lang="en-US" sz="1050" dirty="0"/>
              <a:t>Codes: C - connected, S - static, R - RIP, M - mobile, B - BGP</a:t>
            </a:r>
          </a:p>
          <a:p>
            <a:r>
              <a:rPr lang="en-US" sz="1050" dirty="0"/>
              <a:t>       D - EIGRP, EX - EIGRP external, O - OSPF, IA - OSPF inter area </a:t>
            </a:r>
          </a:p>
          <a:p>
            <a:r>
              <a:rPr lang="en-US" sz="1050" dirty="0"/>
              <a:t>       N1 - OSPF NSSA external type 1, N2 - OSPF NSSA external type 2</a:t>
            </a:r>
          </a:p>
          <a:p>
            <a:r>
              <a:rPr lang="en-US" sz="1050" dirty="0"/>
              <a:t>       E1 - OSPF external type 1, E2 - OSPF external type 2</a:t>
            </a:r>
          </a:p>
          <a:p>
            <a:r>
              <a:rPr lang="en-US" sz="1050" dirty="0"/>
              <a:t>       </a:t>
            </a:r>
            <a:r>
              <a:rPr lang="en-US" sz="1050" dirty="0" err="1"/>
              <a:t>i</a:t>
            </a:r>
            <a:r>
              <a:rPr lang="en-US" sz="1050" dirty="0"/>
              <a:t> - IS-IS, </a:t>
            </a:r>
            <a:r>
              <a:rPr lang="en-US" sz="1050" dirty="0" err="1"/>
              <a:t>su</a:t>
            </a:r>
            <a:r>
              <a:rPr lang="en-US" sz="1050" dirty="0"/>
              <a:t> - IS-IS summary, L1 - IS-IS level-1, L2 - S-IS level-2</a:t>
            </a:r>
          </a:p>
          <a:p>
            <a:r>
              <a:rPr lang="en-US" sz="1050" dirty="0"/>
              <a:t>       </a:t>
            </a:r>
            <a:r>
              <a:rPr lang="en-US" sz="1050" dirty="0" err="1"/>
              <a:t>ia</a:t>
            </a:r>
            <a:r>
              <a:rPr lang="en-US" sz="1050" dirty="0"/>
              <a:t> - IS-IS inter area, * - candidate default, </a:t>
            </a:r>
          </a:p>
          <a:p>
            <a:r>
              <a:rPr lang="en-US" sz="1050" dirty="0"/>
              <a:t>       o - ODR, P - periodic downloaded static route</a:t>
            </a:r>
          </a:p>
          <a:p>
            <a:endParaRPr lang="en-US" sz="1050" dirty="0"/>
          </a:p>
          <a:p>
            <a:r>
              <a:rPr lang="en-US" sz="1050" dirty="0"/>
              <a:t>Gateway of last resort is not set</a:t>
            </a:r>
          </a:p>
          <a:p>
            <a:endParaRPr lang="en-US" sz="1050" dirty="0"/>
          </a:p>
          <a:p>
            <a:r>
              <a:rPr lang="en-US" sz="1050" dirty="0"/>
              <a:t>     172.16.0.0/24 is </a:t>
            </a:r>
            <a:r>
              <a:rPr lang="en-US" sz="1050" dirty="0" err="1"/>
              <a:t>subnetted</a:t>
            </a:r>
            <a:r>
              <a:rPr lang="en-US" sz="1050" dirty="0"/>
              <a:t>, 1 subnets</a:t>
            </a:r>
          </a:p>
          <a:p>
            <a:r>
              <a:rPr lang="en-US" sz="1050" dirty="0"/>
              <a:t>C       172.16.2.0 is directly connected, FastEthernet0/0</a:t>
            </a:r>
          </a:p>
          <a:p>
            <a:r>
              <a:rPr lang="en-US" sz="1050" dirty="0"/>
              <a:t>C    192.168.23.0/24 is directly connected, FastEthernet1/0</a:t>
            </a:r>
          </a:p>
        </p:txBody>
      </p:sp>
      <p:sp>
        <p:nvSpPr>
          <p:cNvPr id="25" name="ZoneTexte 24">
            <a:extLst>
              <a:ext uri="{FF2B5EF4-FFF2-40B4-BE49-F238E27FC236}">
                <a16:creationId xmlns:a16="http://schemas.microsoft.com/office/drawing/2014/main" id="{B113D7A5-8173-43F9-DC92-601C226D2BA9}"/>
              </a:ext>
            </a:extLst>
          </p:cNvPr>
          <p:cNvSpPr txBox="1"/>
          <p:nvPr/>
        </p:nvSpPr>
        <p:spPr>
          <a:xfrm>
            <a:off x="143691" y="5704003"/>
            <a:ext cx="4079966" cy="646331"/>
          </a:xfrm>
          <a:prstGeom prst="rect">
            <a:avLst/>
          </a:prstGeom>
          <a:noFill/>
          <a:ln>
            <a:solidFill>
              <a:schemeClr val="accent1"/>
            </a:solidFill>
          </a:ln>
        </p:spPr>
        <p:txBody>
          <a:bodyPr wrap="square">
            <a:spAutoFit/>
          </a:bodyPr>
          <a:lstStyle/>
          <a:p>
            <a:r>
              <a:rPr lang="en-US" sz="1200" dirty="0"/>
              <a:t>R1(config)#router rip</a:t>
            </a:r>
          </a:p>
          <a:p>
            <a:r>
              <a:rPr lang="en-US" sz="1200" dirty="0"/>
              <a:t>R1(config-router)#network 192.168.12.0</a:t>
            </a:r>
          </a:p>
          <a:p>
            <a:r>
              <a:rPr lang="en-US" sz="1200" dirty="0"/>
              <a:t>R1(config-router)#network 172.16.1.0</a:t>
            </a:r>
          </a:p>
        </p:txBody>
      </p:sp>
      <p:sp>
        <p:nvSpPr>
          <p:cNvPr id="28" name="ZoneTexte 27">
            <a:extLst>
              <a:ext uri="{FF2B5EF4-FFF2-40B4-BE49-F238E27FC236}">
                <a16:creationId xmlns:a16="http://schemas.microsoft.com/office/drawing/2014/main" id="{C908EB54-011B-A235-93E1-29095F771BDB}"/>
              </a:ext>
            </a:extLst>
          </p:cNvPr>
          <p:cNvSpPr txBox="1"/>
          <p:nvPr/>
        </p:nvSpPr>
        <p:spPr>
          <a:xfrm>
            <a:off x="4249781" y="5704003"/>
            <a:ext cx="3971107" cy="646331"/>
          </a:xfrm>
          <a:prstGeom prst="rect">
            <a:avLst/>
          </a:prstGeom>
          <a:noFill/>
          <a:ln>
            <a:solidFill>
              <a:schemeClr val="accent1"/>
            </a:solidFill>
          </a:ln>
        </p:spPr>
        <p:txBody>
          <a:bodyPr wrap="square">
            <a:spAutoFit/>
          </a:bodyPr>
          <a:lstStyle/>
          <a:p>
            <a:r>
              <a:rPr lang="en-US" sz="1200" dirty="0"/>
              <a:t>R2(config)#router rip</a:t>
            </a:r>
          </a:p>
          <a:p>
            <a:r>
              <a:rPr lang="en-US" sz="1200" dirty="0"/>
              <a:t>R2(config-router)#network 192.168.12.0</a:t>
            </a:r>
          </a:p>
          <a:p>
            <a:endParaRPr lang="en-US" sz="1200" dirty="0"/>
          </a:p>
        </p:txBody>
      </p:sp>
      <p:sp>
        <p:nvSpPr>
          <p:cNvPr id="29" name="ZoneTexte 28">
            <a:extLst>
              <a:ext uri="{FF2B5EF4-FFF2-40B4-BE49-F238E27FC236}">
                <a16:creationId xmlns:a16="http://schemas.microsoft.com/office/drawing/2014/main" id="{6F98DFA9-B5D4-8890-B1D5-05052CAAD8F1}"/>
              </a:ext>
            </a:extLst>
          </p:cNvPr>
          <p:cNvSpPr txBox="1"/>
          <p:nvPr/>
        </p:nvSpPr>
        <p:spPr>
          <a:xfrm>
            <a:off x="8264435" y="5699537"/>
            <a:ext cx="3971107" cy="646331"/>
          </a:xfrm>
          <a:prstGeom prst="rect">
            <a:avLst/>
          </a:prstGeom>
          <a:noFill/>
          <a:ln>
            <a:solidFill>
              <a:schemeClr val="accent1"/>
            </a:solidFill>
          </a:ln>
        </p:spPr>
        <p:txBody>
          <a:bodyPr wrap="square">
            <a:spAutoFit/>
          </a:bodyPr>
          <a:lstStyle/>
          <a:p>
            <a:r>
              <a:rPr lang="en-US" sz="1200" dirty="0"/>
              <a:t>R3(config)#router rip</a:t>
            </a:r>
          </a:p>
          <a:p>
            <a:r>
              <a:rPr lang="en-US" sz="1200" dirty="0"/>
              <a:t>R3(config-router)#......</a:t>
            </a:r>
          </a:p>
          <a:p>
            <a:endParaRPr lang="en-US" sz="1200" dirty="0"/>
          </a:p>
        </p:txBody>
      </p:sp>
      <p:sp>
        <p:nvSpPr>
          <p:cNvPr id="31" name="ZoneTexte 30">
            <a:extLst>
              <a:ext uri="{FF2B5EF4-FFF2-40B4-BE49-F238E27FC236}">
                <a16:creationId xmlns:a16="http://schemas.microsoft.com/office/drawing/2014/main" id="{B0C846BD-0287-FDA8-D5D3-DC991D2AB127}"/>
              </a:ext>
            </a:extLst>
          </p:cNvPr>
          <p:cNvSpPr txBox="1"/>
          <p:nvPr/>
        </p:nvSpPr>
        <p:spPr>
          <a:xfrm>
            <a:off x="252548" y="61127"/>
            <a:ext cx="11364685" cy="369332"/>
          </a:xfrm>
          <a:prstGeom prst="rect">
            <a:avLst/>
          </a:prstGeom>
          <a:noFill/>
        </p:spPr>
        <p:txBody>
          <a:bodyPr wrap="square">
            <a:spAutoFit/>
          </a:bodyPr>
          <a:lstStyle/>
          <a:p>
            <a:r>
              <a:rPr lang="en-US" b="1" dirty="0"/>
              <a:t>Practical  Work : </a:t>
            </a:r>
            <a:r>
              <a:rPr lang="en-US" dirty="0"/>
              <a:t>Configuring Dynamic routes on Cisco Router using RIP protocol</a:t>
            </a:r>
          </a:p>
        </p:txBody>
      </p:sp>
    </p:spTree>
    <p:extLst>
      <p:ext uri="{BB962C8B-B14F-4D97-AF65-F5344CB8AC3E}">
        <p14:creationId xmlns:p14="http://schemas.microsoft.com/office/powerpoint/2010/main" val="26268146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7BAEC6C-3823-15EA-CFF5-06D43DBA8CEB}"/>
              </a:ext>
            </a:extLst>
          </p:cNvPr>
          <p:cNvSpPr>
            <a:spLocks noGrp="1"/>
          </p:cNvSpPr>
          <p:nvPr>
            <p:ph type="title"/>
          </p:nvPr>
        </p:nvSpPr>
        <p:spPr/>
        <p:txBody>
          <a:bodyPr/>
          <a:lstStyle/>
          <a:p>
            <a:r>
              <a:rPr lang="en-US" dirty="0"/>
              <a:t>Tutorial Work</a:t>
            </a:r>
          </a:p>
        </p:txBody>
      </p:sp>
      <p:sp>
        <p:nvSpPr>
          <p:cNvPr id="3" name="Espace réservé du contenu 2">
            <a:extLst>
              <a:ext uri="{FF2B5EF4-FFF2-40B4-BE49-F238E27FC236}">
                <a16:creationId xmlns:a16="http://schemas.microsoft.com/office/drawing/2014/main" id="{5EEC384B-7F9A-75B6-8056-3FEBF483BE23}"/>
              </a:ext>
            </a:extLst>
          </p:cNvPr>
          <p:cNvSpPr>
            <a:spLocks noGrp="1"/>
          </p:cNvSpPr>
          <p:nvPr>
            <p:ph idx="1"/>
          </p:nvPr>
        </p:nvSpPr>
        <p:spPr/>
        <p:txBody>
          <a:bodyPr>
            <a:normAutofit/>
          </a:bodyPr>
          <a:lstStyle/>
          <a:p>
            <a:r>
              <a:rPr lang="fr-FR" sz="2000" dirty="0"/>
              <a:t>On considère le réseau (le coût des liens est indiqué) et on suppose qu’à l’initialisation, chaque nœud connaît le coût vers chacun de ses voisins. L'algorithme utilisé par le protocole de routage est de type vecteur à distance.</a:t>
            </a:r>
          </a:p>
          <a:p>
            <a:pPr marL="914400" lvl="1" indent="-457200">
              <a:buFont typeface="+mj-lt"/>
              <a:buAutoNum type="arabicPeriod"/>
            </a:pPr>
            <a:r>
              <a:rPr lang="fr-FR" sz="1800" dirty="0"/>
              <a:t>Donner les tables de routage initiales des différents routeurs du réseau.</a:t>
            </a:r>
          </a:p>
          <a:p>
            <a:pPr marL="914400" lvl="1" indent="-457200">
              <a:buFont typeface="+mj-lt"/>
              <a:buAutoNum type="arabicPeriod"/>
            </a:pPr>
            <a:r>
              <a:rPr lang="fr-FR" sz="1800" dirty="0"/>
              <a:t>Les routeurs B et D viennent de recevoir le vecteur de distance de A. Donner les nouvelles tables de routage des routeurs B et D ?</a:t>
            </a:r>
          </a:p>
          <a:p>
            <a:pPr marL="914400" lvl="1" indent="-457200">
              <a:buFont typeface="+mj-lt"/>
              <a:buAutoNum type="arabicPeriod"/>
            </a:pPr>
            <a:r>
              <a:rPr lang="fr-FR" sz="1800" dirty="0"/>
              <a:t>Donner l’évolution des tables de routage des routeurs C et E jusqu’à la convergence.</a:t>
            </a:r>
            <a:endParaRPr lang="en-US" sz="1800" dirty="0"/>
          </a:p>
        </p:txBody>
      </p:sp>
      <p:pic>
        <p:nvPicPr>
          <p:cNvPr id="5" name="Image 4">
            <a:extLst>
              <a:ext uri="{FF2B5EF4-FFF2-40B4-BE49-F238E27FC236}">
                <a16:creationId xmlns:a16="http://schemas.microsoft.com/office/drawing/2014/main" id="{8B159F54-0632-8758-15C6-E93190819575}"/>
              </a:ext>
            </a:extLst>
          </p:cNvPr>
          <p:cNvPicPr>
            <a:picLocks noChangeAspect="1"/>
          </p:cNvPicPr>
          <p:nvPr/>
        </p:nvPicPr>
        <p:blipFill>
          <a:blip r:embed="rId2"/>
          <a:stretch>
            <a:fillRect/>
          </a:stretch>
        </p:blipFill>
        <p:spPr>
          <a:xfrm>
            <a:off x="4263316" y="4001294"/>
            <a:ext cx="2581635" cy="2314898"/>
          </a:xfrm>
          <a:prstGeom prst="rect">
            <a:avLst/>
          </a:prstGeom>
        </p:spPr>
      </p:pic>
    </p:spTree>
    <p:extLst>
      <p:ext uri="{BB962C8B-B14F-4D97-AF65-F5344CB8AC3E}">
        <p14:creationId xmlns:p14="http://schemas.microsoft.com/office/powerpoint/2010/main" val="10100979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Espace réservé du contenu 4">
            <a:extLst>
              <a:ext uri="{FF2B5EF4-FFF2-40B4-BE49-F238E27FC236}">
                <a16:creationId xmlns:a16="http://schemas.microsoft.com/office/drawing/2014/main" id="{02B9A03E-2311-C12E-8981-E589833D1F15}"/>
              </a:ext>
            </a:extLst>
          </p:cNvPr>
          <p:cNvPicPr>
            <a:picLocks noGrp="1" noChangeAspect="1"/>
          </p:cNvPicPr>
          <p:nvPr>
            <p:ph idx="1"/>
          </p:nvPr>
        </p:nvPicPr>
        <p:blipFill>
          <a:blip r:embed="rId2"/>
          <a:stretch>
            <a:fillRect/>
          </a:stretch>
        </p:blipFill>
        <p:spPr>
          <a:xfrm>
            <a:off x="533489" y="795383"/>
            <a:ext cx="6315956" cy="3143689"/>
          </a:xfrm>
        </p:spPr>
      </p:pic>
      <p:sp>
        <p:nvSpPr>
          <p:cNvPr id="7" name="ZoneTexte 6">
            <a:extLst>
              <a:ext uri="{FF2B5EF4-FFF2-40B4-BE49-F238E27FC236}">
                <a16:creationId xmlns:a16="http://schemas.microsoft.com/office/drawing/2014/main" id="{A352ADDC-1CD9-5B48-AD94-0FB706E1BCED}"/>
              </a:ext>
            </a:extLst>
          </p:cNvPr>
          <p:cNvSpPr txBox="1"/>
          <p:nvPr/>
        </p:nvSpPr>
        <p:spPr>
          <a:xfrm>
            <a:off x="304800" y="297934"/>
            <a:ext cx="6096000" cy="369332"/>
          </a:xfrm>
          <a:prstGeom prst="rect">
            <a:avLst/>
          </a:prstGeom>
          <a:noFill/>
        </p:spPr>
        <p:txBody>
          <a:bodyPr wrap="square">
            <a:spAutoFit/>
          </a:bodyPr>
          <a:lstStyle/>
          <a:p>
            <a:r>
              <a:rPr lang="en-US" dirty="0"/>
              <a:t>Les tables de </a:t>
            </a:r>
            <a:r>
              <a:rPr lang="en-US" dirty="0" err="1"/>
              <a:t>routage</a:t>
            </a:r>
            <a:r>
              <a:rPr lang="en-US" dirty="0"/>
              <a:t> </a:t>
            </a:r>
            <a:r>
              <a:rPr lang="en-US" dirty="0" err="1"/>
              <a:t>initiales</a:t>
            </a:r>
            <a:r>
              <a:rPr lang="en-US" dirty="0"/>
              <a:t> des </a:t>
            </a:r>
            <a:r>
              <a:rPr lang="en-US" dirty="0" err="1"/>
              <a:t>différents</a:t>
            </a:r>
            <a:r>
              <a:rPr lang="en-US" dirty="0"/>
              <a:t> </a:t>
            </a:r>
            <a:r>
              <a:rPr lang="en-US" dirty="0" err="1"/>
              <a:t>nœuds</a:t>
            </a:r>
            <a:endParaRPr lang="en-US" dirty="0"/>
          </a:p>
        </p:txBody>
      </p:sp>
      <p:sp>
        <p:nvSpPr>
          <p:cNvPr id="9" name="ZoneTexte 8">
            <a:extLst>
              <a:ext uri="{FF2B5EF4-FFF2-40B4-BE49-F238E27FC236}">
                <a16:creationId xmlns:a16="http://schemas.microsoft.com/office/drawing/2014/main" id="{2D0160F9-1BE2-0243-6DD3-5D21D3FFD29D}"/>
              </a:ext>
            </a:extLst>
          </p:cNvPr>
          <p:cNvSpPr txBox="1"/>
          <p:nvPr/>
        </p:nvSpPr>
        <p:spPr>
          <a:xfrm>
            <a:off x="7264400" y="513377"/>
            <a:ext cx="4622800" cy="523220"/>
          </a:xfrm>
          <a:prstGeom prst="rect">
            <a:avLst/>
          </a:prstGeom>
          <a:noFill/>
        </p:spPr>
        <p:txBody>
          <a:bodyPr wrap="square">
            <a:spAutoFit/>
          </a:bodyPr>
          <a:lstStyle/>
          <a:p>
            <a:r>
              <a:rPr lang="en-US" sz="1400" dirty="0"/>
              <a:t> Les tables de </a:t>
            </a:r>
            <a:r>
              <a:rPr lang="en-US" sz="1400" dirty="0" err="1"/>
              <a:t>routage</a:t>
            </a:r>
            <a:r>
              <a:rPr lang="en-US" sz="1400" dirty="0"/>
              <a:t> des </a:t>
            </a:r>
            <a:r>
              <a:rPr lang="en-US" sz="1400" dirty="0" err="1"/>
              <a:t>nœuds</a:t>
            </a:r>
            <a:r>
              <a:rPr lang="en-US" sz="1400" dirty="0"/>
              <a:t> B et D après recaption du tableau du A</a:t>
            </a:r>
          </a:p>
        </p:txBody>
      </p:sp>
      <p:pic>
        <p:nvPicPr>
          <p:cNvPr id="11" name="Image 10">
            <a:extLst>
              <a:ext uri="{FF2B5EF4-FFF2-40B4-BE49-F238E27FC236}">
                <a16:creationId xmlns:a16="http://schemas.microsoft.com/office/drawing/2014/main" id="{744A53AE-F9F3-2C5C-818E-BE093E4D55B8}"/>
              </a:ext>
            </a:extLst>
          </p:cNvPr>
          <p:cNvPicPr>
            <a:picLocks noChangeAspect="1"/>
          </p:cNvPicPr>
          <p:nvPr/>
        </p:nvPicPr>
        <p:blipFill>
          <a:blip r:embed="rId3"/>
          <a:stretch>
            <a:fillRect/>
          </a:stretch>
        </p:blipFill>
        <p:spPr>
          <a:xfrm>
            <a:off x="7333615" y="1036597"/>
            <a:ext cx="4553585" cy="1571844"/>
          </a:xfrm>
          <a:prstGeom prst="rect">
            <a:avLst/>
          </a:prstGeom>
        </p:spPr>
      </p:pic>
      <p:sp>
        <p:nvSpPr>
          <p:cNvPr id="13" name="ZoneTexte 12">
            <a:extLst>
              <a:ext uri="{FF2B5EF4-FFF2-40B4-BE49-F238E27FC236}">
                <a16:creationId xmlns:a16="http://schemas.microsoft.com/office/drawing/2014/main" id="{5516A05F-40F3-59D8-8F42-ADEEFBF78663}"/>
              </a:ext>
            </a:extLst>
          </p:cNvPr>
          <p:cNvSpPr txBox="1"/>
          <p:nvPr/>
        </p:nvSpPr>
        <p:spPr>
          <a:xfrm>
            <a:off x="4406856" y="3623661"/>
            <a:ext cx="6096000" cy="369332"/>
          </a:xfrm>
          <a:prstGeom prst="rect">
            <a:avLst/>
          </a:prstGeom>
          <a:noFill/>
        </p:spPr>
        <p:txBody>
          <a:bodyPr wrap="square">
            <a:spAutoFit/>
          </a:bodyPr>
          <a:lstStyle/>
          <a:p>
            <a:r>
              <a:rPr lang="en-US" dirty="0"/>
              <a:t>Les tables de finales de C et E</a:t>
            </a:r>
          </a:p>
        </p:txBody>
      </p:sp>
      <p:pic>
        <p:nvPicPr>
          <p:cNvPr id="15" name="Image 14">
            <a:extLst>
              <a:ext uri="{FF2B5EF4-FFF2-40B4-BE49-F238E27FC236}">
                <a16:creationId xmlns:a16="http://schemas.microsoft.com/office/drawing/2014/main" id="{81ECBE35-3533-507E-306C-9FB22C7434F7}"/>
              </a:ext>
            </a:extLst>
          </p:cNvPr>
          <p:cNvPicPr>
            <a:picLocks noChangeAspect="1"/>
          </p:cNvPicPr>
          <p:nvPr/>
        </p:nvPicPr>
        <p:blipFill>
          <a:blip r:embed="rId4"/>
          <a:stretch>
            <a:fillRect/>
          </a:stretch>
        </p:blipFill>
        <p:spPr>
          <a:xfrm>
            <a:off x="3222721" y="3944348"/>
            <a:ext cx="5176214" cy="2790241"/>
          </a:xfrm>
          <a:prstGeom prst="rect">
            <a:avLst/>
          </a:prstGeom>
        </p:spPr>
      </p:pic>
    </p:spTree>
    <p:extLst>
      <p:ext uri="{BB962C8B-B14F-4D97-AF65-F5344CB8AC3E}">
        <p14:creationId xmlns:p14="http://schemas.microsoft.com/office/powerpoint/2010/main" val="24204198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Espace réservé du contenu 4">
            <a:extLst>
              <a:ext uri="{FF2B5EF4-FFF2-40B4-BE49-F238E27FC236}">
                <a16:creationId xmlns:a16="http://schemas.microsoft.com/office/drawing/2014/main" id="{F9FD7B25-DAEB-5CA5-CBDF-05AD2D2AB2F6}"/>
              </a:ext>
            </a:extLst>
          </p:cNvPr>
          <p:cNvPicPr>
            <a:picLocks noGrp="1" noChangeAspect="1"/>
          </p:cNvPicPr>
          <p:nvPr>
            <p:ph idx="1"/>
          </p:nvPr>
        </p:nvPicPr>
        <p:blipFill>
          <a:blip r:embed="rId2"/>
          <a:stretch>
            <a:fillRect/>
          </a:stretch>
        </p:blipFill>
        <p:spPr>
          <a:xfrm>
            <a:off x="567266" y="328237"/>
            <a:ext cx="6739151" cy="5891059"/>
          </a:xfrm>
        </p:spPr>
      </p:pic>
    </p:spTree>
    <p:extLst>
      <p:ext uri="{BB962C8B-B14F-4D97-AF65-F5344CB8AC3E}">
        <p14:creationId xmlns:p14="http://schemas.microsoft.com/office/powerpoint/2010/main" val="42094739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17B26C6-49ED-A720-D512-748639FF8793}"/>
              </a:ext>
            </a:extLst>
          </p:cNvPr>
          <p:cNvSpPr>
            <a:spLocks noGrp="1"/>
          </p:cNvSpPr>
          <p:nvPr>
            <p:ph type="title"/>
          </p:nvPr>
        </p:nvSpPr>
        <p:spPr/>
        <p:txBody>
          <a:bodyPr/>
          <a:lstStyle/>
          <a:p>
            <a:r>
              <a:rPr lang="en-US" dirty="0"/>
              <a:t>What is a Router ? </a:t>
            </a:r>
          </a:p>
        </p:txBody>
      </p:sp>
      <p:sp>
        <p:nvSpPr>
          <p:cNvPr id="3" name="Espace réservé du contenu 2">
            <a:extLst>
              <a:ext uri="{FF2B5EF4-FFF2-40B4-BE49-F238E27FC236}">
                <a16:creationId xmlns:a16="http://schemas.microsoft.com/office/drawing/2014/main" id="{26BC627F-6DF1-A70C-1648-F6CF36F46F19}"/>
              </a:ext>
            </a:extLst>
          </p:cNvPr>
          <p:cNvSpPr>
            <a:spLocks noGrp="1"/>
          </p:cNvSpPr>
          <p:nvPr>
            <p:ph idx="1"/>
          </p:nvPr>
        </p:nvSpPr>
        <p:spPr/>
        <p:txBody>
          <a:bodyPr/>
          <a:lstStyle/>
          <a:p>
            <a:r>
              <a:rPr lang="en-US" dirty="0"/>
              <a:t>A Router is a networking device that forwards data packets between computer network.</a:t>
            </a:r>
          </a:p>
          <a:p>
            <a:r>
              <a:rPr lang="en-US" dirty="0"/>
              <a:t> Usually connected to two or more different networks.</a:t>
            </a:r>
          </a:p>
        </p:txBody>
      </p:sp>
      <p:pic>
        <p:nvPicPr>
          <p:cNvPr id="5" name="Image 4">
            <a:extLst>
              <a:ext uri="{FF2B5EF4-FFF2-40B4-BE49-F238E27FC236}">
                <a16:creationId xmlns:a16="http://schemas.microsoft.com/office/drawing/2014/main" id="{7D023A11-6CCC-A07D-1307-4C847CC4E6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1467" y="3982508"/>
            <a:ext cx="2142066" cy="1464795"/>
          </a:xfrm>
          <a:prstGeom prst="rect">
            <a:avLst/>
          </a:prstGeom>
        </p:spPr>
      </p:pic>
      <p:pic>
        <p:nvPicPr>
          <p:cNvPr id="8" name="Image 7">
            <a:extLst>
              <a:ext uri="{FF2B5EF4-FFF2-40B4-BE49-F238E27FC236}">
                <a16:creationId xmlns:a16="http://schemas.microsoft.com/office/drawing/2014/main" id="{FDB83233-E226-B768-6481-78A441099A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81700" y="3006327"/>
            <a:ext cx="4274124" cy="3021939"/>
          </a:xfrm>
          <a:prstGeom prst="rect">
            <a:avLst/>
          </a:prstGeom>
        </p:spPr>
      </p:pic>
    </p:spTree>
    <p:extLst>
      <p:ext uri="{BB962C8B-B14F-4D97-AF65-F5344CB8AC3E}">
        <p14:creationId xmlns:p14="http://schemas.microsoft.com/office/powerpoint/2010/main" val="15766219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DC61EC1-9A91-BD9E-39F4-91D7BFE9D59D}"/>
              </a:ext>
            </a:extLst>
          </p:cNvPr>
          <p:cNvSpPr>
            <a:spLocks noGrp="1"/>
          </p:cNvSpPr>
          <p:nvPr>
            <p:ph type="title"/>
          </p:nvPr>
        </p:nvSpPr>
        <p:spPr/>
        <p:txBody>
          <a:bodyPr/>
          <a:lstStyle/>
          <a:p>
            <a:r>
              <a:rPr lang="en-US" dirty="0"/>
              <a:t>Some CISCO Routers</a:t>
            </a:r>
          </a:p>
        </p:txBody>
      </p:sp>
      <p:pic>
        <p:nvPicPr>
          <p:cNvPr id="11" name="Image 10">
            <a:extLst>
              <a:ext uri="{FF2B5EF4-FFF2-40B4-BE49-F238E27FC236}">
                <a16:creationId xmlns:a16="http://schemas.microsoft.com/office/drawing/2014/main" id="{68D81D18-A000-3AD3-F672-AC7B284A7C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73501" y="1311275"/>
            <a:ext cx="5181600" cy="5181600"/>
          </a:xfrm>
          <a:prstGeom prst="rect">
            <a:avLst/>
          </a:prstGeom>
        </p:spPr>
      </p:pic>
    </p:spTree>
    <p:extLst>
      <p:ext uri="{BB962C8B-B14F-4D97-AF65-F5344CB8AC3E}">
        <p14:creationId xmlns:p14="http://schemas.microsoft.com/office/powerpoint/2010/main" val="10167450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Espace réservé du contenu 12">
            <a:extLst>
              <a:ext uri="{FF2B5EF4-FFF2-40B4-BE49-F238E27FC236}">
                <a16:creationId xmlns:a16="http://schemas.microsoft.com/office/drawing/2014/main" id="{C7184937-664D-24F1-847A-14D4BD672BD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50686" y="855133"/>
            <a:ext cx="11018821" cy="5757334"/>
          </a:xfrm>
          <a:prstGeom prst="rect">
            <a:avLst/>
          </a:prstGeom>
        </p:spPr>
      </p:pic>
    </p:spTree>
    <p:extLst>
      <p:ext uri="{BB962C8B-B14F-4D97-AF65-F5344CB8AC3E}">
        <p14:creationId xmlns:p14="http://schemas.microsoft.com/office/powerpoint/2010/main" val="13631207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BF256A0-CFAF-988C-10D0-26743E202B51}"/>
              </a:ext>
            </a:extLst>
          </p:cNvPr>
          <p:cNvSpPr>
            <a:spLocks noGrp="1"/>
          </p:cNvSpPr>
          <p:nvPr>
            <p:ph type="title"/>
          </p:nvPr>
        </p:nvSpPr>
        <p:spPr/>
        <p:txBody>
          <a:bodyPr/>
          <a:lstStyle/>
          <a:p>
            <a:r>
              <a:rPr lang="en-US" dirty="0"/>
              <a:t>Routing Table</a:t>
            </a:r>
          </a:p>
        </p:txBody>
      </p:sp>
      <p:sp>
        <p:nvSpPr>
          <p:cNvPr id="3" name="Espace réservé du contenu 2">
            <a:extLst>
              <a:ext uri="{FF2B5EF4-FFF2-40B4-BE49-F238E27FC236}">
                <a16:creationId xmlns:a16="http://schemas.microsoft.com/office/drawing/2014/main" id="{BFBFDB9C-3741-6BAF-BEF7-9823305040AA}"/>
              </a:ext>
            </a:extLst>
          </p:cNvPr>
          <p:cNvSpPr>
            <a:spLocks noGrp="1"/>
          </p:cNvSpPr>
          <p:nvPr>
            <p:ph idx="1"/>
          </p:nvPr>
        </p:nvSpPr>
        <p:spPr/>
        <p:txBody>
          <a:bodyPr/>
          <a:lstStyle/>
          <a:p>
            <a:r>
              <a:rPr lang="en-US" dirty="0"/>
              <a:t>Located </a:t>
            </a:r>
            <a:r>
              <a:rPr lang="en-US" dirty="0">
                <a:effectLst/>
              </a:rPr>
              <a:t> in the router (RAM memory) and stores the routing information.</a:t>
            </a:r>
          </a:p>
          <a:p>
            <a:r>
              <a:rPr lang="en-US" dirty="0"/>
              <a:t>When a packet arrives. The Router examines destination IP address of a received packet and make routing decisions accordingly.</a:t>
            </a:r>
          </a:p>
          <a:p>
            <a:r>
              <a:rPr lang="en-US" dirty="0"/>
              <a:t>Routers use </a:t>
            </a:r>
            <a:r>
              <a:rPr lang="en-US" i="1" dirty="0"/>
              <a:t>Routing Tables</a:t>
            </a:r>
            <a:r>
              <a:rPr lang="en-US" dirty="0"/>
              <a:t> to determine out which interface the packet will be sent.  </a:t>
            </a:r>
            <a:endParaRPr lang="en-US" dirty="0">
              <a:effectLst/>
            </a:endParaRPr>
          </a:p>
          <a:p>
            <a:r>
              <a:rPr lang="en-US" dirty="0"/>
              <a:t>A routing table lists all networks for which routes are known. </a:t>
            </a:r>
          </a:p>
        </p:txBody>
      </p:sp>
      <p:sp>
        <p:nvSpPr>
          <p:cNvPr id="6" name="ZoneTexte 5">
            <a:extLst>
              <a:ext uri="{FF2B5EF4-FFF2-40B4-BE49-F238E27FC236}">
                <a16:creationId xmlns:a16="http://schemas.microsoft.com/office/drawing/2014/main" id="{24ECEBB1-4E8E-7582-613F-57F1020AD2B5}"/>
              </a:ext>
            </a:extLst>
          </p:cNvPr>
          <p:cNvSpPr txBox="1"/>
          <p:nvPr/>
        </p:nvSpPr>
        <p:spPr>
          <a:xfrm>
            <a:off x="5892437" y="5103673"/>
            <a:ext cx="6155266" cy="1477328"/>
          </a:xfrm>
          <a:prstGeom prst="rect">
            <a:avLst/>
          </a:prstGeom>
          <a:noFill/>
          <a:ln>
            <a:solidFill>
              <a:schemeClr val="accent1"/>
            </a:solidFill>
          </a:ln>
        </p:spPr>
        <p:txBody>
          <a:bodyPr wrap="square">
            <a:spAutoFit/>
          </a:bodyPr>
          <a:lstStyle/>
          <a:p>
            <a:r>
              <a:rPr lang="en-US" dirty="0"/>
              <a:t>Destination      Subnet mask         Interface</a:t>
            </a:r>
          </a:p>
          <a:p>
            <a:r>
              <a:rPr lang="en-US" dirty="0"/>
              <a:t> 128.75.43.0      255.255.255.0         Eth0</a:t>
            </a:r>
          </a:p>
          <a:p>
            <a:r>
              <a:rPr lang="en-US" dirty="0"/>
              <a:t> 128.75.43.0      255.255.255.128     Eth1</a:t>
            </a:r>
          </a:p>
          <a:p>
            <a:r>
              <a:rPr lang="en-US" dirty="0"/>
              <a:t> 192.12.17.5      255.255.255.255     Eth3</a:t>
            </a:r>
          </a:p>
          <a:p>
            <a:r>
              <a:rPr lang="en-US" dirty="0"/>
              <a:t> default                                                 Eth2</a:t>
            </a:r>
          </a:p>
        </p:txBody>
      </p:sp>
      <p:sp>
        <p:nvSpPr>
          <p:cNvPr id="7" name="ZoneTexte 6">
            <a:extLst>
              <a:ext uri="{FF2B5EF4-FFF2-40B4-BE49-F238E27FC236}">
                <a16:creationId xmlns:a16="http://schemas.microsoft.com/office/drawing/2014/main" id="{40D671AC-83B3-92B5-89DC-05DE402A9C4B}"/>
              </a:ext>
            </a:extLst>
          </p:cNvPr>
          <p:cNvSpPr txBox="1"/>
          <p:nvPr/>
        </p:nvSpPr>
        <p:spPr>
          <a:xfrm>
            <a:off x="7910219" y="6581001"/>
            <a:ext cx="1823128" cy="276999"/>
          </a:xfrm>
          <a:prstGeom prst="rect">
            <a:avLst/>
          </a:prstGeom>
          <a:noFill/>
        </p:spPr>
        <p:txBody>
          <a:bodyPr wrap="none" rtlCol="0">
            <a:spAutoFit/>
          </a:bodyPr>
          <a:lstStyle/>
          <a:p>
            <a:r>
              <a:rPr lang="en-US" sz="1200" dirty="0"/>
              <a:t>Example of a routing table</a:t>
            </a:r>
          </a:p>
        </p:txBody>
      </p:sp>
      <p:pic>
        <p:nvPicPr>
          <p:cNvPr id="5" name="Graphique 4">
            <a:extLst>
              <a:ext uri="{FF2B5EF4-FFF2-40B4-BE49-F238E27FC236}">
                <a16:creationId xmlns:a16="http://schemas.microsoft.com/office/drawing/2014/main" id="{CDF2DA2B-C721-27A3-E432-BE26CE3F2CD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68198" y="4954089"/>
            <a:ext cx="3383295" cy="2234837"/>
          </a:xfrm>
          <a:prstGeom prst="rect">
            <a:avLst/>
          </a:prstGeom>
        </p:spPr>
      </p:pic>
      <p:sp>
        <p:nvSpPr>
          <p:cNvPr id="8" name="Rectangle 7">
            <a:extLst>
              <a:ext uri="{FF2B5EF4-FFF2-40B4-BE49-F238E27FC236}">
                <a16:creationId xmlns:a16="http://schemas.microsoft.com/office/drawing/2014/main" id="{157FFD44-C113-6294-0352-43A963B6C5D4}"/>
              </a:ext>
            </a:extLst>
          </p:cNvPr>
          <p:cNvSpPr/>
          <p:nvPr/>
        </p:nvSpPr>
        <p:spPr>
          <a:xfrm>
            <a:off x="2142308" y="5826421"/>
            <a:ext cx="1654629" cy="278674"/>
          </a:xfrm>
          <a:prstGeom prst="rect">
            <a:avLst/>
          </a:prstGeom>
          <a:solidFill>
            <a:srgbClr val="FFFF00">
              <a:alpha val="2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870649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E267088-2CCE-A6E1-6D62-4C8C7D0B303F}"/>
              </a:ext>
            </a:extLst>
          </p:cNvPr>
          <p:cNvSpPr>
            <a:spLocks noGrp="1"/>
          </p:cNvSpPr>
          <p:nvPr>
            <p:ph type="title"/>
          </p:nvPr>
        </p:nvSpPr>
        <p:spPr/>
        <p:txBody>
          <a:bodyPr/>
          <a:lstStyle/>
          <a:p>
            <a:r>
              <a:rPr lang="en-US" b="1" dirty="0"/>
              <a:t>Entries of an IP Routing Table</a:t>
            </a:r>
            <a:endParaRPr lang="en-US" dirty="0"/>
          </a:p>
        </p:txBody>
      </p:sp>
      <p:sp>
        <p:nvSpPr>
          <p:cNvPr id="3" name="Espace réservé du contenu 2">
            <a:extLst>
              <a:ext uri="{FF2B5EF4-FFF2-40B4-BE49-F238E27FC236}">
                <a16:creationId xmlns:a16="http://schemas.microsoft.com/office/drawing/2014/main" id="{CBA93F4C-920C-9487-9A3B-C1CDF895960F}"/>
              </a:ext>
            </a:extLst>
          </p:cNvPr>
          <p:cNvSpPr>
            <a:spLocks noGrp="1"/>
          </p:cNvSpPr>
          <p:nvPr>
            <p:ph idx="1"/>
          </p:nvPr>
        </p:nvSpPr>
        <p:spPr/>
        <p:txBody>
          <a:bodyPr>
            <a:normAutofit/>
          </a:bodyPr>
          <a:lstStyle/>
          <a:p>
            <a:r>
              <a:rPr lang="en-US" dirty="0"/>
              <a:t>Each entry in the routing table consists of the following entries :</a:t>
            </a:r>
          </a:p>
          <a:p>
            <a:pPr lvl="1">
              <a:buFont typeface="+mj-lt"/>
              <a:buAutoNum type="arabicPeriod"/>
            </a:pPr>
            <a:r>
              <a:rPr lang="en-US" b="1" dirty="0"/>
              <a:t>Network ID:</a:t>
            </a:r>
            <a:r>
              <a:rPr lang="en-US" dirty="0"/>
              <a:t> The network ID or destination corresponding to the route. </a:t>
            </a:r>
          </a:p>
          <a:p>
            <a:pPr lvl="1">
              <a:buFont typeface="+mj-lt"/>
              <a:buAutoNum type="arabicPeriod"/>
            </a:pPr>
            <a:r>
              <a:rPr lang="en-US" b="1" dirty="0"/>
              <a:t>Subnet Mask:</a:t>
            </a:r>
            <a:r>
              <a:rPr lang="en-US" dirty="0"/>
              <a:t> The mask that is used to match a destination IP address to the network ID. </a:t>
            </a:r>
          </a:p>
          <a:p>
            <a:pPr lvl="1">
              <a:buFont typeface="+mj-lt"/>
              <a:buAutoNum type="arabicPeriod"/>
            </a:pPr>
            <a:r>
              <a:rPr lang="en-US" b="1" dirty="0"/>
              <a:t>Next Hop:</a:t>
            </a:r>
            <a:r>
              <a:rPr lang="en-US" dirty="0"/>
              <a:t> The IP address to which the packet is forwarded </a:t>
            </a:r>
          </a:p>
          <a:p>
            <a:pPr lvl="1">
              <a:buFont typeface="+mj-lt"/>
              <a:buAutoNum type="arabicPeriod"/>
            </a:pPr>
            <a:r>
              <a:rPr lang="en-US" b="1" dirty="0"/>
              <a:t>Outgoing Interface:</a:t>
            </a:r>
            <a:r>
              <a:rPr lang="en-US" dirty="0"/>
              <a:t> Outgoing interface the packet should go out to reach the destination network. </a:t>
            </a:r>
          </a:p>
          <a:p>
            <a:pPr lvl="1">
              <a:buFont typeface="+mj-lt"/>
              <a:buAutoNum type="arabicPeriod"/>
            </a:pPr>
            <a:r>
              <a:rPr lang="en-US" b="1" dirty="0"/>
              <a:t>Metric:</a:t>
            </a:r>
            <a:r>
              <a:rPr lang="en-US" dirty="0"/>
              <a:t> A common use of the metric is to indicate the </a:t>
            </a:r>
            <a:r>
              <a:rPr lang="en-US" i="1" dirty="0"/>
              <a:t>minimum number of hops</a:t>
            </a:r>
            <a:r>
              <a:rPr lang="en-US" dirty="0"/>
              <a:t> (routers crossed) to the network ID. </a:t>
            </a:r>
          </a:p>
          <a:p>
            <a:pPr marL="457200" lvl="1" indent="0">
              <a:buNone/>
            </a:pPr>
            <a:endParaRPr lang="en-US" dirty="0"/>
          </a:p>
        </p:txBody>
      </p:sp>
    </p:spTree>
    <p:extLst>
      <p:ext uri="{BB962C8B-B14F-4D97-AF65-F5344CB8AC3E}">
        <p14:creationId xmlns:p14="http://schemas.microsoft.com/office/powerpoint/2010/main" val="36545570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900B084-BB3E-5979-9291-5A99564B6188}"/>
              </a:ext>
            </a:extLst>
          </p:cNvPr>
          <p:cNvSpPr>
            <a:spLocks noGrp="1"/>
          </p:cNvSpPr>
          <p:nvPr>
            <p:ph type="title"/>
          </p:nvPr>
        </p:nvSpPr>
        <p:spPr/>
        <p:txBody>
          <a:bodyPr/>
          <a:lstStyle/>
          <a:p>
            <a:r>
              <a:rPr lang="en-US" b="1" dirty="0">
                <a:effectLst/>
              </a:rPr>
              <a:t>How does IP routing work?</a:t>
            </a:r>
            <a:endParaRPr lang="en-US" dirty="0"/>
          </a:p>
        </p:txBody>
      </p:sp>
      <p:sp>
        <p:nvSpPr>
          <p:cNvPr id="3" name="Espace réservé du contenu 2">
            <a:extLst>
              <a:ext uri="{FF2B5EF4-FFF2-40B4-BE49-F238E27FC236}">
                <a16:creationId xmlns:a16="http://schemas.microsoft.com/office/drawing/2014/main" id="{794FE103-2297-4848-4368-016746395256}"/>
              </a:ext>
            </a:extLst>
          </p:cNvPr>
          <p:cNvSpPr>
            <a:spLocks noGrp="1"/>
          </p:cNvSpPr>
          <p:nvPr>
            <p:ph idx="1"/>
          </p:nvPr>
        </p:nvSpPr>
        <p:spPr/>
        <p:txBody>
          <a:bodyPr/>
          <a:lstStyle/>
          <a:p>
            <a:r>
              <a:rPr lang="en-US" dirty="0"/>
              <a:t>The router gets </a:t>
            </a:r>
            <a:r>
              <a:rPr lang="en-US" dirty="0">
                <a:solidFill>
                  <a:srgbClr val="00B050"/>
                </a:solidFill>
              </a:rPr>
              <a:t>the destination address </a:t>
            </a:r>
            <a:r>
              <a:rPr lang="en-US" dirty="0"/>
              <a:t>from the </a:t>
            </a:r>
            <a:r>
              <a:rPr lang="en-US" dirty="0">
                <a:solidFill>
                  <a:srgbClr val="FF0000"/>
                </a:solidFill>
              </a:rPr>
              <a:t>IP packet.</a:t>
            </a:r>
          </a:p>
          <a:p>
            <a:r>
              <a:rPr lang="en-US" dirty="0"/>
              <a:t>Through its </a:t>
            </a:r>
            <a:r>
              <a:rPr lang="en-US" dirty="0">
                <a:solidFill>
                  <a:schemeClr val="accent1"/>
                </a:solidFill>
              </a:rPr>
              <a:t>routing table </a:t>
            </a:r>
            <a:r>
              <a:rPr lang="en-US" dirty="0"/>
              <a:t>identifies </a:t>
            </a:r>
            <a:r>
              <a:rPr lang="en-US" dirty="0">
                <a:solidFill>
                  <a:schemeClr val="accent1"/>
                </a:solidFill>
              </a:rPr>
              <a:t>the next router </a:t>
            </a:r>
            <a:r>
              <a:rPr lang="en-US" dirty="0"/>
              <a:t>information to which the data packet has to be passed. </a:t>
            </a:r>
          </a:p>
          <a:p>
            <a:r>
              <a:rPr lang="en-US" dirty="0"/>
              <a:t>Different packets can be sent through </a:t>
            </a:r>
            <a:r>
              <a:rPr lang="en-US" dirty="0">
                <a:solidFill>
                  <a:srgbClr val="00B050"/>
                </a:solidFill>
              </a:rPr>
              <a:t>different paths</a:t>
            </a:r>
            <a:r>
              <a:rPr lang="en-US" dirty="0"/>
              <a:t> but all the packets reach their intended destination.</a:t>
            </a:r>
          </a:p>
        </p:txBody>
      </p:sp>
    </p:spTree>
    <p:extLst>
      <p:ext uri="{BB962C8B-B14F-4D97-AF65-F5344CB8AC3E}">
        <p14:creationId xmlns:p14="http://schemas.microsoft.com/office/powerpoint/2010/main" val="10733883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A4A0D34-E06B-B4E8-ADD0-BF6195E10D55}"/>
              </a:ext>
            </a:extLst>
          </p:cNvPr>
          <p:cNvSpPr>
            <a:spLocks noGrp="1"/>
          </p:cNvSpPr>
          <p:nvPr>
            <p:ph type="title"/>
          </p:nvPr>
        </p:nvSpPr>
        <p:spPr/>
        <p:txBody>
          <a:bodyPr/>
          <a:lstStyle/>
          <a:p>
            <a:r>
              <a:rPr lang="fr-FR" b="1" dirty="0" err="1">
                <a:effectLst/>
              </a:rPr>
              <a:t>Different</a:t>
            </a:r>
            <a:r>
              <a:rPr lang="fr-FR" b="1" dirty="0">
                <a:effectLst/>
              </a:rPr>
              <a:t> Types of Routing</a:t>
            </a:r>
            <a:endParaRPr lang="en-US" dirty="0"/>
          </a:p>
        </p:txBody>
      </p:sp>
      <p:sp>
        <p:nvSpPr>
          <p:cNvPr id="3" name="Espace réservé du contenu 2">
            <a:extLst>
              <a:ext uri="{FF2B5EF4-FFF2-40B4-BE49-F238E27FC236}">
                <a16:creationId xmlns:a16="http://schemas.microsoft.com/office/drawing/2014/main" id="{B9D95228-92EC-7196-E569-F0C804C04247}"/>
              </a:ext>
            </a:extLst>
          </p:cNvPr>
          <p:cNvSpPr>
            <a:spLocks noGrp="1"/>
          </p:cNvSpPr>
          <p:nvPr>
            <p:ph idx="1"/>
          </p:nvPr>
        </p:nvSpPr>
        <p:spPr/>
        <p:txBody>
          <a:bodyPr/>
          <a:lstStyle/>
          <a:p>
            <a:pPr marL="0" indent="0" algn="just">
              <a:buNone/>
            </a:pPr>
            <a:r>
              <a:rPr lang="en-US" dirty="0">
                <a:effectLst/>
              </a:rPr>
              <a:t>There are three different types of routing:</a:t>
            </a:r>
          </a:p>
          <a:p>
            <a:pPr algn="just">
              <a:buFont typeface="+mj-lt"/>
              <a:buAutoNum type="arabicPeriod"/>
            </a:pPr>
            <a:r>
              <a:rPr lang="en-US" b="1" dirty="0">
                <a:solidFill>
                  <a:srgbClr val="0070C0"/>
                </a:solidFill>
                <a:effectLst/>
              </a:rPr>
              <a:t>Static Routing : </a:t>
            </a:r>
            <a:r>
              <a:rPr lang="en-US" dirty="0"/>
              <a:t>The routing table is updated by the network administrator.</a:t>
            </a:r>
            <a:endParaRPr lang="en-US" dirty="0">
              <a:effectLst/>
            </a:endParaRPr>
          </a:p>
          <a:p>
            <a:pPr algn="just">
              <a:buFont typeface="+mj-lt"/>
              <a:buAutoNum type="arabicPeriod"/>
            </a:pPr>
            <a:r>
              <a:rPr lang="en-US" dirty="0">
                <a:solidFill>
                  <a:srgbClr val="0070C0"/>
                </a:solidFill>
                <a:effectLst/>
              </a:rPr>
              <a:t>Dynamic Routing : </a:t>
            </a:r>
            <a:r>
              <a:rPr lang="en-US" dirty="0"/>
              <a:t>The routing table is automatically updated using routing protocols.</a:t>
            </a:r>
            <a:endParaRPr lang="en-US" dirty="0">
              <a:effectLst/>
            </a:endParaRPr>
          </a:p>
          <a:p>
            <a:pPr algn="just">
              <a:buFont typeface="+mj-lt"/>
              <a:buAutoNum type="arabicPeriod"/>
            </a:pPr>
            <a:r>
              <a:rPr lang="en-US" dirty="0">
                <a:solidFill>
                  <a:srgbClr val="0070C0"/>
                </a:solidFill>
                <a:effectLst/>
              </a:rPr>
              <a:t>Default Routing : </a:t>
            </a:r>
            <a:r>
              <a:rPr lang="en-US" dirty="0"/>
              <a:t>The router is configured to send all the data towards a specific router. </a:t>
            </a:r>
            <a:endParaRPr lang="en-US" dirty="0">
              <a:effectLst/>
            </a:endParaRPr>
          </a:p>
          <a:p>
            <a:endParaRPr lang="en-US" dirty="0"/>
          </a:p>
        </p:txBody>
      </p:sp>
    </p:spTree>
    <p:extLst>
      <p:ext uri="{BB962C8B-B14F-4D97-AF65-F5344CB8AC3E}">
        <p14:creationId xmlns:p14="http://schemas.microsoft.com/office/powerpoint/2010/main" val="85368977"/>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199</TotalTime>
  <Words>2165</Words>
  <Application>Microsoft Office PowerPoint</Application>
  <PresentationFormat>Grand écran</PresentationFormat>
  <Paragraphs>201</Paragraphs>
  <Slides>27</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27</vt:i4>
      </vt:variant>
    </vt:vector>
  </HeadingPairs>
  <TitlesOfParts>
    <vt:vector size="31" baseType="lpstr">
      <vt:lpstr>Arial</vt:lpstr>
      <vt:lpstr>Calibri</vt:lpstr>
      <vt:lpstr>Calibri Light</vt:lpstr>
      <vt:lpstr>Thème Office</vt:lpstr>
      <vt:lpstr>Course 3 : IP ROUTING</vt:lpstr>
      <vt:lpstr>Présentation PowerPoint</vt:lpstr>
      <vt:lpstr>What is a Router ? </vt:lpstr>
      <vt:lpstr>Some CISCO Routers</vt:lpstr>
      <vt:lpstr>Présentation PowerPoint</vt:lpstr>
      <vt:lpstr>Routing Table</vt:lpstr>
      <vt:lpstr>Entries of an IP Routing Table</vt:lpstr>
      <vt:lpstr>How does IP routing work?</vt:lpstr>
      <vt:lpstr>Different Types of Routing</vt:lpstr>
      <vt:lpstr>Routing Protocols</vt:lpstr>
      <vt:lpstr>Distance Vector Routing</vt:lpstr>
      <vt:lpstr>Link State Routing</vt:lpstr>
      <vt:lpstr>RIP (Routing Information Protocol)</vt:lpstr>
      <vt:lpstr>How does the RIP work?</vt:lpstr>
      <vt:lpstr>RIP initialization</vt:lpstr>
      <vt:lpstr>RIP : Sharing</vt:lpstr>
      <vt:lpstr>RIP : Updating </vt:lpstr>
      <vt:lpstr>RIP : Updating (Continue)</vt:lpstr>
      <vt:lpstr>RIP : Updating (Continue)</vt:lpstr>
      <vt:lpstr>When to Share ?</vt:lpstr>
      <vt:lpstr>Two-Node Loop Instability</vt:lpstr>
      <vt:lpstr>Practical  Work</vt:lpstr>
      <vt:lpstr>Practical  Work : Configuring static routes on Cisco Router</vt:lpstr>
      <vt:lpstr>Présentation PowerPoint</vt:lpstr>
      <vt:lpstr>Tutorial Work</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 3 : IP ROUTING</dc:title>
  <dc:creator>nabil Berrehouma</dc:creator>
  <cp:lastModifiedBy>nabil Berrehouma</cp:lastModifiedBy>
  <cp:revision>3</cp:revision>
  <dcterms:created xsi:type="dcterms:W3CDTF">2024-02-20T20:04:35Z</dcterms:created>
  <dcterms:modified xsi:type="dcterms:W3CDTF">2024-02-27T06:37:41Z</dcterms:modified>
</cp:coreProperties>
</file>