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Arimo Bold" panose="020B0604020202020204" charset="0"/>
      <p:regular r:id="rId9"/>
    </p:embeddedFont>
    <p:embeddedFont>
      <p:font typeface="Open Sans" panose="020B0606030504020204" pitchFamily="34" charset="0"/>
      <p:regular r:id="rId10"/>
      <p:bold r:id="rId11"/>
      <p:italic r:id="rId12"/>
      <p:boldItalic r:id="rId13"/>
    </p:embeddedFont>
    <p:embeddedFont>
      <p:font typeface="Open Sans Bold" panose="020B0806030504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64157">
            <a:off x="3830755" y="-4094893"/>
            <a:ext cx="10626489" cy="18476786"/>
          </a:xfrm>
          <a:custGeom>
            <a:avLst/>
            <a:gdLst/>
            <a:ahLst/>
            <a:cxnLst/>
            <a:rect l="l" t="t" r="r" b="b"/>
            <a:pathLst>
              <a:path w="10626489" h="18476786">
                <a:moveTo>
                  <a:pt x="10626490" y="191970"/>
                </a:moveTo>
                <a:lnTo>
                  <a:pt x="10285209" y="18476786"/>
                </a:lnTo>
                <a:lnTo>
                  <a:pt x="0" y="18284816"/>
                </a:lnTo>
                <a:lnTo>
                  <a:pt x="341281" y="0"/>
                </a:lnTo>
                <a:lnTo>
                  <a:pt x="10626490" y="191970"/>
                </a:lnTo>
                <a:close/>
              </a:path>
            </a:pathLst>
          </a:custGeom>
          <a:blipFill>
            <a:blip r:embed="rId2"/>
            <a:stretch>
              <a:fillRect l="-11182" r="-11182"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AutoShape 3"/>
          <p:cNvSpPr/>
          <p:nvPr/>
        </p:nvSpPr>
        <p:spPr>
          <a:xfrm>
            <a:off x="4338257" y="2986742"/>
            <a:ext cx="9591836" cy="0"/>
          </a:xfrm>
          <a:prstGeom prst="line">
            <a:avLst/>
          </a:prstGeom>
          <a:ln w="571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sp>
        <p:nvSpPr>
          <p:cNvPr id="4" name="AutoShape 4"/>
          <p:cNvSpPr/>
          <p:nvPr/>
        </p:nvSpPr>
        <p:spPr>
          <a:xfrm rot="-5405978">
            <a:off x="1933281" y="5405760"/>
            <a:ext cx="4842233" cy="0"/>
          </a:xfrm>
          <a:prstGeom prst="line">
            <a:avLst/>
          </a:prstGeom>
          <a:ln w="571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sp>
        <p:nvSpPr>
          <p:cNvPr id="5" name="AutoShape 5"/>
          <p:cNvSpPr/>
          <p:nvPr/>
        </p:nvSpPr>
        <p:spPr>
          <a:xfrm rot="-5405963">
            <a:off x="11506173" y="5412073"/>
            <a:ext cx="4854858" cy="0"/>
          </a:xfrm>
          <a:prstGeom prst="line">
            <a:avLst/>
          </a:prstGeom>
          <a:ln w="571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sp>
        <p:nvSpPr>
          <p:cNvPr id="6" name="AutoShape 6"/>
          <p:cNvSpPr/>
          <p:nvPr/>
        </p:nvSpPr>
        <p:spPr>
          <a:xfrm>
            <a:off x="4322116" y="7835175"/>
            <a:ext cx="9624117" cy="0"/>
          </a:xfrm>
          <a:prstGeom prst="line">
            <a:avLst/>
          </a:prstGeom>
          <a:ln w="571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sp>
        <p:nvSpPr>
          <p:cNvPr id="7" name="AutoShape 7"/>
          <p:cNvSpPr/>
          <p:nvPr/>
        </p:nvSpPr>
        <p:spPr>
          <a:xfrm rot="-5371787">
            <a:off x="1782967" y="4429264"/>
            <a:ext cx="2942293" cy="0"/>
          </a:xfrm>
          <a:prstGeom prst="line">
            <a:avLst/>
          </a:prstGeom>
          <a:ln w="571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sp>
        <p:nvSpPr>
          <p:cNvPr id="8" name="AutoShape 8"/>
          <p:cNvSpPr/>
          <p:nvPr/>
        </p:nvSpPr>
        <p:spPr>
          <a:xfrm rot="-3107714">
            <a:off x="6138257" y="10171923"/>
            <a:ext cx="2326119" cy="0"/>
          </a:xfrm>
          <a:prstGeom prst="line">
            <a:avLst/>
          </a:prstGeom>
          <a:ln w="28575" cap="flat">
            <a:solidFill>
              <a:srgbClr val="31147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sp>
        <p:nvSpPr>
          <p:cNvPr id="9" name="AutoShape 9"/>
          <p:cNvSpPr/>
          <p:nvPr/>
        </p:nvSpPr>
        <p:spPr>
          <a:xfrm rot="-3107714">
            <a:off x="8349477" y="10171923"/>
            <a:ext cx="2326119" cy="0"/>
          </a:xfrm>
          <a:prstGeom prst="line">
            <a:avLst/>
          </a:prstGeom>
          <a:ln w="28575" cap="flat">
            <a:solidFill>
              <a:srgbClr val="31147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sp>
        <p:nvSpPr>
          <p:cNvPr id="10" name="AutoShape 10"/>
          <p:cNvSpPr/>
          <p:nvPr/>
        </p:nvSpPr>
        <p:spPr>
          <a:xfrm rot="-3107714">
            <a:off x="6875330" y="10171923"/>
            <a:ext cx="2326119" cy="0"/>
          </a:xfrm>
          <a:prstGeom prst="line">
            <a:avLst/>
          </a:prstGeom>
          <a:ln w="28575" cap="flat">
            <a:solidFill>
              <a:srgbClr val="31147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sp>
        <p:nvSpPr>
          <p:cNvPr id="11" name="AutoShape 11"/>
          <p:cNvSpPr/>
          <p:nvPr/>
        </p:nvSpPr>
        <p:spPr>
          <a:xfrm rot="-3107714">
            <a:off x="9086551" y="10171923"/>
            <a:ext cx="2326119" cy="0"/>
          </a:xfrm>
          <a:prstGeom prst="line">
            <a:avLst/>
          </a:prstGeom>
          <a:ln w="28575" cap="flat">
            <a:solidFill>
              <a:srgbClr val="31147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sp>
        <p:nvSpPr>
          <p:cNvPr id="12" name="AutoShape 12"/>
          <p:cNvSpPr/>
          <p:nvPr/>
        </p:nvSpPr>
        <p:spPr>
          <a:xfrm rot="-3107714">
            <a:off x="7612404" y="10171923"/>
            <a:ext cx="2326119" cy="0"/>
          </a:xfrm>
          <a:prstGeom prst="line">
            <a:avLst/>
          </a:prstGeom>
          <a:ln w="28575" cap="flat">
            <a:solidFill>
              <a:srgbClr val="31147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sp>
        <p:nvSpPr>
          <p:cNvPr id="13" name="AutoShape 13"/>
          <p:cNvSpPr/>
          <p:nvPr/>
        </p:nvSpPr>
        <p:spPr>
          <a:xfrm rot="-3107714">
            <a:off x="9823624" y="10171923"/>
            <a:ext cx="2326119" cy="0"/>
          </a:xfrm>
          <a:prstGeom prst="line">
            <a:avLst/>
          </a:prstGeom>
          <a:ln w="28575" cap="flat">
            <a:solidFill>
              <a:srgbClr val="31147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sp>
        <p:nvSpPr>
          <p:cNvPr id="14" name="AutoShape 14"/>
          <p:cNvSpPr/>
          <p:nvPr/>
        </p:nvSpPr>
        <p:spPr>
          <a:xfrm rot="-5375340">
            <a:off x="1809555" y="6993825"/>
            <a:ext cx="1625143" cy="0"/>
          </a:xfrm>
          <a:prstGeom prst="line">
            <a:avLst/>
          </a:prstGeom>
          <a:ln w="123825" cap="rnd">
            <a:solidFill>
              <a:srgbClr val="FFFFFF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sp>
        <p:nvSpPr>
          <p:cNvPr id="15" name="AutoShape 15"/>
          <p:cNvSpPr/>
          <p:nvPr/>
        </p:nvSpPr>
        <p:spPr>
          <a:xfrm rot="-5414519">
            <a:off x="14428545" y="9618672"/>
            <a:ext cx="1440921" cy="0"/>
          </a:xfrm>
          <a:prstGeom prst="line">
            <a:avLst/>
          </a:prstGeom>
          <a:ln w="123825" cap="rnd">
            <a:solidFill>
              <a:srgbClr val="311476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sp>
        <p:nvSpPr>
          <p:cNvPr id="16" name="AutoShape 16"/>
          <p:cNvSpPr/>
          <p:nvPr/>
        </p:nvSpPr>
        <p:spPr>
          <a:xfrm rot="-5411958">
            <a:off x="15738172" y="9343905"/>
            <a:ext cx="1990547" cy="0"/>
          </a:xfrm>
          <a:prstGeom prst="line">
            <a:avLst/>
          </a:prstGeom>
          <a:ln w="123825" cap="rnd">
            <a:solidFill>
              <a:srgbClr val="F8C0E7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sp>
        <p:nvSpPr>
          <p:cNvPr id="17" name="AutoShape 17"/>
          <p:cNvSpPr/>
          <p:nvPr/>
        </p:nvSpPr>
        <p:spPr>
          <a:xfrm rot="-5426478">
            <a:off x="2219363" y="6993928"/>
            <a:ext cx="1625354" cy="0"/>
          </a:xfrm>
          <a:prstGeom prst="line">
            <a:avLst/>
          </a:prstGeom>
          <a:ln w="123825" cap="rnd">
            <a:solidFill>
              <a:srgbClr val="FFFFFF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sp>
        <p:nvSpPr>
          <p:cNvPr id="18" name="AutoShape 18"/>
          <p:cNvSpPr/>
          <p:nvPr/>
        </p:nvSpPr>
        <p:spPr>
          <a:xfrm rot="-5400000">
            <a:off x="14823334" y="9618933"/>
            <a:ext cx="1440908" cy="0"/>
          </a:xfrm>
          <a:prstGeom prst="line">
            <a:avLst/>
          </a:prstGeom>
          <a:ln w="123825" cap="rnd">
            <a:solidFill>
              <a:srgbClr val="311476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sp>
        <p:nvSpPr>
          <p:cNvPr id="19" name="AutoShape 19"/>
          <p:cNvSpPr/>
          <p:nvPr/>
        </p:nvSpPr>
        <p:spPr>
          <a:xfrm rot="-5400000">
            <a:off x="16132542" y="9344120"/>
            <a:ext cx="1990535" cy="0"/>
          </a:xfrm>
          <a:prstGeom prst="line">
            <a:avLst/>
          </a:prstGeom>
          <a:ln w="123825" cap="rnd">
            <a:solidFill>
              <a:srgbClr val="F8C0E7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sp>
        <p:nvSpPr>
          <p:cNvPr id="20" name="AutoShape 20"/>
          <p:cNvSpPr/>
          <p:nvPr/>
        </p:nvSpPr>
        <p:spPr>
          <a:xfrm rot="-5411648">
            <a:off x="2611442" y="6993825"/>
            <a:ext cx="1625110" cy="0"/>
          </a:xfrm>
          <a:prstGeom prst="line">
            <a:avLst/>
          </a:prstGeom>
          <a:ln w="123825" cap="rnd">
            <a:solidFill>
              <a:srgbClr val="FFFFFF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sp>
        <p:nvSpPr>
          <p:cNvPr id="21" name="AutoShape 21"/>
          <p:cNvSpPr/>
          <p:nvPr/>
        </p:nvSpPr>
        <p:spPr>
          <a:xfrm rot="-5412193">
            <a:off x="15221349" y="9618714"/>
            <a:ext cx="1440917" cy="0"/>
          </a:xfrm>
          <a:prstGeom prst="line">
            <a:avLst/>
          </a:prstGeom>
          <a:ln w="123825" cap="rnd">
            <a:solidFill>
              <a:srgbClr val="311476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sp>
        <p:nvSpPr>
          <p:cNvPr id="22" name="AutoShape 22"/>
          <p:cNvSpPr/>
          <p:nvPr/>
        </p:nvSpPr>
        <p:spPr>
          <a:xfrm rot="-5400000">
            <a:off x="16528005" y="9344120"/>
            <a:ext cx="1990535" cy="0"/>
          </a:xfrm>
          <a:prstGeom prst="line">
            <a:avLst/>
          </a:prstGeom>
          <a:ln w="123825" cap="rnd">
            <a:solidFill>
              <a:srgbClr val="F8C0E7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sp>
        <p:nvSpPr>
          <p:cNvPr id="23" name="AutoShape 23"/>
          <p:cNvSpPr/>
          <p:nvPr/>
        </p:nvSpPr>
        <p:spPr>
          <a:xfrm rot="-5399999">
            <a:off x="3013291" y="6993825"/>
            <a:ext cx="1625101" cy="0"/>
          </a:xfrm>
          <a:prstGeom prst="line">
            <a:avLst/>
          </a:prstGeom>
          <a:ln w="123825" cap="rnd">
            <a:solidFill>
              <a:srgbClr val="FFFFFF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sp>
        <p:nvSpPr>
          <p:cNvPr id="24" name="AutoShape 24"/>
          <p:cNvSpPr/>
          <p:nvPr/>
        </p:nvSpPr>
        <p:spPr>
          <a:xfrm rot="-5397101">
            <a:off x="15622788" y="9618881"/>
            <a:ext cx="1440909" cy="0"/>
          </a:xfrm>
          <a:prstGeom prst="line">
            <a:avLst/>
          </a:prstGeom>
          <a:ln w="123825" cap="rnd">
            <a:solidFill>
              <a:srgbClr val="311476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sp>
        <p:nvSpPr>
          <p:cNvPr id="25" name="AutoShape 25"/>
          <p:cNvSpPr/>
          <p:nvPr/>
        </p:nvSpPr>
        <p:spPr>
          <a:xfrm rot="-5400000">
            <a:off x="16932603" y="9344120"/>
            <a:ext cx="1990535" cy="0"/>
          </a:xfrm>
          <a:prstGeom prst="line">
            <a:avLst/>
          </a:prstGeom>
          <a:ln w="123825" cap="rnd">
            <a:solidFill>
              <a:srgbClr val="F8C0E7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sp>
        <p:nvSpPr>
          <p:cNvPr id="26" name="AutoShape 26"/>
          <p:cNvSpPr/>
          <p:nvPr/>
        </p:nvSpPr>
        <p:spPr>
          <a:xfrm rot="5428528">
            <a:off x="13548423" y="6382009"/>
            <a:ext cx="2970423" cy="0"/>
          </a:xfrm>
          <a:prstGeom prst="line">
            <a:avLst/>
          </a:prstGeom>
          <a:ln w="571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sp>
        <p:nvSpPr>
          <p:cNvPr id="27" name="AutoShape 27"/>
          <p:cNvSpPr/>
          <p:nvPr/>
        </p:nvSpPr>
        <p:spPr>
          <a:xfrm rot="5424659">
            <a:off x="14853303" y="3739394"/>
            <a:ext cx="1625143" cy="0"/>
          </a:xfrm>
          <a:prstGeom prst="line">
            <a:avLst/>
          </a:prstGeom>
          <a:ln w="123825" cap="rnd">
            <a:solidFill>
              <a:srgbClr val="FFFFFF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sp>
        <p:nvSpPr>
          <p:cNvPr id="28" name="AutoShape 28"/>
          <p:cNvSpPr/>
          <p:nvPr/>
        </p:nvSpPr>
        <p:spPr>
          <a:xfrm rot="5373521">
            <a:off x="14443283" y="3739292"/>
            <a:ext cx="1625354" cy="0"/>
          </a:xfrm>
          <a:prstGeom prst="line">
            <a:avLst/>
          </a:prstGeom>
          <a:ln w="123825" cap="rnd">
            <a:solidFill>
              <a:srgbClr val="FFFFFF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sp>
        <p:nvSpPr>
          <p:cNvPr id="29" name="AutoShape 29"/>
          <p:cNvSpPr/>
          <p:nvPr/>
        </p:nvSpPr>
        <p:spPr>
          <a:xfrm rot="5388351">
            <a:off x="14051448" y="3739394"/>
            <a:ext cx="1625110" cy="0"/>
          </a:xfrm>
          <a:prstGeom prst="line">
            <a:avLst/>
          </a:prstGeom>
          <a:ln w="123825" cap="rnd">
            <a:solidFill>
              <a:srgbClr val="FFFFFF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sp>
        <p:nvSpPr>
          <p:cNvPr id="30" name="AutoShape 30"/>
          <p:cNvSpPr/>
          <p:nvPr/>
        </p:nvSpPr>
        <p:spPr>
          <a:xfrm rot="5400000">
            <a:off x="13649608" y="3739394"/>
            <a:ext cx="1625101" cy="0"/>
          </a:xfrm>
          <a:prstGeom prst="line">
            <a:avLst/>
          </a:prstGeom>
          <a:ln w="123825" cap="rnd">
            <a:solidFill>
              <a:srgbClr val="FFFFFF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sp>
        <p:nvSpPr>
          <p:cNvPr id="31" name="AutoShape 31"/>
          <p:cNvSpPr/>
          <p:nvPr/>
        </p:nvSpPr>
        <p:spPr>
          <a:xfrm rot="1008">
            <a:off x="1028700" y="1347571"/>
            <a:ext cx="16230601" cy="0"/>
          </a:xfrm>
          <a:prstGeom prst="line">
            <a:avLst/>
          </a:prstGeom>
          <a:ln w="9525" cap="flat">
            <a:solidFill>
              <a:srgbClr val="31147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grpSp>
        <p:nvGrpSpPr>
          <p:cNvPr id="32" name="Group 32"/>
          <p:cNvGrpSpPr/>
          <p:nvPr/>
        </p:nvGrpSpPr>
        <p:grpSpPr>
          <a:xfrm>
            <a:off x="-1085850" y="6391728"/>
            <a:ext cx="3233584" cy="3233584"/>
            <a:chOff x="0" y="0"/>
            <a:chExt cx="6350000" cy="63500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C0DDF8"/>
            </a:solidFill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7183772" y="2587641"/>
            <a:ext cx="3233584" cy="3233584"/>
            <a:chOff x="0" y="0"/>
            <a:chExt cx="6350000" cy="63500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C2C0"/>
            </a:solidFill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530942" y="4428608"/>
            <a:ext cx="411652" cy="411652"/>
            <a:chOff x="0" y="0"/>
            <a:chExt cx="6350000" cy="63500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8DFCA"/>
            </a:solidFill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530942" y="3522570"/>
            <a:ext cx="411652" cy="411652"/>
            <a:chOff x="0" y="0"/>
            <a:chExt cx="6350000" cy="63500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8DFCA"/>
            </a:solidFill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530942" y="2616216"/>
            <a:ext cx="411652" cy="411652"/>
            <a:chOff x="0" y="0"/>
            <a:chExt cx="6350000" cy="63500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8DFCA"/>
            </a:solidFill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42" name="Freeform 42"/>
          <p:cNvSpPr/>
          <p:nvPr/>
        </p:nvSpPr>
        <p:spPr>
          <a:xfrm>
            <a:off x="-1601551" y="5441245"/>
            <a:ext cx="3203102" cy="3203102"/>
          </a:xfrm>
          <a:custGeom>
            <a:avLst/>
            <a:gdLst/>
            <a:ahLst/>
            <a:cxnLst/>
            <a:rect l="l" t="t" r="r" b="b"/>
            <a:pathLst>
              <a:path w="3203102" h="3203102">
                <a:moveTo>
                  <a:pt x="0" y="0"/>
                </a:moveTo>
                <a:lnTo>
                  <a:pt x="3203102" y="0"/>
                </a:lnTo>
                <a:lnTo>
                  <a:pt x="3203102" y="3203102"/>
                </a:lnTo>
                <a:lnTo>
                  <a:pt x="0" y="32031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43" name="Freeform 43"/>
          <p:cNvSpPr/>
          <p:nvPr/>
        </p:nvSpPr>
        <p:spPr>
          <a:xfrm>
            <a:off x="16668071" y="1637158"/>
            <a:ext cx="3203102" cy="3203102"/>
          </a:xfrm>
          <a:custGeom>
            <a:avLst/>
            <a:gdLst/>
            <a:ahLst/>
            <a:cxnLst/>
            <a:rect l="l" t="t" r="r" b="b"/>
            <a:pathLst>
              <a:path w="3203102" h="3203102">
                <a:moveTo>
                  <a:pt x="0" y="0"/>
                </a:moveTo>
                <a:lnTo>
                  <a:pt x="3203102" y="0"/>
                </a:lnTo>
                <a:lnTo>
                  <a:pt x="3203102" y="3203102"/>
                </a:lnTo>
                <a:lnTo>
                  <a:pt x="0" y="32031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44" name="Freeform 44"/>
          <p:cNvSpPr/>
          <p:nvPr/>
        </p:nvSpPr>
        <p:spPr>
          <a:xfrm>
            <a:off x="-1070609" y="8023761"/>
            <a:ext cx="3203102" cy="3203102"/>
          </a:xfrm>
          <a:custGeom>
            <a:avLst/>
            <a:gdLst/>
            <a:ahLst/>
            <a:cxnLst/>
            <a:rect l="l" t="t" r="r" b="b"/>
            <a:pathLst>
              <a:path w="3203102" h="3203102">
                <a:moveTo>
                  <a:pt x="0" y="0"/>
                </a:moveTo>
                <a:lnTo>
                  <a:pt x="3203102" y="0"/>
                </a:lnTo>
                <a:lnTo>
                  <a:pt x="3203102" y="3203102"/>
                </a:lnTo>
                <a:lnTo>
                  <a:pt x="0" y="32031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45" name="Freeform 45"/>
          <p:cNvSpPr/>
          <p:nvPr/>
        </p:nvSpPr>
        <p:spPr>
          <a:xfrm>
            <a:off x="17199013" y="4219674"/>
            <a:ext cx="3203102" cy="3203102"/>
          </a:xfrm>
          <a:custGeom>
            <a:avLst/>
            <a:gdLst/>
            <a:ahLst/>
            <a:cxnLst/>
            <a:rect l="l" t="t" r="r" b="b"/>
            <a:pathLst>
              <a:path w="3203102" h="3203102">
                <a:moveTo>
                  <a:pt x="0" y="0"/>
                </a:moveTo>
                <a:lnTo>
                  <a:pt x="3203102" y="0"/>
                </a:lnTo>
                <a:lnTo>
                  <a:pt x="3203102" y="3203102"/>
                </a:lnTo>
                <a:lnTo>
                  <a:pt x="0" y="32031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46" name="TextBox 46"/>
          <p:cNvSpPr txBox="1"/>
          <p:nvPr/>
        </p:nvSpPr>
        <p:spPr>
          <a:xfrm>
            <a:off x="4453859" y="4153297"/>
            <a:ext cx="9299537" cy="27784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60"/>
              </a:lnSpc>
            </a:pPr>
            <a:r>
              <a:rPr lang="en-US" sz="11010">
                <a:solidFill>
                  <a:srgbClr val="311476"/>
                </a:solidFill>
                <a:latin typeface="Arimo Bold"/>
              </a:rPr>
              <a:t>ONLINE QUIZ SİSTEMİ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205131" y="8834847"/>
            <a:ext cx="19059037" cy="2345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73"/>
              </a:lnSpc>
            </a:pPr>
            <a:r>
              <a:rPr lang="en-US" sz="3695" dirty="0">
                <a:solidFill>
                  <a:srgbClr val="311476"/>
                </a:solidFill>
                <a:latin typeface="Arimo Bold"/>
              </a:rPr>
              <a:t>23181616064 O</a:t>
            </a:r>
            <a:r>
              <a:rPr lang="tr-TR" sz="3695" dirty="0" err="1">
                <a:solidFill>
                  <a:srgbClr val="311476"/>
                </a:solidFill>
                <a:latin typeface="Arimo Bold"/>
              </a:rPr>
              <a:t>sman</a:t>
            </a:r>
            <a:r>
              <a:rPr lang="tr-TR" sz="3695" dirty="0">
                <a:solidFill>
                  <a:srgbClr val="311476"/>
                </a:solidFill>
                <a:latin typeface="Arimo Bold"/>
              </a:rPr>
              <a:t> Cihan Ergüden</a:t>
            </a:r>
            <a:r>
              <a:rPr lang="en-US" sz="3695" dirty="0">
                <a:solidFill>
                  <a:srgbClr val="311476"/>
                </a:solidFill>
                <a:latin typeface="Arimo Bold"/>
              </a:rPr>
              <a:t> </a:t>
            </a:r>
          </a:p>
          <a:p>
            <a:pPr>
              <a:lnSpc>
                <a:spcPts val="5173"/>
              </a:lnSpc>
            </a:pPr>
            <a:r>
              <a:rPr lang="en-US" sz="3695" dirty="0">
                <a:solidFill>
                  <a:srgbClr val="311476"/>
                </a:solidFill>
                <a:latin typeface="Arimo Bold"/>
              </a:rPr>
              <a:t>22181617010 Berre Şahin</a:t>
            </a:r>
          </a:p>
          <a:p>
            <a:pPr algn="ctr">
              <a:lnSpc>
                <a:spcPts val="9373"/>
              </a:lnSpc>
              <a:spcBef>
                <a:spcPct val="0"/>
              </a:spcBef>
            </a:pPr>
            <a:endParaRPr lang="en-US" sz="3695" dirty="0">
              <a:solidFill>
                <a:srgbClr val="311476"/>
              </a:solidFill>
              <a:latin typeface="Arimo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DE59">
                <a:alpha val="100000"/>
              </a:srgbClr>
            </a:gs>
            <a:gs pos="100000">
              <a:srgbClr val="FF914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085850" y="6391728"/>
            <a:ext cx="3233584" cy="3233584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C0DDF8"/>
            </a:solidFill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7183772" y="2587641"/>
            <a:ext cx="3233584" cy="3233584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C2C0"/>
            </a:solidFill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6" name="Freeform 6" descr="Abstract watercolor brushstroke element"/>
          <p:cNvSpPr/>
          <p:nvPr/>
        </p:nvSpPr>
        <p:spPr>
          <a:xfrm>
            <a:off x="-1601551" y="5441245"/>
            <a:ext cx="3203102" cy="3203102"/>
          </a:xfrm>
          <a:custGeom>
            <a:avLst/>
            <a:gdLst/>
            <a:ahLst/>
            <a:cxnLst/>
            <a:rect l="l" t="t" r="r" b="b"/>
            <a:pathLst>
              <a:path w="3203102" h="3203102">
                <a:moveTo>
                  <a:pt x="0" y="0"/>
                </a:moveTo>
                <a:lnTo>
                  <a:pt x="3203102" y="0"/>
                </a:lnTo>
                <a:lnTo>
                  <a:pt x="3203102" y="3203102"/>
                </a:lnTo>
                <a:lnTo>
                  <a:pt x="0" y="32031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7" name="Freeform 7" descr="Abstract watercolor brushstroke element"/>
          <p:cNvSpPr/>
          <p:nvPr/>
        </p:nvSpPr>
        <p:spPr>
          <a:xfrm>
            <a:off x="-1070609" y="8023761"/>
            <a:ext cx="3203102" cy="3203102"/>
          </a:xfrm>
          <a:custGeom>
            <a:avLst/>
            <a:gdLst/>
            <a:ahLst/>
            <a:cxnLst/>
            <a:rect l="l" t="t" r="r" b="b"/>
            <a:pathLst>
              <a:path w="3203102" h="3203102">
                <a:moveTo>
                  <a:pt x="0" y="0"/>
                </a:moveTo>
                <a:lnTo>
                  <a:pt x="3203102" y="0"/>
                </a:lnTo>
                <a:lnTo>
                  <a:pt x="3203102" y="3203102"/>
                </a:lnTo>
                <a:lnTo>
                  <a:pt x="0" y="32031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8" name="Freeform 8" descr="Abstract watercolor brushstroke element"/>
          <p:cNvSpPr/>
          <p:nvPr/>
        </p:nvSpPr>
        <p:spPr>
          <a:xfrm>
            <a:off x="17199013" y="4219674"/>
            <a:ext cx="3203102" cy="3203102"/>
          </a:xfrm>
          <a:custGeom>
            <a:avLst/>
            <a:gdLst/>
            <a:ahLst/>
            <a:cxnLst/>
            <a:rect l="l" t="t" r="r" b="b"/>
            <a:pathLst>
              <a:path w="3203102" h="3203102">
                <a:moveTo>
                  <a:pt x="0" y="0"/>
                </a:moveTo>
                <a:lnTo>
                  <a:pt x="3203102" y="0"/>
                </a:lnTo>
                <a:lnTo>
                  <a:pt x="3203102" y="3203102"/>
                </a:lnTo>
                <a:lnTo>
                  <a:pt x="0" y="32031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9" name="TextBox 9"/>
          <p:cNvSpPr txBox="1"/>
          <p:nvPr/>
        </p:nvSpPr>
        <p:spPr>
          <a:xfrm>
            <a:off x="1028700" y="4953646"/>
            <a:ext cx="16230600" cy="208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311476"/>
                </a:solidFill>
                <a:latin typeface="Open Sans"/>
              </a:rPr>
              <a:t>Bu quiz uygulaması, kullanıcıya belirlenen bir soru seti üzerinden sorular soran ve kullanıcının verdiği cevapları değerlendirip puanlayan bir interaktif programdır.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2259429"/>
            <a:ext cx="16230600" cy="1360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560"/>
              </a:lnSpc>
            </a:pPr>
            <a:r>
              <a:rPr lang="en-US" sz="9600">
                <a:solidFill>
                  <a:srgbClr val="311476"/>
                </a:solidFill>
                <a:latin typeface="Open Sans Bold"/>
              </a:rPr>
              <a:t>Amaç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085850" y="6391728"/>
            <a:ext cx="3233584" cy="3233584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C0DDF8"/>
            </a:solidFill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7183772" y="2587641"/>
            <a:ext cx="3233584" cy="3233584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C2C0"/>
            </a:solidFill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6" name="Freeform 6" descr="Abstract watercolor brushstroke element"/>
          <p:cNvSpPr/>
          <p:nvPr/>
        </p:nvSpPr>
        <p:spPr>
          <a:xfrm>
            <a:off x="-1601551" y="5441245"/>
            <a:ext cx="3203102" cy="3203102"/>
          </a:xfrm>
          <a:custGeom>
            <a:avLst/>
            <a:gdLst/>
            <a:ahLst/>
            <a:cxnLst/>
            <a:rect l="l" t="t" r="r" b="b"/>
            <a:pathLst>
              <a:path w="3203102" h="3203102">
                <a:moveTo>
                  <a:pt x="0" y="0"/>
                </a:moveTo>
                <a:lnTo>
                  <a:pt x="3203102" y="0"/>
                </a:lnTo>
                <a:lnTo>
                  <a:pt x="3203102" y="3203102"/>
                </a:lnTo>
                <a:lnTo>
                  <a:pt x="0" y="32031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7" name="Freeform 7" descr="Abstract watercolor brushstroke element"/>
          <p:cNvSpPr/>
          <p:nvPr/>
        </p:nvSpPr>
        <p:spPr>
          <a:xfrm>
            <a:off x="-1070609" y="8023761"/>
            <a:ext cx="3203102" cy="3203102"/>
          </a:xfrm>
          <a:custGeom>
            <a:avLst/>
            <a:gdLst/>
            <a:ahLst/>
            <a:cxnLst/>
            <a:rect l="l" t="t" r="r" b="b"/>
            <a:pathLst>
              <a:path w="3203102" h="3203102">
                <a:moveTo>
                  <a:pt x="0" y="0"/>
                </a:moveTo>
                <a:lnTo>
                  <a:pt x="3203102" y="0"/>
                </a:lnTo>
                <a:lnTo>
                  <a:pt x="3203102" y="3203102"/>
                </a:lnTo>
                <a:lnTo>
                  <a:pt x="0" y="32031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8" name="Freeform 8" descr="Abstract watercolor brushstroke element"/>
          <p:cNvSpPr/>
          <p:nvPr/>
        </p:nvSpPr>
        <p:spPr>
          <a:xfrm>
            <a:off x="17199013" y="4219674"/>
            <a:ext cx="3203102" cy="3203102"/>
          </a:xfrm>
          <a:custGeom>
            <a:avLst/>
            <a:gdLst/>
            <a:ahLst/>
            <a:cxnLst/>
            <a:rect l="l" t="t" r="r" b="b"/>
            <a:pathLst>
              <a:path w="3203102" h="3203102">
                <a:moveTo>
                  <a:pt x="0" y="0"/>
                </a:moveTo>
                <a:lnTo>
                  <a:pt x="3203102" y="0"/>
                </a:lnTo>
                <a:lnTo>
                  <a:pt x="3203102" y="3203102"/>
                </a:lnTo>
                <a:lnTo>
                  <a:pt x="0" y="32031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9" name="TextBox 9"/>
          <p:cNvSpPr txBox="1"/>
          <p:nvPr/>
        </p:nvSpPr>
        <p:spPr>
          <a:xfrm>
            <a:off x="8859725" y="40660"/>
            <a:ext cx="8774762" cy="1485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00"/>
              </a:lnSpc>
            </a:pPr>
            <a:r>
              <a:rPr lang="en-US" sz="3100">
                <a:solidFill>
                  <a:srgbClr val="311476"/>
                </a:solidFill>
                <a:latin typeface="Open Sans Bold"/>
              </a:rPr>
              <a:t>Dosya İşlemleri:</a:t>
            </a:r>
            <a:r>
              <a:rPr lang="en-US" sz="3100">
                <a:solidFill>
                  <a:srgbClr val="311476"/>
                </a:solidFill>
                <a:latin typeface="Open Sans"/>
              </a:rPr>
              <a:t> Sorular, kullanıcı bilgileri ve sonuçlar belirli metin dosyalarında saklanır.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7561665" y="252793"/>
            <a:ext cx="771999" cy="771999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11476"/>
            </a:solidFill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7675059" y="222406"/>
            <a:ext cx="545211" cy="697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52"/>
              </a:lnSpc>
            </a:pPr>
            <a:r>
              <a:rPr lang="en-US" sz="3600">
                <a:solidFill>
                  <a:srgbClr val="FFFFFF"/>
                </a:solidFill>
                <a:latin typeface="Arimo Bold"/>
              </a:rPr>
              <a:t>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859725" y="1567717"/>
            <a:ext cx="8208723" cy="1485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6200"/>
              </a:lnSpc>
              <a:spcBef>
                <a:spcPct val="0"/>
              </a:spcBef>
            </a:pPr>
            <a:r>
              <a:rPr lang="en-US" sz="3100">
                <a:solidFill>
                  <a:srgbClr val="311476"/>
                </a:solidFill>
                <a:latin typeface="Open Sans Bold"/>
              </a:rPr>
              <a:t>Kullanıcı Bilgisi:</a:t>
            </a:r>
            <a:r>
              <a:rPr lang="en-US" sz="3100">
                <a:solidFill>
                  <a:srgbClr val="311476"/>
                </a:solidFill>
                <a:latin typeface="Open Sans"/>
              </a:rPr>
              <a:t> Her kullanıcıdan ad, soyad, öğrenci numarası ve şube bilgileri alınır.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7561665" y="1692448"/>
            <a:ext cx="771999" cy="771999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11476"/>
            </a:solidFill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7675059" y="1653442"/>
            <a:ext cx="545211" cy="697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5652"/>
              </a:lnSpc>
              <a:spcBef>
                <a:spcPct val="0"/>
              </a:spcBef>
            </a:pPr>
            <a:r>
              <a:rPr lang="en-US" sz="3600" u="none">
                <a:solidFill>
                  <a:srgbClr val="FFFFFF"/>
                </a:solidFill>
                <a:latin typeface="Arimo Bold"/>
              </a:rPr>
              <a:t>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859725" y="5304446"/>
            <a:ext cx="8208723" cy="2247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6199"/>
              </a:lnSpc>
              <a:spcBef>
                <a:spcPct val="0"/>
              </a:spcBef>
            </a:pPr>
            <a:r>
              <a:rPr lang="en-US" sz="3099">
                <a:solidFill>
                  <a:srgbClr val="311476"/>
                </a:solidFill>
                <a:latin typeface="Open Sans Bold"/>
              </a:rPr>
              <a:t>Puanlama:</a:t>
            </a:r>
            <a:r>
              <a:rPr lang="en-US" sz="3099">
                <a:solidFill>
                  <a:srgbClr val="311476"/>
                </a:solidFill>
                <a:latin typeface="Open Sans"/>
              </a:rPr>
              <a:t> Kullanıcının doğru cevapladığı her soru için belirli bir puan verilir ve toplam puan hesaplanır.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7561665" y="5435226"/>
            <a:ext cx="771999" cy="771999"/>
            <a:chOff x="0" y="0"/>
            <a:chExt cx="6350000" cy="63500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11476"/>
            </a:solidFill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7675059" y="5371121"/>
            <a:ext cx="545211" cy="697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5652"/>
              </a:lnSpc>
              <a:spcBef>
                <a:spcPct val="0"/>
              </a:spcBef>
            </a:pPr>
            <a:r>
              <a:rPr lang="en-US" sz="3600" u="none">
                <a:solidFill>
                  <a:srgbClr val="FFFFFF"/>
                </a:solidFill>
                <a:latin typeface="Arimo Bold"/>
              </a:rPr>
              <a:t>4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859725" y="3091079"/>
            <a:ext cx="8873204" cy="2266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6200"/>
              </a:lnSpc>
              <a:spcBef>
                <a:spcPct val="0"/>
              </a:spcBef>
            </a:pPr>
            <a:r>
              <a:rPr lang="en-US" sz="3100">
                <a:solidFill>
                  <a:srgbClr val="311476"/>
                </a:solidFill>
                <a:latin typeface="Open Sans Bold"/>
              </a:rPr>
              <a:t>Sorular ve Cevaplar:</a:t>
            </a:r>
            <a:r>
              <a:rPr lang="en-US" sz="3100">
                <a:solidFill>
                  <a:srgbClr val="311476"/>
                </a:solidFill>
                <a:latin typeface="Open Sans"/>
              </a:rPr>
              <a:t> Belirlenen soru seti dosyadan okunur, kullanıcıya sorulur ve verilen cevaplar doğru cevaplarla karşılaştırılır.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7561665" y="3227522"/>
            <a:ext cx="771999" cy="771999"/>
            <a:chOff x="0" y="0"/>
            <a:chExt cx="6350000" cy="63500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11476"/>
            </a:solidFill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7675059" y="3220541"/>
            <a:ext cx="545211" cy="697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5652"/>
              </a:lnSpc>
              <a:spcBef>
                <a:spcPct val="0"/>
              </a:spcBef>
            </a:pPr>
            <a:r>
              <a:rPr lang="en-US" sz="3600" u="none">
                <a:solidFill>
                  <a:srgbClr val="FFFFFF"/>
                </a:solidFill>
                <a:latin typeface="Arimo Bold"/>
              </a:rPr>
              <a:t>3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8859725" y="7415034"/>
            <a:ext cx="8750152" cy="1485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6200"/>
              </a:lnSpc>
              <a:spcBef>
                <a:spcPct val="0"/>
              </a:spcBef>
            </a:pPr>
            <a:r>
              <a:rPr lang="en-US" sz="3100">
                <a:solidFill>
                  <a:srgbClr val="311476"/>
                </a:solidFill>
                <a:latin typeface="Open Sans Bold"/>
              </a:rPr>
              <a:t>Sonuçlar:</a:t>
            </a:r>
            <a:r>
              <a:rPr lang="en-US" sz="3100">
                <a:solidFill>
                  <a:srgbClr val="311476"/>
                </a:solidFill>
                <a:latin typeface="Open Sans"/>
              </a:rPr>
              <a:t> Kullanıcı bilgileri ve elde edilen puan sonuç dosyasına kaydedilir.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7561665" y="7573682"/>
            <a:ext cx="771999" cy="771999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11476"/>
            </a:solidFill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7675059" y="7534676"/>
            <a:ext cx="545211" cy="697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5652"/>
              </a:lnSpc>
              <a:spcBef>
                <a:spcPct val="0"/>
              </a:spcBef>
            </a:pPr>
            <a:r>
              <a:rPr lang="en-US" sz="3600" u="none">
                <a:solidFill>
                  <a:srgbClr val="FFFFFF"/>
                </a:solidFill>
                <a:latin typeface="Arimo Bold"/>
              </a:rPr>
              <a:t>5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530942" y="2182316"/>
            <a:ext cx="5192783" cy="1190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302"/>
              </a:lnSpc>
              <a:spcBef>
                <a:spcPct val="0"/>
              </a:spcBef>
            </a:pPr>
            <a:r>
              <a:rPr lang="en-US" sz="7751">
                <a:solidFill>
                  <a:srgbClr val="311476"/>
                </a:solidFill>
                <a:latin typeface="Open Sans Bold"/>
              </a:rPr>
              <a:t>Özellikler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7561665" y="8853313"/>
            <a:ext cx="771999" cy="771999"/>
            <a:chOff x="0" y="0"/>
            <a:chExt cx="6350000" cy="63500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11476"/>
            </a:solidFill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7675059" y="8814307"/>
            <a:ext cx="545211" cy="697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5652"/>
              </a:lnSpc>
              <a:spcBef>
                <a:spcPct val="0"/>
              </a:spcBef>
            </a:pPr>
            <a:r>
              <a:rPr lang="en-US" sz="3600">
                <a:solidFill>
                  <a:srgbClr val="FFFFFF"/>
                </a:solidFill>
                <a:latin typeface="Arimo Bold"/>
              </a:rPr>
              <a:t>6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8799535" y="8763618"/>
            <a:ext cx="9488465" cy="1485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6200"/>
              </a:lnSpc>
              <a:spcBef>
                <a:spcPct val="0"/>
              </a:spcBef>
            </a:pPr>
            <a:r>
              <a:rPr lang="en-US" sz="3100">
                <a:solidFill>
                  <a:srgbClr val="311476"/>
                </a:solidFill>
                <a:latin typeface="Open Sans Bold"/>
              </a:rPr>
              <a:t>Sonuçları Görüntüleme: </a:t>
            </a:r>
            <a:r>
              <a:rPr lang="en-US" sz="3100">
                <a:solidFill>
                  <a:srgbClr val="311476"/>
                </a:solidFill>
                <a:latin typeface="Open Sans"/>
              </a:rPr>
              <a:t>Kullanıcılar daha önceki sonuçlarını görüntüleyebilir.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66C4">
                <a:alpha val="100000"/>
              </a:srgbClr>
            </a:gs>
            <a:gs pos="100000">
              <a:srgbClr val="FFDE5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085850" y="6391728"/>
            <a:ext cx="3233584" cy="3233584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C0DDF8"/>
            </a:solidFill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7183772" y="2587641"/>
            <a:ext cx="3233584" cy="3233584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C2C0"/>
            </a:solidFill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6" name="Freeform 6" descr="Abstract watercolor brushstroke element"/>
          <p:cNvSpPr/>
          <p:nvPr/>
        </p:nvSpPr>
        <p:spPr>
          <a:xfrm>
            <a:off x="-1601551" y="5441245"/>
            <a:ext cx="3203102" cy="3203102"/>
          </a:xfrm>
          <a:custGeom>
            <a:avLst/>
            <a:gdLst/>
            <a:ahLst/>
            <a:cxnLst/>
            <a:rect l="l" t="t" r="r" b="b"/>
            <a:pathLst>
              <a:path w="3203102" h="3203102">
                <a:moveTo>
                  <a:pt x="0" y="0"/>
                </a:moveTo>
                <a:lnTo>
                  <a:pt x="3203102" y="0"/>
                </a:lnTo>
                <a:lnTo>
                  <a:pt x="3203102" y="3203102"/>
                </a:lnTo>
                <a:lnTo>
                  <a:pt x="0" y="32031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7" name="Freeform 7" descr="Abstract watercolor brushstroke element"/>
          <p:cNvSpPr/>
          <p:nvPr/>
        </p:nvSpPr>
        <p:spPr>
          <a:xfrm>
            <a:off x="-1070609" y="8023761"/>
            <a:ext cx="3203102" cy="3203102"/>
          </a:xfrm>
          <a:custGeom>
            <a:avLst/>
            <a:gdLst/>
            <a:ahLst/>
            <a:cxnLst/>
            <a:rect l="l" t="t" r="r" b="b"/>
            <a:pathLst>
              <a:path w="3203102" h="3203102">
                <a:moveTo>
                  <a:pt x="0" y="0"/>
                </a:moveTo>
                <a:lnTo>
                  <a:pt x="3203102" y="0"/>
                </a:lnTo>
                <a:lnTo>
                  <a:pt x="3203102" y="3203102"/>
                </a:lnTo>
                <a:lnTo>
                  <a:pt x="0" y="32031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8" name="Freeform 8" descr="Abstract watercolor brushstroke element"/>
          <p:cNvSpPr/>
          <p:nvPr/>
        </p:nvSpPr>
        <p:spPr>
          <a:xfrm>
            <a:off x="17199013" y="4219674"/>
            <a:ext cx="3203102" cy="3203102"/>
          </a:xfrm>
          <a:custGeom>
            <a:avLst/>
            <a:gdLst/>
            <a:ahLst/>
            <a:cxnLst/>
            <a:rect l="l" t="t" r="r" b="b"/>
            <a:pathLst>
              <a:path w="3203102" h="3203102">
                <a:moveTo>
                  <a:pt x="0" y="0"/>
                </a:moveTo>
                <a:lnTo>
                  <a:pt x="3203102" y="0"/>
                </a:lnTo>
                <a:lnTo>
                  <a:pt x="3203102" y="3203102"/>
                </a:lnTo>
                <a:lnTo>
                  <a:pt x="0" y="32031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9" name="TextBox 9"/>
          <p:cNvSpPr txBox="1"/>
          <p:nvPr/>
        </p:nvSpPr>
        <p:spPr>
          <a:xfrm>
            <a:off x="10936209" y="0"/>
            <a:ext cx="7278819" cy="104195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70"/>
              </a:lnSpc>
            </a:pPr>
            <a:r>
              <a:rPr lang="en-US" sz="2669" dirty="0">
                <a:solidFill>
                  <a:srgbClr val="311476"/>
                </a:solidFill>
                <a:latin typeface="Open Sans Bold"/>
              </a:rPr>
              <a:t>// </a:t>
            </a:r>
            <a:r>
              <a:rPr lang="en-US" sz="2669" dirty="0" err="1">
                <a:solidFill>
                  <a:srgbClr val="311476"/>
                </a:solidFill>
                <a:latin typeface="Open Sans Bold"/>
              </a:rPr>
              <a:t>Kütüphane</a:t>
            </a:r>
            <a:r>
              <a:rPr lang="en-US" sz="2669" dirty="0">
                <a:solidFill>
                  <a:srgbClr val="311476"/>
                </a:solidFill>
                <a:latin typeface="Open Sans Bold"/>
              </a:rPr>
              <a:t> </a:t>
            </a:r>
            <a:r>
              <a:rPr lang="en-US" sz="2669" dirty="0" err="1">
                <a:solidFill>
                  <a:srgbClr val="311476"/>
                </a:solidFill>
                <a:latin typeface="Open Sans Bold"/>
              </a:rPr>
              <a:t>ve</a:t>
            </a:r>
            <a:r>
              <a:rPr lang="en-US" sz="2669" dirty="0">
                <a:solidFill>
                  <a:srgbClr val="311476"/>
                </a:solidFill>
                <a:latin typeface="Open Sans Bold"/>
              </a:rPr>
              <a:t> </a:t>
            </a:r>
            <a:r>
              <a:rPr lang="en-US" sz="2669" dirty="0" err="1">
                <a:solidFill>
                  <a:srgbClr val="311476"/>
                </a:solidFill>
                <a:latin typeface="Open Sans Bold"/>
              </a:rPr>
              <a:t>yapı</a:t>
            </a:r>
            <a:r>
              <a:rPr lang="en-US" sz="2669" dirty="0">
                <a:solidFill>
                  <a:srgbClr val="311476"/>
                </a:solidFill>
                <a:latin typeface="Open Sans Bold"/>
              </a:rPr>
              <a:t> </a:t>
            </a:r>
            <a:r>
              <a:rPr lang="en-US" sz="2669" dirty="0" err="1">
                <a:solidFill>
                  <a:srgbClr val="311476"/>
                </a:solidFill>
                <a:latin typeface="Open Sans Bold"/>
              </a:rPr>
              <a:t>tanımları</a:t>
            </a:r>
            <a:endParaRPr lang="en-US" sz="2669" dirty="0">
              <a:solidFill>
                <a:srgbClr val="311476"/>
              </a:solidFill>
              <a:latin typeface="Open Sans Bold"/>
            </a:endParaRPr>
          </a:p>
          <a:p>
            <a:pPr>
              <a:lnSpc>
                <a:spcPts val="3470"/>
              </a:lnSpc>
            </a:pPr>
            <a:r>
              <a:rPr lang="en-US" sz="2669" dirty="0">
                <a:solidFill>
                  <a:srgbClr val="311476"/>
                </a:solidFill>
                <a:latin typeface="Open Sans Bold"/>
              </a:rPr>
              <a:t>#ifndef KUTUPHANE_KTPHN_H</a:t>
            </a:r>
          </a:p>
          <a:p>
            <a:pPr>
              <a:lnSpc>
                <a:spcPts val="3470"/>
              </a:lnSpc>
            </a:pPr>
            <a:r>
              <a:rPr lang="en-US" sz="2669" dirty="0">
                <a:solidFill>
                  <a:srgbClr val="311476"/>
                </a:solidFill>
                <a:latin typeface="Open Sans Bold"/>
              </a:rPr>
              <a:t>#define KUTUPHANE_KTPHN_H</a:t>
            </a:r>
          </a:p>
          <a:p>
            <a:pPr>
              <a:lnSpc>
                <a:spcPts val="3470"/>
              </a:lnSpc>
            </a:pPr>
            <a:endParaRPr lang="en-US" sz="2669" dirty="0">
              <a:solidFill>
                <a:srgbClr val="311476"/>
              </a:solidFill>
              <a:latin typeface="Open Sans Bold"/>
            </a:endParaRPr>
          </a:p>
          <a:p>
            <a:pPr>
              <a:lnSpc>
                <a:spcPts val="3470"/>
              </a:lnSpc>
            </a:pPr>
            <a:r>
              <a:rPr lang="en-US" sz="2669" dirty="0">
                <a:solidFill>
                  <a:srgbClr val="311476"/>
                </a:solidFill>
                <a:latin typeface="Open Sans Bold"/>
              </a:rPr>
              <a:t>#define MAX_SORU_UZUNLUK 256</a:t>
            </a:r>
          </a:p>
          <a:p>
            <a:pPr>
              <a:lnSpc>
                <a:spcPts val="3470"/>
              </a:lnSpc>
            </a:pPr>
            <a:r>
              <a:rPr lang="en-US" sz="2669" dirty="0">
                <a:solidFill>
                  <a:srgbClr val="311476"/>
                </a:solidFill>
                <a:latin typeface="Open Sans Bold"/>
              </a:rPr>
              <a:t>#define MAX_SECENEK_UZUNLUK 100</a:t>
            </a:r>
          </a:p>
          <a:p>
            <a:pPr>
              <a:lnSpc>
                <a:spcPts val="3470"/>
              </a:lnSpc>
            </a:pPr>
            <a:r>
              <a:rPr lang="en-US" sz="2669" dirty="0">
                <a:solidFill>
                  <a:srgbClr val="311476"/>
                </a:solidFill>
                <a:latin typeface="Open Sans Bold"/>
              </a:rPr>
              <a:t>#define MAX_SORU_SAYISI 20</a:t>
            </a:r>
          </a:p>
          <a:p>
            <a:pPr>
              <a:lnSpc>
                <a:spcPts val="3470"/>
              </a:lnSpc>
            </a:pPr>
            <a:endParaRPr lang="en-US" sz="2669" dirty="0">
              <a:solidFill>
                <a:srgbClr val="311476"/>
              </a:solidFill>
              <a:latin typeface="Open Sans Bold"/>
            </a:endParaRPr>
          </a:p>
          <a:p>
            <a:pPr>
              <a:lnSpc>
                <a:spcPts val="3470"/>
              </a:lnSpc>
            </a:pPr>
            <a:r>
              <a:rPr lang="en-US" sz="2669" dirty="0">
                <a:solidFill>
                  <a:srgbClr val="311476"/>
                </a:solidFill>
                <a:latin typeface="Open Sans Bold"/>
              </a:rPr>
              <a:t>struct </a:t>
            </a:r>
            <a:r>
              <a:rPr lang="en-US" sz="2669" dirty="0" err="1">
                <a:solidFill>
                  <a:srgbClr val="311476"/>
                </a:solidFill>
                <a:latin typeface="Open Sans Bold"/>
              </a:rPr>
              <a:t>kullanici</a:t>
            </a:r>
            <a:r>
              <a:rPr lang="en-US" sz="2669" dirty="0">
                <a:solidFill>
                  <a:srgbClr val="311476"/>
                </a:solidFill>
                <a:latin typeface="Open Sans Bold"/>
              </a:rPr>
              <a:t> {</a:t>
            </a:r>
          </a:p>
          <a:p>
            <a:pPr>
              <a:lnSpc>
                <a:spcPts val="3470"/>
              </a:lnSpc>
            </a:pPr>
            <a:r>
              <a:rPr lang="en-US" sz="2669" dirty="0">
                <a:solidFill>
                  <a:srgbClr val="311476"/>
                </a:solidFill>
                <a:latin typeface="Open Sans Bold"/>
              </a:rPr>
              <a:t>    char ad[20];</a:t>
            </a:r>
          </a:p>
          <a:p>
            <a:pPr>
              <a:lnSpc>
                <a:spcPts val="3470"/>
              </a:lnSpc>
            </a:pPr>
            <a:r>
              <a:rPr lang="en-US" sz="2669" dirty="0">
                <a:solidFill>
                  <a:srgbClr val="311476"/>
                </a:solidFill>
                <a:latin typeface="Open Sans Bold"/>
              </a:rPr>
              <a:t>    char </a:t>
            </a:r>
            <a:r>
              <a:rPr lang="en-US" sz="2669" dirty="0" err="1">
                <a:solidFill>
                  <a:srgbClr val="311476"/>
                </a:solidFill>
                <a:latin typeface="Open Sans Bold"/>
              </a:rPr>
              <a:t>soyad</a:t>
            </a:r>
            <a:r>
              <a:rPr lang="en-US" sz="2669" dirty="0">
                <a:solidFill>
                  <a:srgbClr val="311476"/>
                </a:solidFill>
                <a:latin typeface="Open Sans Bold"/>
              </a:rPr>
              <a:t>[20];</a:t>
            </a:r>
          </a:p>
          <a:p>
            <a:pPr>
              <a:lnSpc>
                <a:spcPts val="3470"/>
              </a:lnSpc>
            </a:pPr>
            <a:r>
              <a:rPr lang="en-US" sz="2669" dirty="0">
                <a:solidFill>
                  <a:srgbClr val="311476"/>
                </a:solidFill>
                <a:latin typeface="Open Sans Bold"/>
              </a:rPr>
              <a:t>    long </a:t>
            </a:r>
            <a:r>
              <a:rPr lang="en-US" sz="2669" dirty="0" err="1">
                <a:solidFill>
                  <a:srgbClr val="311476"/>
                </a:solidFill>
                <a:latin typeface="Open Sans Bold"/>
              </a:rPr>
              <a:t>long</a:t>
            </a:r>
            <a:r>
              <a:rPr lang="en-US" sz="2669" dirty="0">
                <a:solidFill>
                  <a:srgbClr val="311476"/>
                </a:solidFill>
                <a:latin typeface="Open Sans Bold"/>
              </a:rPr>
              <a:t> int no;</a:t>
            </a:r>
          </a:p>
          <a:p>
            <a:pPr>
              <a:lnSpc>
                <a:spcPts val="3470"/>
              </a:lnSpc>
            </a:pPr>
            <a:r>
              <a:rPr lang="en-US" sz="2669" dirty="0">
                <a:solidFill>
                  <a:srgbClr val="311476"/>
                </a:solidFill>
                <a:latin typeface="Open Sans Bold"/>
              </a:rPr>
              <a:t>    short </a:t>
            </a:r>
            <a:r>
              <a:rPr lang="en-US" sz="2669" dirty="0" err="1">
                <a:solidFill>
                  <a:srgbClr val="311476"/>
                </a:solidFill>
                <a:latin typeface="Open Sans Bold"/>
              </a:rPr>
              <a:t>sube</a:t>
            </a:r>
            <a:r>
              <a:rPr lang="en-US" sz="2669" dirty="0">
                <a:solidFill>
                  <a:srgbClr val="311476"/>
                </a:solidFill>
                <a:latin typeface="Open Sans Bold"/>
              </a:rPr>
              <a:t>;</a:t>
            </a:r>
          </a:p>
          <a:p>
            <a:pPr>
              <a:lnSpc>
                <a:spcPts val="3470"/>
              </a:lnSpc>
            </a:pPr>
            <a:r>
              <a:rPr lang="en-US" sz="2669" dirty="0">
                <a:solidFill>
                  <a:srgbClr val="311476"/>
                </a:solidFill>
                <a:latin typeface="Open Sans Bold"/>
              </a:rPr>
              <a:t>};</a:t>
            </a:r>
          </a:p>
          <a:p>
            <a:pPr>
              <a:lnSpc>
                <a:spcPts val="3470"/>
              </a:lnSpc>
            </a:pPr>
            <a:endParaRPr lang="en-US" sz="2669" dirty="0">
              <a:solidFill>
                <a:srgbClr val="311476"/>
              </a:solidFill>
              <a:latin typeface="Open Sans Bold"/>
            </a:endParaRPr>
          </a:p>
          <a:p>
            <a:pPr>
              <a:lnSpc>
                <a:spcPts val="3470"/>
              </a:lnSpc>
            </a:pPr>
            <a:r>
              <a:rPr lang="en-US" sz="2669" dirty="0">
                <a:solidFill>
                  <a:srgbClr val="311476"/>
                </a:solidFill>
                <a:latin typeface="Open Sans Bold"/>
              </a:rPr>
              <a:t>struct </a:t>
            </a:r>
            <a:r>
              <a:rPr lang="en-US" sz="2669" dirty="0" err="1">
                <a:solidFill>
                  <a:srgbClr val="311476"/>
                </a:solidFill>
                <a:latin typeface="Open Sans Bold"/>
              </a:rPr>
              <a:t>quizeal</a:t>
            </a:r>
            <a:r>
              <a:rPr lang="en-US" sz="2669" dirty="0">
                <a:solidFill>
                  <a:srgbClr val="311476"/>
                </a:solidFill>
                <a:latin typeface="Open Sans Bold"/>
              </a:rPr>
              <a:t> {</a:t>
            </a:r>
          </a:p>
          <a:p>
            <a:pPr>
              <a:lnSpc>
                <a:spcPts val="3470"/>
              </a:lnSpc>
            </a:pPr>
            <a:r>
              <a:rPr lang="en-US" sz="2669" dirty="0">
                <a:solidFill>
                  <a:srgbClr val="311476"/>
                </a:solidFill>
                <a:latin typeface="Open Sans Bold"/>
              </a:rPr>
              <a:t>    char </a:t>
            </a:r>
            <a:r>
              <a:rPr lang="en-US" sz="2669" dirty="0" err="1">
                <a:solidFill>
                  <a:srgbClr val="311476"/>
                </a:solidFill>
                <a:latin typeface="Open Sans Bold"/>
              </a:rPr>
              <a:t>metin</a:t>
            </a:r>
            <a:r>
              <a:rPr lang="en-US" sz="2669" dirty="0">
                <a:solidFill>
                  <a:srgbClr val="311476"/>
                </a:solidFill>
                <a:latin typeface="Open Sans Bold"/>
              </a:rPr>
              <a:t>[MAX_SORU_UZUNLUK];</a:t>
            </a:r>
          </a:p>
          <a:p>
            <a:pPr>
              <a:lnSpc>
                <a:spcPts val="3470"/>
              </a:lnSpc>
            </a:pPr>
            <a:r>
              <a:rPr lang="en-US" sz="2669" dirty="0">
                <a:solidFill>
                  <a:srgbClr val="311476"/>
                </a:solidFill>
                <a:latin typeface="Open Sans Bold"/>
              </a:rPr>
              <a:t>    char </a:t>
            </a:r>
            <a:r>
              <a:rPr lang="en-US" sz="2669" dirty="0" err="1">
                <a:solidFill>
                  <a:srgbClr val="311476"/>
                </a:solidFill>
                <a:latin typeface="Open Sans Bold"/>
              </a:rPr>
              <a:t>secenekler</a:t>
            </a:r>
            <a:r>
              <a:rPr lang="en-US" sz="2669" dirty="0">
                <a:solidFill>
                  <a:srgbClr val="311476"/>
                </a:solidFill>
                <a:latin typeface="Open Sans Bold"/>
              </a:rPr>
              <a:t>[4][MAX_SECENEK_UZUNLUK];</a:t>
            </a:r>
          </a:p>
          <a:p>
            <a:pPr>
              <a:lnSpc>
                <a:spcPts val="3470"/>
              </a:lnSpc>
            </a:pPr>
            <a:r>
              <a:rPr lang="en-US" sz="2669" dirty="0">
                <a:solidFill>
                  <a:srgbClr val="311476"/>
                </a:solidFill>
                <a:latin typeface="Open Sans Bold"/>
              </a:rPr>
              <a:t>    int </a:t>
            </a:r>
            <a:r>
              <a:rPr lang="en-US" sz="2669" dirty="0" err="1">
                <a:solidFill>
                  <a:srgbClr val="311476"/>
                </a:solidFill>
                <a:latin typeface="Open Sans Bold"/>
              </a:rPr>
              <a:t>dogruolan</a:t>
            </a:r>
            <a:r>
              <a:rPr lang="en-US" sz="2669" dirty="0">
                <a:solidFill>
                  <a:srgbClr val="311476"/>
                </a:solidFill>
                <a:latin typeface="Open Sans Bold"/>
              </a:rPr>
              <a:t>;</a:t>
            </a:r>
          </a:p>
          <a:p>
            <a:pPr>
              <a:lnSpc>
                <a:spcPts val="3470"/>
              </a:lnSpc>
            </a:pPr>
            <a:r>
              <a:rPr lang="en-US" sz="2669" dirty="0">
                <a:solidFill>
                  <a:srgbClr val="311476"/>
                </a:solidFill>
                <a:latin typeface="Open Sans Bold"/>
              </a:rPr>
              <a:t>};</a:t>
            </a:r>
          </a:p>
          <a:p>
            <a:pPr>
              <a:lnSpc>
                <a:spcPts val="3470"/>
              </a:lnSpc>
            </a:pPr>
            <a:endParaRPr lang="en-US" sz="2669" dirty="0">
              <a:solidFill>
                <a:srgbClr val="311476"/>
              </a:solidFill>
              <a:latin typeface="Open Sans Bold"/>
            </a:endParaRPr>
          </a:p>
          <a:p>
            <a:pPr>
              <a:lnSpc>
                <a:spcPts val="3470"/>
              </a:lnSpc>
            </a:pPr>
            <a:r>
              <a:rPr lang="en-US" sz="2669" dirty="0">
                <a:solidFill>
                  <a:srgbClr val="311476"/>
                </a:solidFill>
                <a:latin typeface="Open Sans Bold"/>
              </a:rPr>
              <a:t>#endif //KUTUPHANE_KTPHN_H</a:t>
            </a:r>
          </a:p>
          <a:p>
            <a:pPr marL="0" lvl="0" indent="0" algn="l">
              <a:lnSpc>
                <a:spcPts val="3470"/>
              </a:lnSpc>
              <a:spcBef>
                <a:spcPct val="0"/>
              </a:spcBef>
            </a:pPr>
            <a:endParaRPr lang="en-US" sz="2669" dirty="0">
              <a:solidFill>
                <a:srgbClr val="311476"/>
              </a:solidFill>
              <a:latin typeface="Open Sa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30942" y="739010"/>
            <a:ext cx="10354138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320"/>
              </a:lnSpc>
              <a:spcBef>
                <a:spcPct val="0"/>
              </a:spcBef>
            </a:pPr>
            <a:r>
              <a:rPr lang="en-US" sz="6100">
                <a:solidFill>
                  <a:srgbClr val="311476"/>
                </a:solidFill>
                <a:latin typeface="Open Sans Bold"/>
              </a:rPr>
              <a:t>Kütüphane ve Yapılar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2634" y="3039826"/>
            <a:ext cx="9446208" cy="4178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3646" lvl="1" indent="-346823" algn="l">
              <a:lnSpc>
                <a:spcPts val="4176"/>
              </a:lnSpc>
              <a:spcBef>
                <a:spcPct val="0"/>
              </a:spcBef>
              <a:buFont typeface="Arial"/>
              <a:buChar char="•"/>
            </a:pPr>
            <a:r>
              <a:rPr lang="en-US" sz="3212">
                <a:solidFill>
                  <a:srgbClr val="FFFFFF"/>
                </a:solidFill>
                <a:latin typeface="Open Sans Bold"/>
              </a:rPr>
              <a:t>struct kullanici: Kullanıcı bilgilerini tutan yapı.</a:t>
            </a:r>
          </a:p>
          <a:p>
            <a:pPr marL="693646" lvl="1" indent="-346823" algn="l">
              <a:lnSpc>
                <a:spcPts val="4176"/>
              </a:lnSpc>
              <a:spcBef>
                <a:spcPct val="0"/>
              </a:spcBef>
              <a:buFont typeface="Arial"/>
              <a:buChar char="•"/>
            </a:pPr>
            <a:r>
              <a:rPr lang="en-US" sz="3212">
                <a:solidFill>
                  <a:srgbClr val="FFFFFF"/>
                </a:solidFill>
                <a:latin typeface="Open Sans Bold"/>
              </a:rPr>
              <a:t>struct quizeal: Soruları ve seçenekleri tutan yapı.</a:t>
            </a:r>
          </a:p>
          <a:p>
            <a:pPr marL="693646" lvl="1" indent="-346823" algn="l">
              <a:lnSpc>
                <a:spcPts val="4176"/>
              </a:lnSpc>
              <a:spcBef>
                <a:spcPct val="0"/>
              </a:spcBef>
              <a:buFont typeface="Arial"/>
              <a:buChar char="•"/>
            </a:pPr>
            <a:r>
              <a:rPr lang="en-US" sz="3212">
                <a:solidFill>
                  <a:srgbClr val="FFFFFF"/>
                </a:solidFill>
                <a:latin typeface="Open Sans Bold"/>
              </a:rPr>
              <a:t>MAX_SORU_UZUNLUK, MAX_SECENEK_UZUNLUK, MAX_SORU_SAYISI: Sabitler.</a:t>
            </a:r>
          </a:p>
          <a:p>
            <a:pPr marL="0" lvl="0" indent="0" algn="l">
              <a:lnSpc>
                <a:spcPts val="4176"/>
              </a:lnSpc>
              <a:spcBef>
                <a:spcPct val="0"/>
              </a:spcBef>
            </a:pPr>
            <a:endParaRPr lang="en-US" sz="3212">
              <a:solidFill>
                <a:srgbClr val="FFFFFF"/>
              </a:solidFill>
              <a:latin typeface="Open Sans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CC0DF">
                <a:alpha val="100000"/>
              </a:srgbClr>
            </a:gs>
            <a:gs pos="100000">
              <a:srgbClr val="FFDE5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085850" y="6391728"/>
            <a:ext cx="3233584" cy="3233584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C0DDF8"/>
            </a:solidFill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7183772" y="2587641"/>
            <a:ext cx="3233584" cy="3233584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C2C0"/>
            </a:solidFill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6" name="Freeform 6" descr="Abstract watercolor brushstroke element"/>
          <p:cNvSpPr/>
          <p:nvPr/>
        </p:nvSpPr>
        <p:spPr>
          <a:xfrm>
            <a:off x="-1601551" y="5441245"/>
            <a:ext cx="3203102" cy="3203102"/>
          </a:xfrm>
          <a:custGeom>
            <a:avLst/>
            <a:gdLst/>
            <a:ahLst/>
            <a:cxnLst/>
            <a:rect l="l" t="t" r="r" b="b"/>
            <a:pathLst>
              <a:path w="3203102" h="3203102">
                <a:moveTo>
                  <a:pt x="0" y="0"/>
                </a:moveTo>
                <a:lnTo>
                  <a:pt x="3203102" y="0"/>
                </a:lnTo>
                <a:lnTo>
                  <a:pt x="3203102" y="3203102"/>
                </a:lnTo>
                <a:lnTo>
                  <a:pt x="0" y="32031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7" name="Freeform 7" descr="Abstract watercolor brushstroke element"/>
          <p:cNvSpPr/>
          <p:nvPr/>
        </p:nvSpPr>
        <p:spPr>
          <a:xfrm>
            <a:off x="17199013" y="4219674"/>
            <a:ext cx="3203102" cy="3203102"/>
          </a:xfrm>
          <a:custGeom>
            <a:avLst/>
            <a:gdLst/>
            <a:ahLst/>
            <a:cxnLst/>
            <a:rect l="l" t="t" r="r" b="b"/>
            <a:pathLst>
              <a:path w="3203102" h="3203102">
                <a:moveTo>
                  <a:pt x="0" y="0"/>
                </a:moveTo>
                <a:lnTo>
                  <a:pt x="3203102" y="0"/>
                </a:lnTo>
                <a:lnTo>
                  <a:pt x="3203102" y="3203102"/>
                </a:lnTo>
                <a:lnTo>
                  <a:pt x="0" y="32031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grpSp>
        <p:nvGrpSpPr>
          <p:cNvPr id="8" name="Group 8"/>
          <p:cNvGrpSpPr/>
          <p:nvPr/>
        </p:nvGrpSpPr>
        <p:grpSpPr>
          <a:xfrm>
            <a:off x="324153" y="225564"/>
            <a:ext cx="6473970" cy="6473970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2BC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853724" y="2530491"/>
            <a:ext cx="5414829" cy="3548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45"/>
              </a:lnSpc>
            </a:pPr>
            <a:r>
              <a:rPr lang="en-US" sz="2889">
                <a:solidFill>
                  <a:srgbClr val="FFFFFF"/>
                </a:solidFill>
                <a:latin typeface="Open Sans Bold"/>
              </a:rPr>
              <a:t>#include &lt;stdio.h&gt;</a:t>
            </a:r>
          </a:p>
          <a:p>
            <a:pPr algn="ctr">
              <a:lnSpc>
                <a:spcPts val="4045"/>
              </a:lnSpc>
            </a:pPr>
            <a:r>
              <a:rPr lang="en-US" sz="2889">
                <a:solidFill>
                  <a:srgbClr val="FFFFFF"/>
                </a:solidFill>
                <a:latin typeface="Open Sans Bold"/>
              </a:rPr>
              <a:t>#include &lt;stdlib.h&gt;</a:t>
            </a:r>
          </a:p>
          <a:p>
            <a:pPr algn="ctr">
              <a:lnSpc>
                <a:spcPts val="4045"/>
              </a:lnSpc>
            </a:pPr>
            <a:r>
              <a:rPr lang="en-US" sz="2889">
                <a:solidFill>
                  <a:srgbClr val="FFFFFF"/>
                </a:solidFill>
                <a:latin typeface="Open Sans Bold"/>
              </a:rPr>
              <a:t>#include &lt;string.h&gt;</a:t>
            </a:r>
          </a:p>
          <a:p>
            <a:pPr algn="ctr">
              <a:lnSpc>
                <a:spcPts val="4045"/>
              </a:lnSpc>
            </a:pPr>
            <a:r>
              <a:rPr lang="en-US" sz="2889">
                <a:solidFill>
                  <a:srgbClr val="FFFFFF"/>
                </a:solidFill>
                <a:latin typeface="Open Sans Bold"/>
              </a:rPr>
              <a:t>#include "ktphn.h"</a:t>
            </a:r>
          </a:p>
          <a:p>
            <a:pPr algn="ctr">
              <a:lnSpc>
                <a:spcPts val="4045"/>
              </a:lnSpc>
            </a:pPr>
            <a:endParaRPr lang="en-US" sz="2889">
              <a:solidFill>
                <a:srgbClr val="FFFFFF"/>
              </a:solidFill>
              <a:latin typeface="Open Sans Bold"/>
            </a:endParaRPr>
          </a:p>
          <a:p>
            <a:pPr algn="ctr">
              <a:lnSpc>
                <a:spcPts val="4045"/>
              </a:lnSpc>
            </a:pPr>
            <a:endParaRPr lang="en-US" sz="2889">
              <a:solidFill>
                <a:srgbClr val="FFFFFF"/>
              </a:solidFill>
              <a:latin typeface="Open Sans Bold"/>
            </a:endParaRPr>
          </a:p>
          <a:p>
            <a:pPr marL="0" lvl="0" indent="0" algn="ctr">
              <a:lnSpc>
                <a:spcPts val="4045"/>
              </a:lnSpc>
              <a:spcBef>
                <a:spcPct val="0"/>
              </a:spcBef>
            </a:pPr>
            <a:endParaRPr lang="en-US" sz="2889">
              <a:solidFill>
                <a:srgbClr val="FFFFFF"/>
              </a:solidFill>
              <a:latin typeface="Open Sans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53724" y="933450"/>
            <a:ext cx="5512886" cy="2216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92"/>
              </a:lnSpc>
            </a:pPr>
            <a:r>
              <a:rPr lang="en-US" sz="4208">
                <a:solidFill>
                  <a:srgbClr val="311476"/>
                </a:solidFill>
                <a:latin typeface="Arimo Bold"/>
              </a:rPr>
              <a:t>Dosya İşlemleri ve Yapılar</a:t>
            </a:r>
          </a:p>
          <a:p>
            <a:pPr algn="ctr">
              <a:lnSpc>
                <a:spcPts val="5892"/>
              </a:lnSpc>
            </a:pPr>
            <a:endParaRPr lang="en-US" sz="4208">
              <a:solidFill>
                <a:srgbClr val="311476"/>
              </a:solidFill>
              <a:latin typeface="Arimo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05617" y="4915969"/>
            <a:ext cx="4911043" cy="993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45"/>
              </a:lnSpc>
              <a:spcBef>
                <a:spcPct val="0"/>
              </a:spcBef>
            </a:pPr>
            <a:r>
              <a:rPr lang="en-US" sz="2889">
                <a:solidFill>
                  <a:srgbClr val="311476"/>
                </a:solidFill>
                <a:latin typeface="Open Sans Bold"/>
              </a:rPr>
              <a:t>Gerekli kütüphanelerin eklenmesi.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144000" y="246906"/>
            <a:ext cx="6817238" cy="2216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92"/>
              </a:lnSpc>
            </a:pPr>
            <a:r>
              <a:rPr lang="en-US" sz="4208">
                <a:solidFill>
                  <a:srgbClr val="311476"/>
                </a:solidFill>
                <a:latin typeface="Arimo Bold"/>
              </a:rPr>
              <a:t>Sonuçları Dosyaya Yazma</a:t>
            </a:r>
          </a:p>
          <a:p>
            <a:pPr algn="ctr">
              <a:lnSpc>
                <a:spcPts val="5892"/>
              </a:lnSpc>
            </a:pPr>
            <a:endParaRPr lang="en-US" sz="4208">
              <a:solidFill>
                <a:srgbClr val="311476"/>
              </a:solidFill>
              <a:latin typeface="Arimo Bold"/>
            </a:endParaRPr>
          </a:p>
          <a:p>
            <a:pPr algn="ctr">
              <a:lnSpc>
                <a:spcPts val="5892"/>
              </a:lnSpc>
            </a:pPr>
            <a:endParaRPr lang="en-US" sz="4208">
              <a:solidFill>
                <a:srgbClr val="311476"/>
              </a:solidFill>
              <a:latin typeface="Arimo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044702" y="1216399"/>
            <a:ext cx="9869314" cy="9070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45"/>
              </a:lnSpc>
            </a:pPr>
            <a:r>
              <a:rPr lang="en-US" sz="2889">
                <a:solidFill>
                  <a:srgbClr val="FFFFFF"/>
                </a:solidFill>
                <a:latin typeface="Open Sans Bold"/>
              </a:rPr>
              <a:t>void sonuclariDosyayaYaz(struct kullanici kisi, int toplampuan) {</a:t>
            </a:r>
          </a:p>
          <a:p>
            <a:pPr>
              <a:lnSpc>
                <a:spcPts val="4045"/>
              </a:lnSpc>
            </a:pPr>
            <a:r>
              <a:rPr lang="en-US" sz="2889">
                <a:solidFill>
                  <a:srgbClr val="FFFFFF"/>
                </a:solidFill>
                <a:latin typeface="Open Sans Bold"/>
              </a:rPr>
              <a:t>    FILE *dosya = fopen("C:\\Users\\CASPER\\Desktop\\algoritma\\sonuclar.txt", "a");</a:t>
            </a:r>
          </a:p>
          <a:p>
            <a:pPr>
              <a:lnSpc>
                <a:spcPts val="4045"/>
              </a:lnSpc>
            </a:pPr>
            <a:endParaRPr lang="en-US" sz="2889">
              <a:solidFill>
                <a:srgbClr val="FFFFFF"/>
              </a:solidFill>
              <a:latin typeface="Open Sans Bold"/>
            </a:endParaRPr>
          </a:p>
          <a:p>
            <a:pPr>
              <a:lnSpc>
                <a:spcPts val="4045"/>
              </a:lnSpc>
            </a:pPr>
            <a:r>
              <a:rPr lang="en-US" sz="2889">
                <a:solidFill>
                  <a:srgbClr val="FFFFFF"/>
                </a:solidFill>
                <a:latin typeface="Open Sans Bold"/>
              </a:rPr>
              <a:t>    if (dosya == NULL) {</a:t>
            </a:r>
          </a:p>
          <a:p>
            <a:pPr>
              <a:lnSpc>
                <a:spcPts val="4045"/>
              </a:lnSpc>
            </a:pPr>
            <a:r>
              <a:rPr lang="en-US" sz="2889">
                <a:solidFill>
                  <a:srgbClr val="FFFFFF"/>
                </a:solidFill>
                <a:latin typeface="Open Sans Bold"/>
              </a:rPr>
              <a:t>        printf("Sonuclar dosyasi acilamadi!\n");</a:t>
            </a:r>
          </a:p>
          <a:p>
            <a:pPr>
              <a:lnSpc>
                <a:spcPts val="4045"/>
              </a:lnSpc>
            </a:pPr>
            <a:r>
              <a:rPr lang="en-US" sz="2889">
                <a:solidFill>
                  <a:srgbClr val="FFFFFF"/>
                </a:solidFill>
                <a:latin typeface="Open Sans Bold"/>
              </a:rPr>
              <a:t>        return;</a:t>
            </a:r>
          </a:p>
          <a:p>
            <a:pPr>
              <a:lnSpc>
                <a:spcPts val="4045"/>
              </a:lnSpc>
            </a:pPr>
            <a:r>
              <a:rPr lang="en-US" sz="2889">
                <a:solidFill>
                  <a:srgbClr val="FFFFFF"/>
                </a:solidFill>
                <a:latin typeface="Open Sans Bold"/>
              </a:rPr>
              <a:t>    }</a:t>
            </a:r>
          </a:p>
          <a:p>
            <a:pPr>
              <a:lnSpc>
                <a:spcPts val="4045"/>
              </a:lnSpc>
            </a:pPr>
            <a:r>
              <a:rPr lang="en-US" sz="2889">
                <a:solidFill>
                  <a:srgbClr val="FFFFFF"/>
                </a:solidFill>
                <a:latin typeface="Open Sans Bold"/>
              </a:rPr>
              <a:t>    fprintf(dosya, "\nAdi: %s %s \nNo: %lld \nSube: %hd  \nPuan: %d ", kisi.ad,kisi.soyad,kisi.no,kisi.sube, toplampuan);</a:t>
            </a:r>
          </a:p>
          <a:p>
            <a:pPr>
              <a:lnSpc>
                <a:spcPts val="4045"/>
              </a:lnSpc>
            </a:pPr>
            <a:r>
              <a:rPr lang="en-US" sz="2889">
                <a:solidFill>
                  <a:srgbClr val="FFFFFF"/>
                </a:solidFill>
                <a:latin typeface="Open Sans Bold"/>
              </a:rPr>
              <a:t>    fprintf(dosya, "\n**************************************");</a:t>
            </a:r>
          </a:p>
          <a:p>
            <a:pPr>
              <a:lnSpc>
                <a:spcPts val="4045"/>
              </a:lnSpc>
            </a:pPr>
            <a:r>
              <a:rPr lang="en-US" sz="2889">
                <a:solidFill>
                  <a:srgbClr val="FFFFFF"/>
                </a:solidFill>
                <a:latin typeface="Open Sans"/>
              </a:rPr>
              <a:t>      </a:t>
            </a:r>
            <a:r>
              <a:rPr lang="en-US" sz="2889">
                <a:solidFill>
                  <a:srgbClr val="FFFFFF"/>
                </a:solidFill>
                <a:latin typeface="Open Sans Bold"/>
              </a:rPr>
              <a:t>fclose(dosya);</a:t>
            </a:r>
          </a:p>
          <a:p>
            <a:pPr>
              <a:lnSpc>
                <a:spcPts val="4045"/>
              </a:lnSpc>
            </a:pPr>
            <a:r>
              <a:rPr lang="en-US" sz="2889">
                <a:solidFill>
                  <a:srgbClr val="FFFFFF"/>
                </a:solidFill>
                <a:latin typeface="Open Sans Bold"/>
              </a:rPr>
              <a:t>}</a:t>
            </a:r>
          </a:p>
          <a:p>
            <a:pPr marL="0" lvl="0" indent="0" algn="ctr">
              <a:lnSpc>
                <a:spcPts val="4045"/>
              </a:lnSpc>
              <a:spcBef>
                <a:spcPct val="0"/>
              </a:spcBef>
            </a:pPr>
            <a:endParaRPr lang="en-US" sz="2889">
              <a:solidFill>
                <a:srgbClr val="FFFFFF"/>
              </a:solidFill>
              <a:latin typeface="Open Sans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19450" y="8127086"/>
            <a:ext cx="6781435" cy="1498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45"/>
              </a:lnSpc>
              <a:spcBef>
                <a:spcPct val="0"/>
              </a:spcBef>
            </a:pPr>
            <a:r>
              <a:rPr lang="en-US" sz="2889">
                <a:solidFill>
                  <a:srgbClr val="311476"/>
                </a:solidFill>
                <a:latin typeface="Open Sans Bold"/>
              </a:rPr>
              <a:t>sonuclariDosyayaYaz fonksiyonu: Kullanıcı bilgilerini ve puanı dosyaya yazma.</a:t>
            </a:r>
          </a:p>
        </p:txBody>
      </p:sp>
      <p:sp>
        <p:nvSpPr>
          <p:cNvPr id="16" name="AutoShape 16"/>
          <p:cNvSpPr/>
          <p:nvPr/>
        </p:nvSpPr>
        <p:spPr>
          <a:xfrm flipH="1">
            <a:off x="3610167" y="4333155"/>
            <a:ext cx="4434535" cy="3851080"/>
          </a:xfrm>
          <a:prstGeom prst="line">
            <a:avLst/>
          </a:prstGeom>
          <a:ln w="38100" cap="flat">
            <a:solidFill>
              <a:srgbClr val="F8C0E7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183772" y="2587641"/>
            <a:ext cx="3233584" cy="3233584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C2C0"/>
            </a:solidFill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4" name="Freeform 4" descr="Abstract watercolor brushstroke element"/>
          <p:cNvSpPr/>
          <p:nvPr/>
        </p:nvSpPr>
        <p:spPr>
          <a:xfrm>
            <a:off x="17199013" y="4219674"/>
            <a:ext cx="3203102" cy="3203102"/>
          </a:xfrm>
          <a:custGeom>
            <a:avLst/>
            <a:gdLst/>
            <a:ahLst/>
            <a:cxnLst/>
            <a:rect l="l" t="t" r="r" b="b"/>
            <a:pathLst>
              <a:path w="3203102" h="3203102">
                <a:moveTo>
                  <a:pt x="0" y="0"/>
                </a:moveTo>
                <a:lnTo>
                  <a:pt x="3203102" y="0"/>
                </a:lnTo>
                <a:lnTo>
                  <a:pt x="3203102" y="3203102"/>
                </a:lnTo>
                <a:lnTo>
                  <a:pt x="0" y="32031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grpSp>
        <p:nvGrpSpPr>
          <p:cNvPr id="5" name="Group 5"/>
          <p:cNvGrpSpPr/>
          <p:nvPr/>
        </p:nvGrpSpPr>
        <p:grpSpPr>
          <a:xfrm>
            <a:off x="3178367" y="7447915"/>
            <a:ext cx="7045149" cy="2389648"/>
            <a:chOff x="0" y="0"/>
            <a:chExt cx="1198146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98146" cy="406400"/>
            </a:xfrm>
            <a:custGeom>
              <a:avLst/>
              <a:gdLst/>
              <a:ahLst/>
              <a:cxnLst/>
              <a:rect l="l" t="t" r="r" b="b"/>
              <a:pathLst>
                <a:path w="1198146" h="406400">
                  <a:moveTo>
                    <a:pt x="994946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994946" y="406400"/>
                  </a:lnTo>
                  <a:lnTo>
                    <a:pt x="1198146" y="203200"/>
                  </a:lnTo>
                  <a:lnTo>
                    <a:pt x="994946" y="0"/>
                  </a:lnTo>
                  <a:close/>
                </a:path>
              </a:pathLst>
            </a:custGeom>
            <a:solidFill>
              <a:srgbClr val="311476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1083846" cy="434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658363" y="7447915"/>
            <a:ext cx="7340474" cy="2389648"/>
            <a:chOff x="0" y="0"/>
            <a:chExt cx="1933294" cy="62937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33294" cy="629372"/>
            </a:xfrm>
            <a:custGeom>
              <a:avLst/>
              <a:gdLst/>
              <a:ahLst/>
              <a:cxnLst/>
              <a:rect l="l" t="t" r="r" b="b"/>
              <a:pathLst>
                <a:path w="1933294" h="629372">
                  <a:moveTo>
                    <a:pt x="0" y="0"/>
                  </a:moveTo>
                  <a:lnTo>
                    <a:pt x="1730094" y="0"/>
                  </a:lnTo>
                  <a:lnTo>
                    <a:pt x="1933294" y="314686"/>
                  </a:lnTo>
                  <a:lnTo>
                    <a:pt x="1730094" y="629372"/>
                  </a:lnTo>
                  <a:lnTo>
                    <a:pt x="0" y="629372"/>
                  </a:lnTo>
                  <a:lnTo>
                    <a:pt x="203200" y="314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1476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77800" y="-28575"/>
              <a:ext cx="1679294" cy="6579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79302" y="1241442"/>
            <a:ext cx="6475976" cy="8016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6"/>
              </a:lnSpc>
            </a:pPr>
            <a:r>
              <a:rPr lang="en-US" sz="2397">
                <a:solidFill>
                  <a:srgbClr val="F8C0E7"/>
                </a:solidFill>
                <a:latin typeface="Open Sans Bold"/>
              </a:rPr>
              <a:t>void sonuclariGoruntule() {</a:t>
            </a:r>
          </a:p>
          <a:p>
            <a:pPr>
              <a:lnSpc>
                <a:spcPts val="3356"/>
              </a:lnSpc>
            </a:pPr>
            <a:r>
              <a:rPr lang="en-US" sz="2397">
                <a:solidFill>
                  <a:srgbClr val="F8C0E7"/>
                </a:solidFill>
                <a:latin typeface="Open Sans Bold"/>
              </a:rPr>
              <a:t>    FILE *dosya = fopen("C:\\Users\\CASPER\\Desktop\\algoritma\\sonuclar.txt", "r");</a:t>
            </a:r>
          </a:p>
          <a:p>
            <a:pPr>
              <a:lnSpc>
                <a:spcPts val="3356"/>
              </a:lnSpc>
            </a:pPr>
            <a:endParaRPr lang="en-US" sz="2397">
              <a:solidFill>
                <a:srgbClr val="F8C0E7"/>
              </a:solidFill>
              <a:latin typeface="Open Sans Bold"/>
            </a:endParaRPr>
          </a:p>
          <a:p>
            <a:pPr>
              <a:lnSpc>
                <a:spcPts val="3356"/>
              </a:lnSpc>
            </a:pPr>
            <a:r>
              <a:rPr lang="en-US" sz="2397">
                <a:solidFill>
                  <a:srgbClr val="F8C0E7"/>
                </a:solidFill>
                <a:latin typeface="Open Sans Bold"/>
              </a:rPr>
              <a:t>    if (dosya == NULL) {</a:t>
            </a:r>
          </a:p>
          <a:p>
            <a:pPr>
              <a:lnSpc>
                <a:spcPts val="3356"/>
              </a:lnSpc>
            </a:pPr>
            <a:r>
              <a:rPr lang="en-US" sz="2397">
                <a:solidFill>
                  <a:srgbClr val="F8C0E7"/>
                </a:solidFill>
                <a:latin typeface="Open Sans Bold"/>
              </a:rPr>
              <a:t>        printf("Sonuclar dosyasi acilamadi!\n");</a:t>
            </a:r>
          </a:p>
          <a:p>
            <a:pPr>
              <a:lnSpc>
                <a:spcPts val="3356"/>
              </a:lnSpc>
            </a:pPr>
            <a:r>
              <a:rPr lang="en-US" sz="2397">
                <a:solidFill>
                  <a:srgbClr val="F8C0E7"/>
                </a:solidFill>
                <a:latin typeface="Open Sans Bold"/>
              </a:rPr>
              <a:t>        return;</a:t>
            </a:r>
          </a:p>
          <a:p>
            <a:pPr>
              <a:lnSpc>
                <a:spcPts val="3356"/>
              </a:lnSpc>
            </a:pPr>
            <a:r>
              <a:rPr lang="en-US" sz="2397">
                <a:solidFill>
                  <a:srgbClr val="F8C0E7"/>
                </a:solidFill>
                <a:latin typeface="Open Sans Bold"/>
              </a:rPr>
              <a:t>    }</a:t>
            </a:r>
          </a:p>
          <a:p>
            <a:pPr>
              <a:lnSpc>
                <a:spcPts val="3356"/>
              </a:lnSpc>
            </a:pPr>
            <a:endParaRPr lang="en-US" sz="2397">
              <a:solidFill>
                <a:srgbClr val="F8C0E7"/>
              </a:solidFill>
              <a:latin typeface="Open Sans Bold"/>
            </a:endParaRPr>
          </a:p>
          <a:p>
            <a:pPr>
              <a:lnSpc>
                <a:spcPts val="3356"/>
              </a:lnSpc>
            </a:pPr>
            <a:r>
              <a:rPr lang="en-US" sz="2397">
                <a:solidFill>
                  <a:srgbClr val="F8C0E7"/>
                </a:solidFill>
                <a:latin typeface="Open Sans Bold"/>
              </a:rPr>
              <a:t>    char karakter;</a:t>
            </a:r>
          </a:p>
          <a:p>
            <a:pPr>
              <a:lnSpc>
                <a:spcPts val="3356"/>
              </a:lnSpc>
            </a:pPr>
            <a:r>
              <a:rPr lang="en-US" sz="2397">
                <a:solidFill>
                  <a:srgbClr val="F8C0E7"/>
                </a:solidFill>
                <a:latin typeface="Open Sans Bold"/>
              </a:rPr>
              <a:t>    while ((karakter = fgetc(dosya)) != EOF) {</a:t>
            </a:r>
          </a:p>
          <a:p>
            <a:pPr>
              <a:lnSpc>
                <a:spcPts val="3356"/>
              </a:lnSpc>
            </a:pPr>
            <a:r>
              <a:rPr lang="en-US" sz="2397">
                <a:solidFill>
                  <a:srgbClr val="F8C0E7"/>
                </a:solidFill>
                <a:latin typeface="Open Sans Bold"/>
              </a:rPr>
              <a:t>        printf(" %c", karakter);</a:t>
            </a:r>
          </a:p>
          <a:p>
            <a:pPr>
              <a:lnSpc>
                <a:spcPts val="3356"/>
              </a:lnSpc>
            </a:pPr>
            <a:r>
              <a:rPr lang="en-US" sz="2397">
                <a:solidFill>
                  <a:srgbClr val="F8C0E7"/>
                </a:solidFill>
                <a:latin typeface="Open Sans Bold"/>
              </a:rPr>
              <a:t>    }</a:t>
            </a:r>
          </a:p>
          <a:p>
            <a:pPr>
              <a:lnSpc>
                <a:spcPts val="3356"/>
              </a:lnSpc>
            </a:pPr>
            <a:endParaRPr lang="en-US" sz="2397">
              <a:solidFill>
                <a:srgbClr val="F8C0E7"/>
              </a:solidFill>
              <a:latin typeface="Open Sans Bold"/>
            </a:endParaRPr>
          </a:p>
          <a:p>
            <a:pPr>
              <a:lnSpc>
                <a:spcPts val="3356"/>
              </a:lnSpc>
            </a:pPr>
            <a:r>
              <a:rPr lang="en-US" sz="2397">
                <a:solidFill>
                  <a:srgbClr val="F8C0E7"/>
                </a:solidFill>
                <a:latin typeface="Open Sans Bold"/>
              </a:rPr>
              <a:t>    fclose(dosya);</a:t>
            </a:r>
          </a:p>
          <a:p>
            <a:pPr>
              <a:lnSpc>
                <a:spcPts val="3356"/>
              </a:lnSpc>
            </a:pPr>
            <a:r>
              <a:rPr lang="en-US" sz="2397">
                <a:solidFill>
                  <a:srgbClr val="F8C0E7"/>
                </a:solidFill>
                <a:latin typeface="Open Sans Bold"/>
              </a:rPr>
              <a:t>}</a:t>
            </a:r>
          </a:p>
          <a:p>
            <a:pPr marL="0" lvl="0" indent="0">
              <a:lnSpc>
                <a:spcPts val="3356"/>
              </a:lnSpc>
              <a:spcBef>
                <a:spcPct val="0"/>
              </a:spcBef>
            </a:pPr>
            <a:endParaRPr lang="en-US" sz="2397">
              <a:solidFill>
                <a:srgbClr val="F8C0E7"/>
              </a:solidFill>
              <a:latin typeface="Open Sans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0" y="418529"/>
            <a:ext cx="7434579" cy="1248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37"/>
              </a:lnSpc>
            </a:pPr>
            <a:r>
              <a:rPr lang="en-US" sz="4397">
                <a:solidFill>
                  <a:srgbClr val="FFFFFF"/>
                </a:solidFill>
                <a:latin typeface="Open Sans Bold"/>
              </a:rPr>
              <a:t>Sonuçları Görüntüleme</a:t>
            </a:r>
          </a:p>
          <a:p>
            <a:pPr marL="0" lvl="0" indent="0" algn="ctr">
              <a:lnSpc>
                <a:spcPts val="4837"/>
              </a:lnSpc>
            </a:pPr>
            <a:endParaRPr lang="en-US" sz="4397">
              <a:solidFill>
                <a:srgbClr val="FFFFFF"/>
              </a:solidFill>
              <a:latin typeface="Open Sans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386762" y="1241442"/>
            <a:ext cx="7191817" cy="6263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A8DFCA"/>
                </a:solidFill>
                <a:latin typeface="Open Sans Bold"/>
              </a:rPr>
              <a:t>void quiziBaslat() {</a:t>
            </a: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A8DFCA"/>
                </a:solidFill>
                <a:latin typeface="Open Sans Bold"/>
              </a:rPr>
              <a:t>FILE*dosya=fopen("C:\\Users\\CASPER\\</a:t>
            </a: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A8DFCA"/>
                </a:solidFill>
                <a:latin typeface="Open Sans Bold"/>
              </a:rPr>
              <a:t>Desktop\\algoritma\\sorular.txt", "r");</a:t>
            </a:r>
          </a:p>
          <a:p>
            <a:pPr algn="just">
              <a:lnSpc>
                <a:spcPts val="3359"/>
              </a:lnSpc>
            </a:pPr>
            <a:endParaRPr lang="en-US" sz="2400">
              <a:solidFill>
                <a:srgbClr val="A8DFCA"/>
              </a:solidFill>
              <a:latin typeface="Open Sans Bold"/>
            </a:endParaRP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A8DFCA"/>
                </a:solidFill>
                <a:latin typeface="Open Sans Bold"/>
              </a:rPr>
              <a:t>    if (dosya == NULL) {</a:t>
            </a: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A8DFCA"/>
                </a:solidFill>
                <a:latin typeface="Open Sans Bold"/>
              </a:rPr>
              <a:t>        printf("Dosya acilamadi!\n");</a:t>
            </a: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A8DFCA"/>
                </a:solidFill>
                <a:latin typeface="Open Sans Bold"/>
              </a:rPr>
              <a:t>        return;</a:t>
            </a: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A8DFCA"/>
                </a:solidFill>
                <a:latin typeface="Open Sans Bold"/>
              </a:rPr>
              <a:t>  }</a:t>
            </a: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A8DFCA"/>
                </a:solidFill>
                <a:latin typeface="Open Sans Bold"/>
              </a:rPr>
              <a:t>struct quizeal sorular[MAX_SORU_SAYISI];</a:t>
            </a: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A8DFCA"/>
                </a:solidFill>
                <a:latin typeface="Open Sans Bold"/>
              </a:rPr>
              <a:t>    char satir[MAX_SORU_UZUNLUK];</a:t>
            </a:r>
          </a:p>
          <a:p>
            <a:pPr algn="just">
              <a:lnSpc>
                <a:spcPts val="3359"/>
              </a:lnSpc>
            </a:pPr>
            <a:endParaRPr lang="en-US" sz="2400">
              <a:solidFill>
                <a:srgbClr val="A8DFCA"/>
              </a:solidFill>
              <a:latin typeface="Open Sans Bold"/>
            </a:endParaRP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A8DFCA"/>
                </a:solidFill>
                <a:latin typeface="Open Sans Bold"/>
              </a:rPr>
              <a:t>    // ... (Soruları okuma ve kullanıcıyla etkileşim)</a:t>
            </a: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A8DFCA"/>
                </a:solidFill>
                <a:latin typeface="Open Sans Bold"/>
              </a:rPr>
              <a:t>}</a:t>
            </a:r>
          </a:p>
          <a:p>
            <a:pPr marL="0" lvl="0" indent="0" algn="just">
              <a:lnSpc>
                <a:spcPts val="3359"/>
              </a:lnSpc>
              <a:spcBef>
                <a:spcPct val="0"/>
              </a:spcBef>
            </a:pPr>
            <a:endParaRPr lang="en-US" sz="2400">
              <a:solidFill>
                <a:srgbClr val="A8DFCA"/>
              </a:solidFill>
              <a:latin typeface="Open Sans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144000" y="418529"/>
            <a:ext cx="7434579" cy="1248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37"/>
              </a:lnSpc>
            </a:pPr>
            <a:r>
              <a:rPr lang="en-US" sz="4397">
                <a:solidFill>
                  <a:srgbClr val="FFFFFF"/>
                </a:solidFill>
                <a:latin typeface="Open Sans Bold"/>
              </a:rPr>
              <a:t>Quizi Başlatma</a:t>
            </a:r>
          </a:p>
          <a:p>
            <a:pPr marL="0" lvl="0" indent="0" algn="ctr">
              <a:lnSpc>
                <a:spcPts val="4837"/>
              </a:lnSpc>
            </a:pPr>
            <a:endParaRPr lang="en-US" sz="4397">
              <a:solidFill>
                <a:srgbClr val="FFFFFF"/>
              </a:solidFill>
              <a:latin typeface="Open Sans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350640" y="7838822"/>
            <a:ext cx="6307723" cy="1560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A8DFCA"/>
                </a:solidFill>
                <a:latin typeface="Open Sans Bold"/>
              </a:rPr>
              <a:t>sonuclariGoruntule fonksiyonu: Sonuçları dosyadan okuyarak ekrana yazdırma.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495902" y="7829297"/>
            <a:ext cx="6281442" cy="158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8C0E7"/>
                </a:solidFill>
                <a:latin typeface="Open Sans Bold"/>
              </a:rPr>
              <a:t>quiziBaslat fonksiyonu: </a:t>
            </a:r>
          </a:p>
          <a:p>
            <a:pPr marL="0" lvl="0" indent="0" algn="just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8C0E7"/>
                </a:solidFill>
                <a:latin typeface="Open Sans Bold"/>
              </a:rPr>
              <a:t>Soruları dosyadan okuma ve kullanıcıyla etkileşim.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7AD">
                <a:alpha val="100000"/>
              </a:srgbClr>
            </a:gs>
            <a:gs pos="100000">
              <a:srgbClr val="FFA9F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183772" y="2587641"/>
            <a:ext cx="3233584" cy="3233584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C2C0"/>
            </a:solidFill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4" name="Freeform 4" descr="Abstract watercolor brushstroke element"/>
          <p:cNvSpPr/>
          <p:nvPr/>
        </p:nvSpPr>
        <p:spPr>
          <a:xfrm>
            <a:off x="17199013" y="4219674"/>
            <a:ext cx="3203102" cy="3203102"/>
          </a:xfrm>
          <a:custGeom>
            <a:avLst/>
            <a:gdLst/>
            <a:ahLst/>
            <a:cxnLst/>
            <a:rect l="l" t="t" r="r" b="b"/>
            <a:pathLst>
              <a:path w="3203102" h="3203102">
                <a:moveTo>
                  <a:pt x="0" y="0"/>
                </a:moveTo>
                <a:lnTo>
                  <a:pt x="3203102" y="0"/>
                </a:lnTo>
                <a:lnTo>
                  <a:pt x="3203102" y="3203102"/>
                </a:lnTo>
                <a:lnTo>
                  <a:pt x="0" y="32031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5" name="TextBox 5"/>
          <p:cNvSpPr txBox="1"/>
          <p:nvPr/>
        </p:nvSpPr>
        <p:spPr>
          <a:xfrm>
            <a:off x="326563" y="178646"/>
            <a:ext cx="10179665" cy="102165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35"/>
              </a:lnSpc>
            </a:pPr>
            <a:r>
              <a:rPr lang="en-US" sz="2025">
                <a:solidFill>
                  <a:srgbClr val="311476"/>
                </a:solidFill>
                <a:latin typeface="Open Sans Bold"/>
              </a:rPr>
              <a:t>int main() {</a:t>
            </a:r>
          </a:p>
          <a:p>
            <a:pPr>
              <a:lnSpc>
                <a:spcPts val="2835"/>
              </a:lnSpc>
            </a:pPr>
            <a:r>
              <a:rPr lang="en-US" sz="2025">
                <a:solidFill>
                  <a:srgbClr val="311476"/>
                </a:solidFill>
                <a:latin typeface="Open Sans Bold"/>
              </a:rPr>
              <a:t>    int secim;</a:t>
            </a:r>
          </a:p>
          <a:p>
            <a:pPr>
              <a:lnSpc>
                <a:spcPts val="2835"/>
              </a:lnSpc>
            </a:pPr>
            <a:r>
              <a:rPr lang="en-US" sz="2025">
                <a:solidFill>
                  <a:srgbClr val="311476"/>
                </a:solidFill>
                <a:latin typeface="Open Sans Bold"/>
              </a:rPr>
              <a:t>    do {</a:t>
            </a:r>
          </a:p>
          <a:p>
            <a:pPr>
              <a:lnSpc>
                <a:spcPts val="2835"/>
              </a:lnSpc>
            </a:pPr>
            <a:r>
              <a:rPr lang="en-US" sz="2025">
                <a:solidFill>
                  <a:srgbClr val="311476"/>
                </a:solidFill>
                <a:latin typeface="Open Sans Bold"/>
              </a:rPr>
              <a:t>        printf("\nLutfen bir secenek seciniz:\n");</a:t>
            </a:r>
          </a:p>
          <a:p>
            <a:pPr>
              <a:lnSpc>
                <a:spcPts val="2835"/>
              </a:lnSpc>
            </a:pPr>
            <a:r>
              <a:rPr lang="en-US" sz="2025">
                <a:solidFill>
                  <a:srgbClr val="311476"/>
                </a:solidFill>
                <a:latin typeface="Open Sans Bold"/>
              </a:rPr>
              <a:t>        printf("1. Quizi baslat\n");</a:t>
            </a:r>
          </a:p>
          <a:p>
            <a:pPr>
              <a:lnSpc>
                <a:spcPts val="2835"/>
              </a:lnSpc>
            </a:pPr>
            <a:r>
              <a:rPr lang="en-US" sz="2025">
                <a:solidFill>
                  <a:srgbClr val="311476"/>
                </a:solidFill>
                <a:latin typeface="Open Sans Bold"/>
              </a:rPr>
              <a:t>        printf("2. Sonuclari goruntule\n");</a:t>
            </a:r>
          </a:p>
          <a:p>
            <a:pPr>
              <a:lnSpc>
                <a:spcPts val="2835"/>
              </a:lnSpc>
            </a:pPr>
            <a:r>
              <a:rPr lang="en-US" sz="2025">
                <a:solidFill>
                  <a:srgbClr val="311476"/>
                </a:solidFill>
                <a:latin typeface="Open Sans Bold"/>
              </a:rPr>
              <a:t>        printf("3. Programdan cik\n");</a:t>
            </a:r>
          </a:p>
          <a:p>
            <a:pPr>
              <a:lnSpc>
                <a:spcPts val="2835"/>
              </a:lnSpc>
            </a:pPr>
            <a:r>
              <a:rPr lang="en-US" sz="2025">
                <a:solidFill>
                  <a:srgbClr val="311476"/>
                </a:solidFill>
                <a:latin typeface="Open Sans Bold"/>
              </a:rPr>
              <a:t>        scanf("%d", &amp;secim);</a:t>
            </a:r>
          </a:p>
          <a:p>
            <a:pPr>
              <a:lnSpc>
                <a:spcPts val="2835"/>
              </a:lnSpc>
            </a:pPr>
            <a:r>
              <a:rPr lang="en-US" sz="2025">
                <a:solidFill>
                  <a:srgbClr val="311476"/>
                </a:solidFill>
                <a:latin typeface="Open Sans"/>
              </a:rPr>
              <a:t>     </a:t>
            </a:r>
            <a:r>
              <a:rPr lang="en-US" sz="2025">
                <a:solidFill>
                  <a:srgbClr val="311476"/>
                </a:solidFill>
                <a:latin typeface="Open Sans Bold"/>
              </a:rPr>
              <a:t>   switch (secim) {</a:t>
            </a:r>
          </a:p>
          <a:p>
            <a:pPr>
              <a:lnSpc>
                <a:spcPts val="2835"/>
              </a:lnSpc>
            </a:pPr>
            <a:r>
              <a:rPr lang="en-US" sz="2025">
                <a:solidFill>
                  <a:srgbClr val="311476"/>
                </a:solidFill>
                <a:latin typeface="Open Sans Bold"/>
              </a:rPr>
              <a:t>            case 1: {</a:t>
            </a:r>
          </a:p>
          <a:p>
            <a:pPr>
              <a:lnSpc>
                <a:spcPts val="2835"/>
              </a:lnSpc>
            </a:pPr>
            <a:r>
              <a:rPr lang="en-US" sz="2025">
                <a:solidFill>
                  <a:srgbClr val="311476"/>
                </a:solidFill>
                <a:latin typeface="Open Sans Bold"/>
              </a:rPr>
              <a:t>                quiziBaslat();</a:t>
            </a:r>
          </a:p>
          <a:p>
            <a:pPr>
              <a:lnSpc>
                <a:spcPts val="2835"/>
              </a:lnSpc>
            </a:pPr>
            <a:r>
              <a:rPr lang="en-US" sz="2025">
                <a:solidFill>
                  <a:srgbClr val="311476"/>
                </a:solidFill>
                <a:latin typeface="Open Sans Bold"/>
              </a:rPr>
              <a:t>                break;</a:t>
            </a:r>
          </a:p>
          <a:p>
            <a:pPr>
              <a:lnSpc>
                <a:spcPts val="2835"/>
              </a:lnSpc>
            </a:pPr>
            <a:r>
              <a:rPr lang="en-US" sz="2025">
                <a:solidFill>
                  <a:srgbClr val="311476"/>
                </a:solidFill>
                <a:latin typeface="Open Sans Bold"/>
              </a:rPr>
              <a:t>            }</a:t>
            </a:r>
          </a:p>
          <a:p>
            <a:pPr>
              <a:lnSpc>
                <a:spcPts val="2835"/>
              </a:lnSpc>
            </a:pPr>
            <a:r>
              <a:rPr lang="en-US" sz="2025">
                <a:solidFill>
                  <a:srgbClr val="311476"/>
                </a:solidFill>
                <a:latin typeface="Open Sans Bold"/>
              </a:rPr>
              <a:t>            case 2: {</a:t>
            </a:r>
          </a:p>
          <a:p>
            <a:pPr>
              <a:lnSpc>
                <a:spcPts val="2835"/>
              </a:lnSpc>
            </a:pPr>
            <a:r>
              <a:rPr lang="en-US" sz="2025">
                <a:solidFill>
                  <a:srgbClr val="311476"/>
                </a:solidFill>
                <a:latin typeface="Open Sans Bold"/>
              </a:rPr>
              <a:t>                sonuclariGoruntule();</a:t>
            </a:r>
          </a:p>
          <a:p>
            <a:pPr>
              <a:lnSpc>
                <a:spcPts val="2835"/>
              </a:lnSpc>
            </a:pPr>
            <a:r>
              <a:rPr lang="en-US" sz="2025">
                <a:solidFill>
                  <a:srgbClr val="311476"/>
                </a:solidFill>
                <a:latin typeface="Open Sans Bold"/>
              </a:rPr>
              <a:t>                break;</a:t>
            </a:r>
          </a:p>
          <a:p>
            <a:pPr>
              <a:lnSpc>
                <a:spcPts val="2835"/>
              </a:lnSpc>
            </a:pPr>
            <a:r>
              <a:rPr lang="en-US" sz="2025">
                <a:solidFill>
                  <a:srgbClr val="311476"/>
                </a:solidFill>
                <a:latin typeface="Open Sans Bold"/>
              </a:rPr>
              <a:t>            }</a:t>
            </a:r>
          </a:p>
          <a:p>
            <a:pPr>
              <a:lnSpc>
                <a:spcPts val="2835"/>
              </a:lnSpc>
            </a:pPr>
            <a:r>
              <a:rPr lang="en-US" sz="2025">
                <a:solidFill>
                  <a:srgbClr val="311476"/>
                </a:solidFill>
                <a:latin typeface="Open Sans Bold"/>
              </a:rPr>
              <a:t>            case 3: {</a:t>
            </a:r>
          </a:p>
          <a:p>
            <a:pPr>
              <a:lnSpc>
                <a:spcPts val="2835"/>
              </a:lnSpc>
            </a:pPr>
            <a:r>
              <a:rPr lang="en-US" sz="2025">
                <a:solidFill>
                  <a:srgbClr val="311476"/>
                </a:solidFill>
                <a:latin typeface="Open Sans Bold"/>
              </a:rPr>
              <a:t>                printf("Programdan cikiliyor...\n");</a:t>
            </a:r>
          </a:p>
          <a:p>
            <a:pPr>
              <a:lnSpc>
                <a:spcPts val="2835"/>
              </a:lnSpc>
            </a:pPr>
            <a:r>
              <a:rPr lang="en-US" sz="2025">
                <a:solidFill>
                  <a:srgbClr val="311476"/>
                </a:solidFill>
                <a:latin typeface="Open Sans Bold"/>
              </a:rPr>
              <a:t>                return 0;</a:t>
            </a:r>
          </a:p>
          <a:p>
            <a:pPr>
              <a:lnSpc>
                <a:spcPts val="2835"/>
              </a:lnSpc>
            </a:pPr>
            <a:r>
              <a:rPr lang="en-US" sz="2025">
                <a:solidFill>
                  <a:srgbClr val="311476"/>
                </a:solidFill>
                <a:latin typeface="Open Sans Bold"/>
              </a:rPr>
              <a:t>            }</a:t>
            </a:r>
          </a:p>
          <a:p>
            <a:pPr>
              <a:lnSpc>
                <a:spcPts val="2835"/>
              </a:lnSpc>
            </a:pPr>
            <a:r>
              <a:rPr lang="en-US" sz="2025">
                <a:solidFill>
                  <a:srgbClr val="311476"/>
                </a:solidFill>
                <a:latin typeface="Open Sans Bold"/>
              </a:rPr>
              <a:t>            default: {</a:t>
            </a:r>
          </a:p>
          <a:p>
            <a:pPr>
              <a:lnSpc>
                <a:spcPts val="2835"/>
              </a:lnSpc>
            </a:pPr>
            <a:r>
              <a:rPr lang="en-US" sz="2025">
                <a:solidFill>
                  <a:srgbClr val="311476"/>
                </a:solidFill>
                <a:latin typeface="Open Sans Bold"/>
              </a:rPr>
              <a:t>                printf("Gecersiz secim! Lutfen tekrar secim yapin.\n");</a:t>
            </a:r>
          </a:p>
          <a:p>
            <a:pPr>
              <a:lnSpc>
                <a:spcPts val="2835"/>
              </a:lnSpc>
            </a:pPr>
            <a:r>
              <a:rPr lang="en-US" sz="2025">
                <a:solidFill>
                  <a:srgbClr val="311476"/>
                </a:solidFill>
                <a:latin typeface="Open Sans Bold"/>
              </a:rPr>
              <a:t>                break;</a:t>
            </a:r>
          </a:p>
          <a:p>
            <a:pPr>
              <a:lnSpc>
                <a:spcPts val="2835"/>
              </a:lnSpc>
            </a:pPr>
            <a:r>
              <a:rPr lang="en-US" sz="2025">
                <a:solidFill>
                  <a:srgbClr val="311476"/>
                </a:solidFill>
                <a:latin typeface="Open Sans Bold"/>
              </a:rPr>
              <a:t>            }</a:t>
            </a:r>
          </a:p>
          <a:p>
            <a:pPr>
              <a:lnSpc>
                <a:spcPts val="2835"/>
              </a:lnSpc>
            </a:pPr>
            <a:r>
              <a:rPr lang="en-US" sz="2025">
                <a:solidFill>
                  <a:srgbClr val="311476"/>
                </a:solidFill>
                <a:latin typeface="Open Sans Bold"/>
              </a:rPr>
              <a:t>        }</a:t>
            </a:r>
          </a:p>
          <a:p>
            <a:pPr>
              <a:lnSpc>
                <a:spcPts val="2835"/>
              </a:lnSpc>
            </a:pPr>
            <a:r>
              <a:rPr lang="en-US" sz="2025">
                <a:solidFill>
                  <a:srgbClr val="311476"/>
                </a:solidFill>
                <a:latin typeface="Open Sans Bold"/>
              </a:rPr>
              <a:t>    } while (secim != 3);</a:t>
            </a:r>
          </a:p>
          <a:p>
            <a:pPr>
              <a:lnSpc>
                <a:spcPts val="2835"/>
              </a:lnSpc>
            </a:pPr>
            <a:r>
              <a:rPr lang="en-US" sz="2025">
                <a:solidFill>
                  <a:srgbClr val="311476"/>
                </a:solidFill>
                <a:latin typeface="Open Sans"/>
              </a:rPr>
              <a:t>    </a:t>
            </a:r>
            <a:r>
              <a:rPr lang="en-US" sz="2025">
                <a:solidFill>
                  <a:srgbClr val="311476"/>
                </a:solidFill>
                <a:latin typeface="Open Sans Bold"/>
              </a:rPr>
              <a:t>return 0;  }</a:t>
            </a:r>
          </a:p>
          <a:p>
            <a:pPr marL="0" lvl="0" indent="0">
              <a:lnSpc>
                <a:spcPts val="2835"/>
              </a:lnSpc>
              <a:spcBef>
                <a:spcPct val="0"/>
              </a:spcBef>
            </a:pPr>
            <a:endParaRPr lang="en-US" sz="2025">
              <a:solidFill>
                <a:srgbClr val="311476"/>
              </a:solidFill>
              <a:latin typeface="Open Sans Bold"/>
            </a:endParaRPr>
          </a:p>
        </p:txBody>
      </p:sp>
      <p:grpSp>
        <p:nvGrpSpPr>
          <p:cNvPr id="6" name="Group 6"/>
          <p:cNvGrpSpPr/>
          <p:nvPr/>
        </p:nvGrpSpPr>
        <p:grpSpPr>
          <a:xfrm rot="-10800000">
            <a:off x="8848675" y="3161654"/>
            <a:ext cx="6967879" cy="4298110"/>
            <a:chOff x="0" y="0"/>
            <a:chExt cx="864721" cy="533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79910" cy="537638"/>
            </a:xfrm>
            <a:custGeom>
              <a:avLst/>
              <a:gdLst/>
              <a:ahLst/>
              <a:cxnLst/>
              <a:rect l="l" t="t" r="r" b="b"/>
              <a:pathLst>
                <a:path w="879910" h="537638">
                  <a:moveTo>
                    <a:pt x="490970" y="0"/>
                  </a:moveTo>
                  <a:cubicBezTo>
                    <a:pt x="500455" y="0"/>
                    <a:pt x="509996" y="0"/>
                    <a:pt x="519462" y="0"/>
                  </a:cubicBezTo>
                  <a:cubicBezTo>
                    <a:pt x="594932" y="8909"/>
                    <a:pt x="642097" y="38564"/>
                    <a:pt x="663580" y="87090"/>
                  </a:cubicBezTo>
                  <a:cubicBezTo>
                    <a:pt x="789401" y="80618"/>
                    <a:pt x="879910" y="172373"/>
                    <a:pt x="825130" y="262426"/>
                  </a:cubicBezTo>
                  <a:cubicBezTo>
                    <a:pt x="843669" y="281349"/>
                    <a:pt x="859135" y="302517"/>
                    <a:pt x="864721" y="330926"/>
                  </a:cubicBezTo>
                  <a:cubicBezTo>
                    <a:pt x="864721" y="339065"/>
                    <a:pt x="864721" y="347184"/>
                    <a:pt x="864721" y="355321"/>
                  </a:cubicBezTo>
                  <a:cubicBezTo>
                    <a:pt x="848075" y="427627"/>
                    <a:pt x="776448" y="476486"/>
                    <a:pt x="658855" y="463333"/>
                  </a:cubicBezTo>
                  <a:cubicBezTo>
                    <a:pt x="628600" y="500459"/>
                    <a:pt x="574763" y="537638"/>
                    <a:pt x="490987" y="533008"/>
                  </a:cubicBezTo>
                  <a:cubicBezTo>
                    <a:pt x="447685" y="530570"/>
                    <a:pt x="417560" y="516453"/>
                    <a:pt x="391185" y="499302"/>
                  </a:cubicBezTo>
                  <a:cubicBezTo>
                    <a:pt x="363404" y="513559"/>
                    <a:pt x="333318" y="524747"/>
                    <a:pt x="289846" y="524871"/>
                  </a:cubicBezTo>
                  <a:cubicBezTo>
                    <a:pt x="189275" y="525082"/>
                    <a:pt x="121997" y="470155"/>
                    <a:pt x="120366" y="394815"/>
                  </a:cubicBezTo>
                  <a:cubicBezTo>
                    <a:pt x="55712" y="377190"/>
                    <a:pt x="11922" y="344291"/>
                    <a:pt x="0" y="287995"/>
                  </a:cubicBezTo>
                  <a:cubicBezTo>
                    <a:pt x="0" y="279858"/>
                    <a:pt x="0" y="271704"/>
                    <a:pt x="0" y="263601"/>
                  </a:cubicBezTo>
                  <a:cubicBezTo>
                    <a:pt x="13159" y="207816"/>
                    <a:pt x="54569" y="172776"/>
                    <a:pt x="123516" y="157922"/>
                  </a:cubicBezTo>
                  <a:cubicBezTo>
                    <a:pt x="119373" y="63818"/>
                    <a:pt x="257286" y="5016"/>
                    <a:pt x="370584" y="46474"/>
                  </a:cubicBezTo>
                  <a:cubicBezTo>
                    <a:pt x="397560" y="25973"/>
                    <a:pt x="435725" y="3613"/>
                    <a:pt x="49097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4AAD">
                    <a:alpha val="100000"/>
                  </a:srgbClr>
                </a:gs>
                <a:gs pos="100000">
                  <a:srgbClr val="CB6C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40534" y="60325"/>
              <a:ext cx="783653" cy="396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7662740" y="1049458"/>
            <a:ext cx="9339749" cy="1538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76"/>
              </a:lnSpc>
            </a:pPr>
            <a:r>
              <a:rPr lang="en-US" sz="5524">
                <a:solidFill>
                  <a:srgbClr val="311476"/>
                </a:solidFill>
                <a:latin typeface="Open Sans Bold"/>
              </a:rPr>
              <a:t>Ana Fonksiyon (main)</a:t>
            </a:r>
          </a:p>
          <a:p>
            <a:pPr marL="0" lvl="0" indent="0" algn="ctr">
              <a:lnSpc>
                <a:spcPts val="6076"/>
              </a:lnSpc>
            </a:pPr>
            <a:endParaRPr lang="en-US" sz="5524">
              <a:solidFill>
                <a:srgbClr val="311476"/>
              </a:solidFill>
              <a:latin typeface="Open Sa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144000" y="4520770"/>
            <a:ext cx="7067836" cy="11883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852"/>
              </a:lnSpc>
              <a:spcBef>
                <a:spcPct val="0"/>
              </a:spcBef>
            </a:pPr>
            <a:r>
              <a:rPr lang="en-US" sz="3466">
                <a:solidFill>
                  <a:srgbClr val="C0DDF8"/>
                </a:solidFill>
                <a:latin typeface="Open Sans Bold"/>
              </a:rPr>
              <a:t>main fonksiyonu: Kullanıcı arayüzü ve ana program akışı.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788</Words>
  <Application>Microsoft Office PowerPoint</Application>
  <PresentationFormat>Özel</PresentationFormat>
  <Paragraphs>127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3" baseType="lpstr">
      <vt:lpstr>Open Sans Bold</vt:lpstr>
      <vt:lpstr>Arial</vt:lpstr>
      <vt:lpstr>Arimo Bold</vt:lpstr>
      <vt:lpstr>Calibri</vt:lpstr>
      <vt:lpstr>Open Sans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QUIZ SİSTEMİ</dc:title>
  <cp:lastModifiedBy>Berre Şahin</cp:lastModifiedBy>
  <cp:revision>2</cp:revision>
  <dcterms:created xsi:type="dcterms:W3CDTF">2006-08-16T00:00:00Z</dcterms:created>
  <dcterms:modified xsi:type="dcterms:W3CDTF">2024-01-11T09:30:30Z</dcterms:modified>
  <dc:identifier>DAF5hhKW8N0</dc:identifier>
</cp:coreProperties>
</file>