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71" r:id="rId10"/>
    <p:sldId id="272" r:id="rId11"/>
    <p:sldId id="273" r:id="rId12"/>
    <p:sldId id="274" r:id="rId13"/>
    <p:sldId id="275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6F1E-8FF4-4FA0-A647-940E54D72315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82B6D-5BA2-4449-A463-BDF247FB4D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50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6F1E-8FF4-4FA0-A647-940E54D72315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82B6D-5BA2-4449-A463-BDF247FB4D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03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6F1E-8FF4-4FA0-A647-940E54D72315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82B6D-5BA2-4449-A463-BDF247FB4D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17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6F1E-8FF4-4FA0-A647-940E54D72315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82B6D-5BA2-4449-A463-BDF247FB4D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791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6F1E-8FF4-4FA0-A647-940E54D72315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82B6D-5BA2-4449-A463-BDF247FB4D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71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6F1E-8FF4-4FA0-A647-940E54D72315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82B6D-5BA2-4449-A463-BDF247FB4D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884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6F1E-8FF4-4FA0-A647-940E54D72315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82B6D-5BA2-4449-A463-BDF247FB4D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566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6F1E-8FF4-4FA0-A647-940E54D72315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82B6D-5BA2-4449-A463-BDF247FB4D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9119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6F1E-8FF4-4FA0-A647-940E54D72315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82B6D-5BA2-4449-A463-BDF247FB4D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531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6F1E-8FF4-4FA0-A647-940E54D72315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82B6D-5BA2-4449-A463-BDF247FB4D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827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6F1E-8FF4-4FA0-A647-940E54D72315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82B6D-5BA2-4449-A463-BDF247FB4D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26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C6F1E-8FF4-4FA0-A647-940E54D72315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82B6D-5BA2-4449-A463-BDF247FB4D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31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8145" y="1136069"/>
            <a:ext cx="5597237" cy="979199"/>
          </a:xfrm>
        </p:spPr>
        <p:txBody>
          <a:bodyPr/>
          <a:lstStyle/>
          <a:p>
            <a:r>
              <a:rPr lang="en-US" b="1" dirty="0" err="1" smtClean="0">
                <a:latin typeface="Montserrat" pitchFamily="2" charset="-52"/>
              </a:rPr>
              <a:t>BerrieLocal</a:t>
            </a:r>
            <a:endParaRPr lang="ru-RU" b="1" dirty="0">
              <a:latin typeface="Montserrat" pitchFamily="2" charset="-52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712" y="1256145"/>
            <a:ext cx="4165599" cy="4165599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1216895" y="1688045"/>
            <a:ext cx="5322452" cy="12746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500" dirty="0"/>
              <a:t>Сервис доставки продуктов с интеграцией локальных магазинов</a:t>
            </a:r>
            <a:endParaRPr lang="ru-RU" sz="2500" dirty="0">
              <a:latin typeface="Montserrat" pitchFamily="2" charset="-52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216895" y="3708468"/>
            <a:ext cx="5322452" cy="12746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500" dirty="0" smtClean="0"/>
              <a:t>Подготовила группа 6.5</a:t>
            </a:r>
            <a:endParaRPr lang="ru-RU" sz="2500" dirty="0">
              <a:latin typeface="Montserra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41276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44511" y="452642"/>
            <a:ext cx="9269210" cy="979199"/>
          </a:xfrm>
        </p:spPr>
        <p:txBody>
          <a:bodyPr>
            <a:normAutofit fontScale="90000"/>
          </a:bodyPr>
          <a:lstStyle/>
          <a:p>
            <a:r>
              <a:rPr lang="ru-RU" sz="4400" b="1" dirty="0" smtClean="0">
                <a:latin typeface="Montserrat" pitchFamily="2" charset="-52"/>
              </a:rPr>
              <a:t>Краткосрочные цели проекта</a:t>
            </a:r>
            <a:endParaRPr lang="ru-RU" sz="4400" b="1" dirty="0">
              <a:latin typeface="Montserrat" pitchFamily="2" charset="-52"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822439" y="5723601"/>
            <a:ext cx="10575757" cy="550951"/>
            <a:chOff x="800334" y="5713441"/>
            <a:chExt cx="10575757" cy="550951"/>
          </a:xfrm>
        </p:grpSpPr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334" y="5713441"/>
              <a:ext cx="550951" cy="550951"/>
            </a:xfrm>
            <a:prstGeom prst="rect">
              <a:avLst/>
            </a:prstGeom>
          </p:spPr>
        </p:pic>
        <p:sp>
          <p:nvSpPr>
            <p:cNvPr id="8" name="Прямоугольник 7"/>
            <p:cNvSpPr/>
            <p:nvPr/>
          </p:nvSpPr>
          <p:spPr>
            <a:xfrm>
              <a:off x="1422405" y="5804250"/>
              <a:ext cx="15584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err="1" smtClean="0">
                  <a:latin typeface="Montserrat" pitchFamily="2" charset="-52"/>
                </a:rPr>
                <a:t>BerrieLocal</a:t>
              </a:r>
              <a:endParaRPr lang="ru-RU" b="1" i="1" dirty="0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11074405" y="5804250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/>
                <a:t>9</a:t>
              </a:r>
              <a:endParaRPr lang="ru-RU" b="1" i="1" dirty="0"/>
            </a:p>
          </p:txBody>
        </p:sp>
      </p:grpSp>
      <p:sp>
        <p:nvSpPr>
          <p:cNvPr id="11" name="Заголовок 1"/>
          <p:cNvSpPr txBox="1">
            <a:spLocks/>
          </p:cNvSpPr>
          <p:nvPr/>
        </p:nvSpPr>
        <p:spPr>
          <a:xfrm>
            <a:off x="1373390" y="1578310"/>
            <a:ext cx="6545494" cy="32076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endParaRPr lang="ru-RU" sz="2400" dirty="0" smtClean="0">
              <a:latin typeface="Montserrat" pitchFamily="2" charset="-52"/>
            </a:endParaRPr>
          </a:p>
          <a:p>
            <a:pPr algn="l">
              <a:lnSpc>
                <a:spcPct val="150000"/>
              </a:lnSpc>
            </a:pPr>
            <a:r>
              <a:rPr lang="ru-RU" sz="2400" dirty="0" smtClean="0">
                <a:latin typeface="Montserrat" pitchFamily="2" charset="-52"/>
              </a:rPr>
              <a:t>Запуск MVP, интеграция текущих клиентов, сбор обратной связи для улучшения приложения</a:t>
            </a:r>
          </a:p>
          <a:p>
            <a:pPr algn="l">
              <a:lnSpc>
                <a:spcPct val="150000"/>
              </a:lnSpc>
            </a:pPr>
            <a:endParaRPr lang="ru-RU" sz="2400" dirty="0">
              <a:latin typeface="Montserrat" pitchFamily="2" charset="-52"/>
            </a:endParaRPr>
          </a:p>
        </p:txBody>
      </p:sp>
      <p:pic>
        <p:nvPicPr>
          <p:cNvPr id="15362" name="Picture 2" descr="https://img.favpng.com/25/13/5/computer-icons-goal-png-favpng-QBRb9h12B522s9S19hUVsmLag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563" b="98828" l="10000" r="78049">
                        <a14:foregroundMark x1="61463" y1="4102" x2="56829" y2="15820"/>
                        <a14:foregroundMark x1="40854" y1="64844" x2="41098" y2="84961"/>
                        <a14:foregroundMark x1="29390" y1="66602" x2="29390" y2="87305"/>
                        <a14:foregroundMark x1="46585" y1="49609" x2="46707" y2="64258"/>
                        <a14:foregroundMark x1="46585" y1="81836" x2="46585" y2="86523"/>
                        <a14:foregroundMark x1="58415" y1="33594" x2="58415" y2="37891"/>
                        <a14:foregroundMark x1="58780" y1="93945" x2="58293" y2="92383"/>
                      </a14:backgroundRemoval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047" y="2268638"/>
            <a:ext cx="3789815" cy="236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75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44511" y="452642"/>
            <a:ext cx="9269210" cy="979199"/>
          </a:xfrm>
        </p:spPr>
        <p:txBody>
          <a:bodyPr>
            <a:normAutofit/>
          </a:bodyPr>
          <a:lstStyle/>
          <a:p>
            <a:r>
              <a:rPr lang="ru-RU" sz="4400" b="1" dirty="0" smtClean="0">
                <a:latin typeface="Montserrat" pitchFamily="2" charset="-52"/>
              </a:rPr>
              <a:t>Долгосрочные цели проекта</a:t>
            </a:r>
            <a:endParaRPr lang="ru-RU" sz="4400" b="1" dirty="0">
              <a:latin typeface="Montserrat" pitchFamily="2" charset="-52"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822439" y="5723601"/>
            <a:ext cx="10692775" cy="550951"/>
            <a:chOff x="800334" y="5713441"/>
            <a:chExt cx="10692775" cy="550951"/>
          </a:xfrm>
        </p:grpSpPr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334" y="5713441"/>
              <a:ext cx="550951" cy="550951"/>
            </a:xfrm>
            <a:prstGeom prst="rect">
              <a:avLst/>
            </a:prstGeom>
          </p:spPr>
        </p:pic>
        <p:sp>
          <p:nvSpPr>
            <p:cNvPr id="8" name="Прямоугольник 7"/>
            <p:cNvSpPr/>
            <p:nvPr/>
          </p:nvSpPr>
          <p:spPr>
            <a:xfrm>
              <a:off x="1422405" y="5804250"/>
              <a:ext cx="15584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err="1" smtClean="0">
                  <a:latin typeface="Montserrat" pitchFamily="2" charset="-52"/>
                </a:rPr>
                <a:t>BerrieLocal</a:t>
              </a:r>
              <a:endParaRPr lang="ru-RU" b="1" i="1" dirty="0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11074405" y="5804250"/>
              <a:ext cx="4187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b="1" i="1" dirty="0" smtClean="0"/>
                <a:t>1</a:t>
              </a:r>
              <a:r>
                <a:rPr lang="en-US" b="1" i="1" dirty="0" smtClean="0"/>
                <a:t>0</a:t>
              </a:r>
              <a:endParaRPr lang="ru-RU" b="1" i="1" dirty="0"/>
            </a:p>
          </p:txBody>
        </p:sp>
      </p:grpSp>
      <p:sp>
        <p:nvSpPr>
          <p:cNvPr id="10" name="Заголовок 1"/>
          <p:cNvSpPr txBox="1">
            <a:spLocks/>
          </p:cNvSpPr>
          <p:nvPr/>
        </p:nvSpPr>
        <p:spPr>
          <a:xfrm>
            <a:off x="950158" y="2131853"/>
            <a:ext cx="7258351" cy="28336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ru-RU" sz="2400" dirty="0" smtClean="0"/>
              <a:t>Внедрение поддержки CRM и иных систем управления, улучшение поиска и рекомендательной системы, расширение функционала по управлению заказами, оплата банковскими сервисами</a:t>
            </a:r>
            <a:br>
              <a:rPr lang="ru-RU" sz="2400" dirty="0" smtClean="0"/>
            </a:br>
            <a:endParaRPr lang="ru-RU" sz="2200" dirty="0" smtClean="0">
              <a:latin typeface="Montserrat" pitchFamily="2" charset="-52"/>
            </a:endParaRPr>
          </a:p>
        </p:txBody>
      </p:sp>
      <p:pic>
        <p:nvPicPr>
          <p:cNvPr id="11" name="Picture 2" descr="https://img.favpng.com/25/13/5/computer-icons-goal-png-favpng-QBRb9h12B522s9S19hUVsmLag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563" b="98828" l="10000" r="78049">
                        <a14:foregroundMark x1="61463" y1="4102" x2="56829" y2="15820"/>
                        <a14:foregroundMark x1="40854" y1="64844" x2="41098" y2="84961"/>
                        <a14:foregroundMark x1="29390" y1="66602" x2="29390" y2="87305"/>
                        <a14:foregroundMark x1="46585" y1="49609" x2="46707" y2="64258"/>
                        <a14:foregroundMark x1="46585" y1="81836" x2="46585" y2="86523"/>
                        <a14:foregroundMark x1="58415" y1="33594" x2="58415" y2="37891"/>
                        <a14:foregroundMark x1="58780" y1="93945" x2="58293" y2="92383"/>
                      </a14:backgroundRemoval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047" y="2268638"/>
            <a:ext cx="3789815" cy="236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94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44511" y="452642"/>
            <a:ext cx="9269210" cy="979199"/>
          </a:xfrm>
        </p:spPr>
        <p:txBody>
          <a:bodyPr>
            <a:normAutofit/>
          </a:bodyPr>
          <a:lstStyle/>
          <a:p>
            <a:r>
              <a:rPr lang="ru-RU" sz="4400" b="1" dirty="0" smtClean="0">
                <a:latin typeface="Montserrat" pitchFamily="2" charset="-52"/>
              </a:rPr>
              <a:t>Информация о команде</a:t>
            </a:r>
            <a:endParaRPr lang="ru-RU" sz="4400" b="1" dirty="0">
              <a:latin typeface="Montserrat" pitchFamily="2" charset="-52"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822439" y="5723601"/>
            <a:ext cx="10692775" cy="550951"/>
            <a:chOff x="800334" y="5713441"/>
            <a:chExt cx="10692775" cy="550951"/>
          </a:xfrm>
        </p:grpSpPr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334" y="5713441"/>
              <a:ext cx="550951" cy="550951"/>
            </a:xfrm>
            <a:prstGeom prst="rect">
              <a:avLst/>
            </a:prstGeom>
          </p:spPr>
        </p:pic>
        <p:sp>
          <p:nvSpPr>
            <p:cNvPr id="8" name="Прямоугольник 7"/>
            <p:cNvSpPr/>
            <p:nvPr/>
          </p:nvSpPr>
          <p:spPr>
            <a:xfrm>
              <a:off x="1422405" y="5804250"/>
              <a:ext cx="15584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err="1" smtClean="0">
                  <a:latin typeface="Montserrat" pitchFamily="2" charset="-52"/>
                </a:rPr>
                <a:t>BerrieLocal</a:t>
              </a:r>
              <a:endParaRPr lang="ru-RU" b="1" i="1" dirty="0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11074405" y="5804250"/>
              <a:ext cx="4187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b="1" i="1" dirty="0" smtClean="0"/>
                <a:t>1</a:t>
              </a:r>
              <a:r>
                <a:rPr lang="en-US" b="1" i="1" dirty="0" smtClean="0"/>
                <a:t>1</a:t>
              </a:r>
              <a:endParaRPr lang="ru-RU" b="1" i="1" dirty="0"/>
            </a:p>
          </p:txBody>
        </p:sp>
      </p:grpSp>
      <p:pic>
        <p:nvPicPr>
          <p:cNvPr id="13314" name="Picture 2" descr="https://sun9-41.userapi.com/impg/dagUOGna3ig-_Ttlc0ztIf1Rghat9yrXQQciXw/dpbznQqBAFg.jpg?size=460x460&amp;quality=96&amp;sign=775b11fe866a96ac4e17759cdaf704c1&amp;type=albu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60" t="19289" r="18874" b="20189"/>
          <a:stretch/>
        </p:blipFill>
        <p:spPr bwMode="auto">
          <a:xfrm>
            <a:off x="1444510" y="2194560"/>
            <a:ext cx="2011681" cy="2040556"/>
          </a:xfrm>
          <a:prstGeom prst="ellipse">
            <a:avLst/>
          </a:prstGeom>
          <a:noFill/>
          <a:effectLst>
            <a:glow rad="736600">
              <a:schemeClr val="bg2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ttps://sun9-69.userapi.com/impg/HYeZ1k018bMsCOOEnv6EfX2dtAzINKkRSZ_wDw/CQHHsN3ghsQ.jpg?size=960x1280&amp;quality=95&amp;sign=74870ce4669b88fabf45c701477d78d4&amp;type=album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58" t="18720" r="2062" b="22256"/>
          <a:stretch/>
        </p:blipFill>
        <p:spPr bwMode="auto">
          <a:xfrm>
            <a:off x="5058838" y="1620684"/>
            <a:ext cx="2040556" cy="204055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https://sun9-30.userapi.com/impg/6pJIdc4ZulPggBOWmsarIiaeunSqxBTHRdclTg/elaYLmhevRo.jpg?size=940x1080&amp;quality=96&amp;sign=295301add3a84394dc340e735b9d2685&amp;type=album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64" t="24250" r="14173" b="21212"/>
          <a:stretch/>
        </p:blipFill>
        <p:spPr bwMode="auto">
          <a:xfrm>
            <a:off x="8673165" y="2194560"/>
            <a:ext cx="2040556" cy="204055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826523" y="3850083"/>
            <a:ext cx="26841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Montserrat" pitchFamily="2" charset="-52"/>
              </a:rPr>
              <a:t>Архип Коробов </a:t>
            </a:r>
            <a:r>
              <a:rPr lang="en-US" dirty="0" smtClean="0">
                <a:latin typeface="Montserrat" pitchFamily="2" charset="-52"/>
              </a:rPr>
              <a:t>Team </a:t>
            </a:r>
            <a:r>
              <a:rPr lang="en-US" dirty="0">
                <a:latin typeface="Montserrat" pitchFamily="2" charset="-52"/>
              </a:rPr>
              <a:t>lead, Mobile </a:t>
            </a:r>
            <a:r>
              <a:rPr lang="en-US" dirty="0" smtClean="0">
                <a:latin typeface="Montserrat" pitchFamily="2" charset="-52"/>
              </a:rPr>
              <a:t>developer</a:t>
            </a:r>
            <a:endParaRPr lang="ru-RU" dirty="0" smtClean="0">
              <a:latin typeface="Montserrat" pitchFamily="2" charset="-52"/>
            </a:endParaRPr>
          </a:p>
          <a:p>
            <a:pPr algn="ctr"/>
            <a:r>
              <a:rPr lang="en-US" dirty="0">
                <a:latin typeface="Montserrat" pitchFamily="2" charset="-52"/>
              </a:rPr>
              <a:t>  </a:t>
            </a:r>
            <a:r>
              <a:rPr lang="en-US" dirty="0" smtClean="0">
                <a:latin typeface="Montserrat" pitchFamily="2" charset="-52"/>
              </a:rPr>
              <a:t>  @</a:t>
            </a:r>
            <a:r>
              <a:rPr lang="en-US" dirty="0" err="1" smtClean="0">
                <a:latin typeface="Montserrat" pitchFamily="2" charset="-52"/>
              </a:rPr>
              <a:t>arkhip_korobov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221464" y="4450247"/>
            <a:ext cx="24577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Montserrat" pitchFamily="2" charset="-52"/>
              </a:rPr>
              <a:t>Максим Долженко</a:t>
            </a:r>
            <a:r>
              <a:rPr lang="en-US" dirty="0" smtClean="0">
                <a:latin typeface="Montserrat" pitchFamily="2" charset="-52"/>
              </a:rPr>
              <a:t> </a:t>
            </a:r>
            <a:r>
              <a:rPr lang="en-US" dirty="0">
                <a:latin typeface="Montserrat" pitchFamily="2" charset="-52"/>
              </a:rPr>
              <a:t>Backend </a:t>
            </a:r>
            <a:r>
              <a:rPr lang="en-US" dirty="0" smtClean="0">
                <a:latin typeface="Montserrat" pitchFamily="2" charset="-52"/>
              </a:rPr>
              <a:t>developer</a:t>
            </a:r>
          </a:p>
          <a:p>
            <a:pPr algn="ctr"/>
            <a:r>
              <a:rPr lang="en-US" dirty="0" smtClean="0">
                <a:latin typeface="Montserrat" pitchFamily="2" charset="-52"/>
              </a:rPr>
              <a:t> @</a:t>
            </a:r>
            <a:r>
              <a:rPr lang="en-US" dirty="0" err="1" smtClean="0">
                <a:latin typeface="Montserrat" pitchFamily="2" charset="-52"/>
              </a:rPr>
              <a:t>hardprog</a:t>
            </a:r>
            <a:endParaRPr lang="ru-RU" dirty="0">
              <a:latin typeface="Montserrat" pitchFamily="2" charset="-52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688347" y="4311748"/>
            <a:ext cx="26175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Montserrat" pitchFamily="2" charset="-52"/>
              </a:rPr>
              <a:t>Маргарита Смагина </a:t>
            </a:r>
            <a:r>
              <a:rPr lang="en-US" dirty="0" smtClean="0">
                <a:latin typeface="Montserrat" pitchFamily="2" charset="-52"/>
              </a:rPr>
              <a:t>Project </a:t>
            </a:r>
            <a:r>
              <a:rPr lang="en-US" dirty="0">
                <a:latin typeface="Montserrat" pitchFamily="2" charset="-52"/>
              </a:rPr>
              <a:t>Manager &amp; Business </a:t>
            </a:r>
            <a:r>
              <a:rPr lang="en-US" dirty="0" smtClean="0">
                <a:latin typeface="Montserrat" pitchFamily="2" charset="-52"/>
              </a:rPr>
              <a:t>Analytic</a:t>
            </a:r>
          </a:p>
          <a:p>
            <a:pPr algn="ctr"/>
            <a:r>
              <a:rPr lang="en-US" dirty="0" smtClean="0">
                <a:latin typeface="Montserrat" pitchFamily="2" charset="-52"/>
              </a:rPr>
              <a:t>     @</a:t>
            </a:r>
            <a:r>
              <a:rPr lang="en-US" dirty="0" err="1" smtClean="0">
                <a:latin typeface="Montserrat" pitchFamily="2" charset="-52"/>
              </a:rPr>
              <a:t>margaritkin_s</a:t>
            </a:r>
            <a:endParaRPr lang="ru-RU" dirty="0">
              <a:latin typeface="Montserrat" pitchFamily="2" charset="-52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31376" y1="40370" x2="72334" y2="66564"/>
                        <a14:foregroundMark x1="29366" y1="67951" x2="74498" y2="50693"/>
                        <a14:foregroundMark x1="49459" y1="79661" x2="66151" y2="7088"/>
                        <a14:foregroundMark x1="69552" y1="35439" x2="16229" y2="38213"/>
                        <a14:foregroundMark x1="63369" y1="18182" x2="57032" y2="59630"/>
                        <a14:foregroundMark x1="55641" y1="42373" x2="60587" y2="25116"/>
                        <a14:foregroundMark x1="46059" y1="25732" x2="61978" y2="25732"/>
                        <a14:foregroundMark x1="19629" y1="38983" x2="46677" y2="63790"/>
                        <a14:foregroundMark x1="52859" y1="72111" x2="82071" y2="23729"/>
                        <a14:foregroundMark x1="29985" y1="22342" x2="49459" y2="534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77558" y="4760793"/>
            <a:ext cx="239094" cy="239832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31376" y1="40370" x2="72334" y2="66564"/>
                        <a14:foregroundMark x1="29366" y1="67951" x2="74498" y2="50693"/>
                        <a14:foregroundMark x1="49459" y1="79661" x2="66151" y2="7088"/>
                        <a14:foregroundMark x1="69552" y1="35439" x2="16229" y2="38213"/>
                        <a14:foregroundMark x1="63369" y1="18182" x2="57032" y2="59630"/>
                        <a14:foregroundMark x1="55641" y1="42373" x2="60587" y2="25116"/>
                        <a14:foregroundMark x1="46059" y1="25732" x2="61978" y2="25732"/>
                        <a14:foregroundMark x1="19629" y1="38983" x2="46677" y2="63790"/>
                        <a14:foregroundMark x1="52859" y1="72111" x2="82071" y2="23729"/>
                        <a14:foregroundMark x1="29985" y1="22342" x2="49459" y2="534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44403" y="5221211"/>
            <a:ext cx="239094" cy="239832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31376" y1="40370" x2="72334" y2="66564"/>
                        <a14:foregroundMark x1="29366" y1="67951" x2="74498" y2="50693"/>
                        <a14:foregroundMark x1="49459" y1="79661" x2="66151" y2="7088"/>
                        <a14:foregroundMark x1="69552" y1="35439" x2="16229" y2="38213"/>
                        <a14:foregroundMark x1="63369" y1="18182" x2="57032" y2="59630"/>
                        <a14:foregroundMark x1="55641" y1="42373" x2="60587" y2="25116"/>
                        <a14:foregroundMark x1="46059" y1="25732" x2="61978" y2="25732"/>
                        <a14:foregroundMark x1="19629" y1="38983" x2="46677" y2="63790"/>
                        <a14:foregroundMark x1="52859" y1="72111" x2="82071" y2="23729"/>
                        <a14:foregroundMark x1="29985" y1="22342" x2="49459" y2="534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18543" y="5087184"/>
            <a:ext cx="239094" cy="23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58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44511" y="452642"/>
            <a:ext cx="9269210" cy="979199"/>
          </a:xfrm>
        </p:spPr>
        <p:txBody>
          <a:bodyPr>
            <a:normAutofit/>
          </a:bodyPr>
          <a:lstStyle/>
          <a:p>
            <a:r>
              <a:rPr lang="ru-RU" sz="4400" b="1" dirty="0" smtClean="0">
                <a:latin typeface="Montserrat" pitchFamily="2" charset="-52"/>
              </a:rPr>
              <a:t>Выводы</a:t>
            </a:r>
            <a:endParaRPr lang="ru-RU" sz="4400" b="1" dirty="0">
              <a:latin typeface="Montserrat" pitchFamily="2" charset="-52"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822439" y="5723601"/>
            <a:ext cx="10692775" cy="550951"/>
            <a:chOff x="800334" y="5713441"/>
            <a:chExt cx="10692775" cy="550951"/>
          </a:xfrm>
        </p:grpSpPr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334" y="5713441"/>
              <a:ext cx="550951" cy="550951"/>
            </a:xfrm>
            <a:prstGeom prst="rect">
              <a:avLst/>
            </a:prstGeom>
          </p:spPr>
        </p:pic>
        <p:sp>
          <p:nvSpPr>
            <p:cNvPr id="8" name="Прямоугольник 7"/>
            <p:cNvSpPr/>
            <p:nvPr/>
          </p:nvSpPr>
          <p:spPr>
            <a:xfrm>
              <a:off x="1422405" y="5804250"/>
              <a:ext cx="15584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err="1" smtClean="0">
                  <a:latin typeface="Montserrat" pitchFamily="2" charset="-52"/>
                </a:rPr>
                <a:t>BerrieLocal</a:t>
              </a:r>
              <a:endParaRPr lang="ru-RU" b="1" i="1" dirty="0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11074405" y="5804250"/>
              <a:ext cx="4187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b="1" i="1" dirty="0" smtClean="0"/>
                <a:t>1</a:t>
              </a:r>
              <a:r>
                <a:rPr lang="en-US" b="1" i="1" dirty="0" smtClean="0"/>
                <a:t>2</a:t>
              </a:r>
              <a:endParaRPr lang="ru-RU" b="1" i="1" dirty="0"/>
            </a:p>
          </p:txBody>
        </p:sp>
      </p:grpSp>
      <p:sp>
        <p:nvSpPr>
          <p:cNvPr id="10" name="Заголовок 1"/>
          <p:cNvSpPr txBox="1">
            <a:spLocks/>
          </p:cNvSpPr>
          <p:nvPr/>
        </p:nvSpPr>
        <p:spPr>
          <a:xfrm>
            <a:off x="950158" y="2131854"/>
            <a:ext cx="10448038" cy="24435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2400" dirty="0" err="1" smtClean="0"/>
              <a:t>BerrieLocal</a:t>
            </a:r>
            <a:r>
              <a:rPr lang="en-US" sz="2400" dirty="0" smtClean="0"/>
              <a:t> </a:t>
            </a:r>
            <a:r>
              <a:rPr lang="ru-RU" sz="2400" dirty="0" smtClean="0"/>
              <a:t>предлагает новый масштаб для ваших сделок! </a:t>
            </a:r>
            <a:r>
              <a:rPr lang="ru-RU" sz="2400" dirty="0" err="1" smtClean="0"/>
              <a:t>Интегрируйтесь</a:t>
            </a:r>
            <a:r>
              <a:rPr lang="ru-RU" sz="2400" dirty="0" smtClean="0"/>
              <a:t> в мир крупного предпринимательства с нами, чтобы ваши бизнес идеи расцвели в полной мере!</a:t>
            </a:r>
            <a:br>
              <a:rPr lang="ru-RU" sz="2400" dirty="0" smtClean="0"/>
            </a:br>
            <a:endParaRPr lang="ru-RU" sz="2200" dirty="0" smtClean="0">
              <a:latin typeface="Montserra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34084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19745" y="452642"/>
            <a:ext cx="7953895" cy="979199"/>
          </a:xfrm>
        </p:spPr>
        <p:txBody>
          <a:bodyPr>
            <a:normAutofit/>
          </a:bodyPr>
          <a:lstStyle/>
          <a:p>
            <a:r>
              <a:rPr lang="ru-RU" sz="4400" b="1" dirty="0">
                <a:latin typeface="Montserrat" pitchFamily="2" charset="-52"/>
              </a:rPr>
              <a:t>К</a:t>
            </a:r>
            <a:r>
              <a:rPr lang="ru-RU" sz="4400" b="1" dirty="0" smtClean="0">
                <a:latin typeface="Montserrat" pitchFamily="2" charset="-52"/>
              </a:rPr>
              <a:t>оманда разработчиков</a:t>
            </a:r>
            <a:endParaRPr lang="ru-RU" sz="4400" b="1" dirty="0">
              <a:latin typeface="Montserrat" pitchFamily="2" charset="-52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924565" y="1656080"/>
            <a:ext cx="10731266" cy="3025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50000"/>
              </a:lnSpc>
              <a:buFontTx/>
              <a:buChar char="—"/>
            </a:pPr>
            <a:r>
              <a:rPr lang="ru-RU" sz="2800" dirty="0" smtClean="0">
                <a:latin typeface="Montserrat" pitchFamily="2" charset="-52"/>
              </a:rPr>
              <a:t>	Архип Коробов – </a:t>
            </a:r>
            <a:r>
              <a:rPr lang="en-US" sz="2800" dirty="0" smtClean="0">
                <a:latin typeface="Montserrat" pitchFamily="2" charset="-52"/>
              </a:rPr>
              <a:t>Team lead, Mobile developer</a:t>
            </a:r>
            <a:endParaRPr lang="ru-RU" sz="2800" dirty="0" smtClean="0">
              <a:latin typeface="Montserrat" pitchFamily="2" charset="-52"/>
            </a:endParaRPr>
          </a:p>
          <a:p>
            <a:pPr marL="342900" indent="-342900" algn="l">
              <a:lnSpc>
                <a:spcPct val="150000"/>
              </a:lnSpc>
              <a:buFontTx/>
              <a:buChar char="—"/>
            </a:pPr>
            <a:r>
              <a:rPr lang="ru-RU" sz="2800" dirty="0" smtClean="0">
                <a:latin typeface="Montserrat" pitchFamily="2" charset="-52"/>
              </a:rPr>
              <a:t>	Максим Долженко</a:t>
            </a:r>
            <a:r>
              <a:rPr lang="en-US" sz="2800" dirty="0" smtClean="0">
                <a:latin typeface="Montserrat" pitchFamily="2" charset="-52"/>
              </a:rPr>
              <a:t> – Backend developer</a:t>
            </a:r>
            <a:endParaRPr lang="ru-RU" sz="2800" dirty="0" smtClean="0">
              <a:latin typeface="Montserrat" pitchFamily="2" charset="-52"/>
            </a:endParaRPr>
          </a:p>
          <a:p>
            <a:pPr marL="342900" indent="-342900" algn="l">
              <a:lnSpc>
                <a:spcPct val="150000"/>
              </a:lnSpc>
              <a:buFontTx/>
              <a:buChar char="—"/>
            </a:pPr>
            <a:r>
              <a:rPr lang="ru-RU" sz="2800" dirty="0" smtClean="0">
                <a:latin typeface="Montserrat" pitchFamily="2" charset="-52"/>
              </a:rPr>
              <a:t> 	Маргарита Смагина</a:t>
            </a:r>
            <a:r>
              <a:rPr lang="en-US" sz="2800" dirty="0" smtClean="0">
                <a:latin typeface="Montserrat" pitchFamily="2" charset="-52"/>
              </a:rPr>
              <a:t> </a:t>
            </a:r>
            <a:r>
              <a:rPr lang="en-US" sz="2800" dirty="0" smtClean="0">
                <a:latin typeface="Montserrat" pitchFamily="2" charset="-52"/>
              </a:rPr>
              <a:t>–</a:t>
            </a:r>
            <a:r>
              <a:rPr lang="en-US" sz="2800" dirty="0" smtClean="0">
                <a:latin typeface="Montserrat" pitchFamily="2" charset="-52"/>
              </a:rPr>
              <a:t> Project Manager &amp; Business Analytic</a:t>
            </a:r>
            <a:endParaRPr lang="ru-RU" sz="2800" dirty="0">
              <a:latin typeface="Montserrat" pitchFamily="2" charset="-52"/>
            </a:endParaRPr>
          </a:p>
        </p:txBody>
      </p:sp>
      <p:grpSp>
        <p:nvGrpSpPr>
          <p:cNvPr id="9" name="Группа 8"/>
          <p:cNvGrpSpPr/>
          <p:nvPr/>
        </p:nvGrpSpPr>
        <p:grpSpPr>
          <a:xfrm>
            <a:off x="822439" y="5723601"/>
            <a:ext cx="10575757" cy="550951"/>
            <a:chOff x="800334" y="5713441"/>
            <a:chExt cx="10575757" cy="550951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334" y="5713441"/>
              <a:ext cx="550951" cy="550951"/>
            </a:xfrm>
            <a:prstGeom prst="rect">
              <a:avLst/>
            </a:prstGeom>
          </p:spPr>
        </p:pic>
        <p:sp>
          <p:nvSpPr>
            <p:cNvPr id="3" name="Прямоугольник 2"/>
            <p:cNvSpPr/>
            <p:nvPr/>
          </p:nvSpPr>
          <p:spPr>
            <a:xfrm>
              <a:off x="1422405" y="5804250"/>
              <a:ext cx="15584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err="1" smtClean="0">
                  <a:latin typeface="Montserrat" pitchFamily="2" charset="-52"/>
                </a:rPr>
                <a:t>BerrieLocal</a:t>
              </a:r>
              <a:endParaRPr lang="ru-RU" b="1" i="1" dirty="0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11074405" y="5804250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b="1" i="1" dirty="0" smtClean="0"/>
                <a:t>1</a:t>
              </a:r>
              <a:endParaRPr lang="ru-RU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6807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19745" y="452642"/>
            <a:ext cx="7953895" cy="979199"/>
          </a:xfrm>
        </p:spPr>
        <p:txBody>
          <a:bodyPr>
            <a:normAutofit/>
          </a:bodyPr>
          <a:lstStyle/>
          <a:p>
            <a:r>
              <a:rPr lang="ru-RU" sz="4400" b="1" dirty="0" smtClean="0">
                <a:latin typeface="Montserrat" pitchFamily="2" charset="-52"/>
              </a:rPr>
              <a:t>Решаемые проблемы</a:t>
            </a:r>
            <a:endParaRPr lang="ru-RU" sz="4400" b="1" dirty="0">
              <a:latin typeface="Montserrat" pitchFamily="2" charset="-52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965205" y="1522650"/>
            <a:ext cx="10731266" cy="3025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50000"/>
              </a:lnSpc>
              <a:buFontTx/>
              <a:buChar char="—"/>
            </a:pPr>
            <a:r>
              <a:rPr lang="ru-RU" sz="2800" dirty="0" smtClean="0">
                <a:latin typeface="Montserrat" pitchFamily="2" charset="-52"/>
              </a:rPr>
              <a:t>	отсутствие интернет площадок, специализирующихся на оптовых сделках</a:t>
            </a:r>
          </a:p>
          <a:p>
            <a:pPr marL="342900" indent="-342900" algn="l">
              <a:lnSpc>
                <a:spcPct val="150000"/>
              </a:lnSpc>
              <a:buFontTx/>
              <a:buChar char="—"/>
            </a:pPr>
            <a:r>
              <a:rPr lang="ru-RU" sz="2800" dirty="0" smtClean="0">
                <a:latin typeface="Montserrat" pitchFamily="2" charset="-52"/>
              </a:rPr>
              <a:t>	сложная интеграция локальных магазинов в существующие сервисы</a:t>
            </a:r>
            <a:endParaRPr lang="ru-RU" sz="2800" dirty="0">
              <a:latin typeface="Montserrat" pitchFamily="2" charset="-52"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822439" y="5723601"/>
            <a:ext cx="10594993" cy="550951"/>
            <a:chOff x="800334" y="5713441"/>
            <a:chExt cx="10594993" cy="550951"/>
          </a:xfrm>
        </p:grpSpPr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334" y="5713441"/>
              <a:ext cx="550951" cy="550951"/>
            </a:xfrm>
            <a:prstGeom prst="rect">
              <a:avLst/>
            </a:prstGeom>
          </p:spPr>
        </p:pic>
        <p:sp>
          <p:nvSpPr>
            <p:cNvPr id="8" name="Прямоугольник 7"/>
            <p:cNvSpPr/>
            <p:nvPr/>
          </p:nvSpPr>
          <p:spPr>
            <a:xfrm>
              <a:off x="1422405" y="5804250"/>
              <a:ext cx="15584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err="1" smtClean="0">
                  <a:latin typeface="Montserrat" pitchFamily="2" charset="-52"/>
                </a:rPr>
                <a:t>BerrieLocal</a:t>
              </a:r>
              <a:endParaRPr lang="ru-RU" b="1" i="1" dirty="0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11074405" y="5804250"/>
              <a:ext cx="3209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b="1" i="1" dirty="0" smtClean="0">
                  <a:latin typeface="Montserrat" pitchFamily="2" charset="-52"/>
                </a:rPr>
                <a:t>2</a:t>
              </a:r>
              <a:endParaRPr lang="ru-RU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3646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19745" y="452642"/>
            <a:ext cx="7953895" cy="979199"/>
          </a:xfrm>
        </p:spPr>
        <p:txBody>
          <a:bodyPr>
            <a:normAutofit/>
          </a:bodyPr>
          <a:lstStyle/>
          <a:p>
            <a:r>
              <a:rPr lang="ru-RU" sz="4400" b="1" dirty="0" smtClean="0">
                <a:latin typeface="Montserrat" pitchFamily="2" charset="-52"/>
              </a:rPr>
              <a:t>Целевая аудитория</a:t>
            </a:r>
            <a:endParaRPr lang="ru-RU" sz="4400" b="1" dirty="0">
              <a:latin typeface="Montserrat" pitchFamily="2" charset="-52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924565" y="1798320"/>
            <a:ext cx="10731266" cy="1402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50000"/>
              </a:lnSpc>
              <a:buFontTx/>
              <a:buChar char="—"/>
            </a:pPr>
            <a:r>
              <a:rPr lang="ru-RU" sz="2800" dirty="0" smtClean="0">
                <a:latin typeface="Montserrat" pitchFamily="2" charset="-52"/>
              </a:rPr>
              <a:t>	оптовый продавец</a:t>
            </a:r>
          </a:p>
          <a:p>
            <a:pPr marL="342900" indent="-342900" algn="l">
              <a:lnSpc>
                <a:spcPct val="150000"/>
              </a:lnSpc>
              <a:buFontTx/>
              <a:buChar char="—"/>
            </a:pPr>
            <a:r>
              <a:rPr lang="ru-RU" sz="2800" dirty="0" smtClean="0">
                <a:latin typeface="Montserrat" pitchFamily="2" charset="-52"/>
              </a:rPr>
              <a:t> 	оптовый покупатель</a:t>
            </a:r>
            <a:endParaRPr lang="ru-RU" sz="2800" dirty="0">
              <a:latin typeface="Montserrat" pitchFamily="2" charset="-52"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822439" y="5723601"/>
            <a:ext cx="10594993" cy="550951"/>
            <a:chOff x="800334" y="5713441"/>
            <a:chExt cx="10594993" cy="550951"/>
          </a:xfrm>
        </p:grpSpPr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334" y="5713441"/>
              <a:ext cx="550951" cy="550951"/>
            </a:xfrm>
            <a:prstGeom prst="rect">
              <a:avLst/>
            </a:prstGeom>
          </p:spPr>
        </p:pic>
        <p:sp>
          <p:nvSpPr>
            <p:cNvPr id="8" name="Прямоугольник 7"/>
            <p:cNvSpPr/>
            <p:nvPr/>
          </p:nvSpPr>
          <p:spPr>
            <a:xfrm>
              <a:off x="1422405" y="5804250"/>
              <a:ext cx="15584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err="1" smtClean="0">
                  <a:latin typeface="Montserrat" pitchFamily="2" charset="-52"/>
                </a:rPr>
                <a:t>BerrieLocal</a:t>
              </a:r>
              <a:endParaRPr lang="ru-RU" b="1" i="1" dirty="0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11074405" y="5804250"/>
              <a:ext cx="3209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b="1" i="1" dirty="0" smtClean="0">
                  <a:latin typeface="Montserrat" pitchFamily="2" charset="-52"/>
                </a:rPr>
                <a:t>3</a:t>
              </a:r>
              <a:endParaRPr lang="ru-RU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9168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19745" y="452642"/>
            <a:ext cx="7953895" cy="979199"/>
          </a:xfrm>
        </p:spPr>
        <p:txBody>
          <a:bodyPr>
            <a:normAutofit/>
          </a:bodyPr>
          <a:lstStyle/>
          <a:p>
            <a:r>
              <a:rPr lang="ru-RU" sz="4400" b="1" dirty="0" smtClean="0">
                <a:latin typeface="Montserrat" pitchFamily="2" charset="-52"/>
              </a:rPr>
              <a:t>Предлагаемое решение</a:t>
            </a:r>
            <a:endParaRPr lang="ru-RU" sz="4400" b="1" dirty="0">
              <a:latin typeface="Montserrat" pitchFamily="2" charset="-52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965205" y="1431841"/>
            <a:ext cx="10731266" cy="24109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50000"/>
              </a:lnSpc>
              <a:buFontTx/>
              <a:buChar char="—"/>
            </a:pPr>
            <a:r>
              <a:rPr lang="ru-RU" sz="2400" dirty="0" smtClean="0">
                <a:latin typeface="Montserrat" pitchFamily="2" charset="-52"/>
              </a:rPr>
              <a:t>	создание приложения, в котором пользователь регистрируется уже как магазин и имеет быстрый и легкодоступный способ как к оптовым закупкам, так и к предложению своего товара</a:t>
            </a:r>
            <a:endParaRPr lang="ru-RU" sz="2400" dirty="0">
              <a:latin typeface="Montserrat" pitchFamily="2" charset="-52"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822439" y="5723601"/>
            <a:ext cx="10617435" cy="550951"/>
            <a:chOff x="800334" y="5713441"/>
            <a:chExt cx="10617435" cy="550951"/>
          </a:xfrm>
        </p:grpSpPr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334" y="5713441"/>
              <a:ext cx="550951" cy="550951"/>
            </a:xfrm>
            <a:prstGeom prst="rect">
              <a:avLst/>
            </a:prstGeom>
          </p:spPr>
        </p:pic>
        <p:sp>
          <p:nvSpPr>
            <p:cNvPr id="8" name="Прямоугольник 7"/>
            <p:cNvSpPr/>
            <p:nvPr/>
          </p:nvSpPr>
          <p:spPr>
            <a:xfrm>
              <a:off x="1422405" y="5804250"/>
              <a:ext cx="15584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err="1" smtClean="0">
                  <a:latin typeface="Montserrat" pitchFamily="2" charset="-52"/>
                </a:rPr>
                <a:t>BerrieLocal</a:t>
              </a:r>
              <a:endParaRPr lang="ru-RU" b="1" i="1" dirty="0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11074405" y="5804250"/>
              <a:ext cx="3433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b="1" i="1" dirty="0">
                  <a:latin typeface="Montserrat" pitchFamily="2" charset="-52"/>
                </a:rPr>
                <a:t>4</a:t>
              </a:r>
              <a:endParaRPr lang="ru-RU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4737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19745" y="452642"/>
            <a:ext cx="7953895" cy="979199"/>
          </a:xfrm>
        </p:spPr>
        <p:txBody>
          <a:bodyPr>
            <a:normAutofit fontScale="90000"/>
          </a:bodyPr>
          <a:lstStyle/>
          <a:p>
            <a:r>
              <a:rPr lang="ru-RU" sz="4400" b="1" dirty="0" smtClean="0">
                <a:latin typeface="Montserrat" pitchFamily="2" charset="-52"/>
              </a:rPr>
              <a:t>Используемые технологии</a:t>
            </a:r>
            <a:endParaRPr lang="ru-RU" sz="4400" b="1" dirty="0">
              <a:latin typeface="Montserrat" pitchFamily="2" charset="-52"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822439" y="5723601"/>
            <a:ext cx="10575757" cy="550951"/>
            <a:chOff x="800334" y="5713441"/>
            <a:chExt cx="10575757" cy="550951"/>
          </a:xfrm>
        </p:grpSpPr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334" y="5713441"/>
              <a:ext cx="550951" cy="550951"/>
            </a:xfrm>
            <a:prstGeom prst="rect">
              <a:avLst/>
            </a:prstGeom>
          </p:spPr>
        </p:pic>
        <p:sp>
          <p:nvSpPr>
            <p:cNvPr id="8" name="Прямоугольник 7"/>
            <p:cNvSpPr/>
            <p:nvPr/>
          </p:nvSpPr>
          <p:spPr>
            <a:xfrm>
              <a:off x="1422405" y="5804250"/>
              <a:ext cx="15584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err="1" smtClean="0">
                  <a:latin typeface="Montserrat" pitchFamily="2" charset="-52"/>
                </a:rPr>
                <a:t>BerrieLocal</a:t>
              </a:r>
              <a:endParaRPr lang="ru-RU" b="1" i="1" dirty="0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11074405" y="5804250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b="1" i="1" dirty="0"/>
                <a:t>5</a:t>
              </a:r>
            </a:p>
          </p:txBody>
        </p:sp>
      </p:grpSp>
      <p:sp>
        <p:nvSpPr>
          <p:cNvPr id="10" name="Прямоугольник 9"/>
          <p:cNvSpPr/>
          <p:nvPr/>
        </p:nvSpPr>
        <p:spPr>
          <a:xfrm>
            <a:off x="1487161" y="2114375"/>
            <a:ext cx="14460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Montserrat" pitchFamily="2" charset="-52"/>
              </a:rPr>
              <a:t>Flutter</a:t>
            </a:r>
            <a:r>
              <a:rPr lang="ru-RU" sz="2800" dirty="0" smtClean="0">
                <a:latin typeface="Montserrat" pitchFamily="2" charset="-52"/>
              </a:rPr>
              <a:t> </a:t>
            </a:r>
            <a:endParaRPr lang="ru-RU" sz="2800" dirty="0"/>
          </a:p>
        </p:txBody>
      </p:sp>
      <p:pic>
        <p:nvPicPr>
          <p:cNvPr id="1030" name="Picture 6" descr="https://www.developer-tech.com/wp-content/uploads/sites/3/2022/04/spring4shell-spring-java-framework-exploit-vulnerability-security-cybersecurity-sonatype-1024x576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9" t="8843" r="26595" b="7453"/>
          <a:stretch/>
        </p:blipFill>
        <p:spPr bwMode="auto">
          <a:xfrm>
            <a:off x="3726679" y="3041664"/>
            <a:ext cx="1591661" cy="1581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Прямоугольник 13"/>
          <p:cNvSpPr/>
          <p:nvPr/>
        </p:nvSpPr>
        <p:spPr>
          <a:xfrm>
            <a:off x="3459476" y="2114375"/>
            <a:ext cx="23248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Montserrat" pitchFamily="2" charset="-52"/>
              </a:rPr>
              <a:t>Spring Boot</a:t>
            </a:r>
            <a:r>
              <a:rPr lang="ru-RU" sz="2800" dirty="0" smtClean="0">
                <a:latin typeface="Montserrat" pitchFamily="2" charset="-52"/>
              </a:rPr>
              <a:t> </a:t>
            </a:r>
            <a:endParaRPr lang="ru-RU" sz="2800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3128" y="3055158"/>
            <a:ext cx="2084761" cy="1507867"/>
          </a:xfrm>
          <a:prstGeom prst="rect">
            <a:avLst/>
          </a:prstGeom>
        </p:spPr>
      </p:pic>
      <p:sp>
        <p:nvSpPr>
          <p:cNvPr id="17" name="Прямоугольник 16"/>
          <p:cNvSpPr/>
          <p:nvPr/>
        </p:nvSpPr>
        <p:spPr>
          <a:xfrm>
            <a:off x="6464991" y="2114375"/>
            <a:ext cx="15410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Montserrat" pitchFamily="2" charset="-52"/>
              </a:rPr>
              <a:t>Docker</a:t>
            </a:r>
            <a:endParaRPr lang="ru-RU" sz="2800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4174" y="2882058"/>
            <a:ext cx="1938572" cy="1770696"/>
          </a:xfrm>
          <a:prstGeom prst="rect">
            <a:avLst/>
          </a:prstGeom>
        </p:spPr>
      </p:pic>
      <p:sp>
        <p:nvSpPr>
          <p:cNvPr id="19" name="Прямоугольник 18"/>
          <p:cNvSpPr/>
          <p:nvPr/>
        </p:nvSpPr>
        <p:spPr>
          <a:xfrm>
            <a:off x="8686690" y="2114375"/>
            <a:ext cx="24098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Montserrat" pitchFamily="2" charset="-52"/>
              </a:rPr>
              <a:t>PostgreSQL</a:t>
            </a:r>
            <a:endParaRPr lang="ru-RU" sz="2800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9801" y="2926044"/>
            <a:ext cx="1740729" cy="181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03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44511" y="452642"/>
            <a:ext cx="9269210" cy="979199"/>
          </a:xfrm>
        </p:spPr>
        <p:txBody>
          <a:bodyPr>
            <a:normAutofit fontScale="90000"/>
          </a:bodyPr>
          <a:lstStyle/>
          <a:p>
            <a:r>
              <a:rPr lang="ru-RU" sz="4400" b="1" dirty="0" smtClean="0">
                <a:latin typeface="Montserrat" pitchFamily="2" charset="-52"/>
              </a:rPr>
              <a:t>Конкурентное преимущество</a:t>
            </a:r>
            <a:endParaRPr lang="ru-RU" sz="4400" b="1" dirty="0">
              <a:latin typeface="Montserrat" pitchFamily="2" charset="-52"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822439" y="5723601"/>
            <a:ext cx="10575757" cy="550951"/>
            <a:chOff x="800334" y="5713441"/>
            <a:chExt cx="10575757" cy="550951"/>
          </a:xfrm>
        </p:grpSpPr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334" y="5713441"/>
              <a:ext cx="550951" cy="550951"/>
            </a:xfrm>
            <a:prstGeom prst="rect">
              <a:avLst/>
            </a:prstGeom>
          </p:spPr>
        </p:pic>
        <p:sp>
          <p:nvSpPr>
            <p:cNvPr id="8" name="Прямоугольник 7"/>
            <p:cNvSpPr/>
            <p:nvPr/>
          </p:nvSpPr>
          <p:spPr>
            <a:xfrm>
              <a:off x="1422405" y="5804250"/>
              <a:ext cx="15584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err="1" smtClean="0">
                  <a:latin typeface="Montserrat" pitchFamily="2" charset="-52"/>
                </a:rPr>
                <a:t>BerrieLocal</a:t>
              </a:r>
              <a:endParaRPr lang="ru-RU" b="1" i="1" dirty="0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11074405" y="5804250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b="1" i="1" dirty="0" smtClean="0"/>
                <a:t>6</a:t>
              </a:r>
              <a:endParaRPr lang="ru-RU" b="1" i="1" dirty="0"/>
            </a:p>
          </p:txBody>
        </p:sp>
      </p:grpSp>
      <p:sp>
        <p:nvSpPr>
          <p:cNvPr id="10" name="Заголовок 1"/>
          <p:cNvSpPr txBox="1">
            <a:spLocks/>
          </p:cNvSpPr>
          <p:nvPr/>
        </p:nvSpPr>
        <p:spPr>
          <a:xfrm>
            <a:off x="707089" y="1742356"/>
            <a:ext cx="8314188" cy="29877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50000"/>
              </a:lnSpc>
              <a:buFontTx/>
              <a:buChar char="—"/>
            </a:pPr>
            <a:r>
              <a:rPr lang="ru-RU" sz="2200" dirty="0" smtClean="0">
                <a:latin typeface="Montserrat" pitchFamily="2" charset="-52"/>
              </a:rPr>
              <a:t>	Специализация на оптовых продажах B2B</a:t>
            </a:r>
          </a:p>
          <a:p>
            <a:pPr marL="342900" indent="-342900" algn="l">
              <a:lnSpc>
                <a:spcPct val="150000"/>
              </a:lnSpc>
              <a:buFontTx/>
              <a:buChar char="—"/>
            </a:pPr>
            <a:r>
              <a:rPr lang="ru-RU" sz="2200" dirty="0" smtClean="0">
                <a:latin typeface="Montserrat" pitchFamily="2" charset="-52"/>
              </a:rPr>
              <a:t> 	Система рекомендаций магазинов</a:t>
            </a:r>
          </a:p>
          <a:p>
            <a:pPr marL="342900" indent="-342900" algn="l">
              <a:lnSpc>
                <a:spcPct val="150000"/>
              </a:lnSpc>
              <a:buFontTx/>
              <a:buChar char="—"/>
            </a:pPr>
            <a:r>
              <a:rPr lang="ru-RU" sz="2200" dirty="0" smtClean="0">
                <a:latin typeface="Montserrat" pitchFamily="2" charset="-52"/>
              </a:rPr>
              <a:t> 	Управление магазином внутри приложения</a:t>
            </a:r>
          </a:p>
          <a:p>
            <a:pPr marL="342900" indent="-342900" algn="l">
              <a:lnSpc>
                <a:spcPct val="150000"/>
              </a:lnSpc>
              <a:buFontTx/>
              <a:buChar char="—"/>
            </a:pPr>
            <a:r>
              <a:rPr lang="ru-RU" sz="2200" dirty="0" smtClean="0">
                <a:latin typeface="Montserrat" pitchFamily="2" charset="-52"/>
              </a:rPr>
              <a:t> 	Комиссия за пользование сервисом меньше, чем у конкурентов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34329" y="1875786"/>
            <a:ext cx="2468446" cy="828995"/>
          </a:xfrm>
          <a:prstGeom prst="rect">
            <a:avLst/>
          </a:prstGeom>
          <a:effectLst>
            <a:softEdge rad="0"/>
          </a:effectLst>
        </p:spPr>
      </p:pic>
      <p:pic>
        <p:nvPicPr>
          <p:cNvPr id="2050" name="Picture 2" descr="https://sun9-19.userapi.com/impf/-7kC4-jz3O9T1SUYbA6XvPajkGkPooy6XV4Jjw/LiZbyfrBFss.jpg?size=1818x606&amp;quality=95&amp;crop=0,0,1590,530&amp;sign=cd12240647c53bba9da85e25d61cc256&amp;type=cover_grou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329" y="2944875"/>
            <a:ext cx="2468446" cy="82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novo-voda.com/upload/uf/c30/c30d961f2985fb04c014221461a5b7fa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8224" y="3767690"/>
            <a:ext cx="2920655" cy="99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19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19745" y="117362"/>
            <a:ext cx="7953895" cy="979199"/>
          </a:xfrm>
        </p:spPr>
        <p:txBody>
          <a:bodyPr>
            <a:normAutofit/>
          </a:bodyPr>
          <a:lstStyle/>
          <a:p>
            <a:r>
              <a:rPr lang="ru-RU" sz="4400" b="1" dirty="0" smtClean="0">
                <a:latin typeface="Montserrat" pitchFamily="2" charset="-52"/>
              </a:rPr>
              <a:t>Демонстрация продукта</a:t>
            </a:r>
            <a:endParaRPr lang="ru-RU" sz="4400" b="1" dirty="0">
              <a:latin typeface="Montserrat" pitchFamily="2" charset="-52"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822439" y="5723601"/>
            <a:ext cx="10575757" cy="550951"/>
            <a:chOff x="800334" y="5713441"/>
            <a:chExt cx="10575757" cy="550951"/>
          </a:xfrm>
        </p:grpSpPr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334" y="5713441"/>
              <a:ext cx="550951" cy="550951"/>
            </a:xfrm>
            <a:prstGeom prst="rect">
              <a:avLst/>
            </a:prstGeom>
          </p:spPr>
        </p:pic>
        <p:sp>
          <p:nvSpPr>
            <p:cNvPr id="8" name="Прямоугольник 7"/>
            <p:cNvSpPr/>
            <p:nvPr/>
          </p:nvSpPr>
          <p:spPr>
            <a:xfrm>
              <a:off x="1422405" y="5804250"/>
              <a:ext cx="15584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err="1" smtClean="0">
                  <a:latin typeface="Montserrat" pitchFamily="2" charset="-52"/>
                </a:rPr>
                <a:t>BerrieLocal</a:t>
              </a:r>
              <a:endParaRPr lang="ru-RU" b="1" i="1" dirty="0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11074405" y="5804250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/>
                <a:t>7</a:t>
              </a:r>
              <a:endParaRPr lang="ru-RU" b="1" i="1" dirty="0"/>
            </a:p>
          </p:txBody>
        </p:sp>
      </p:grpSp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2950" y="1201969"/>
            <a:ext cx="6165272" cy="3760031"/>
          </a:xfrm>
          <a:prstGeom prst="rect">
            <a:avLst/>
          </a:prstGeom>
        </p:spPr>
      </p:pic>
      <p:sp>
        <p:nvSpPr>
          <p:cNvPr id="17" name="Заголовок 1"/>
          <p:cNvSpPr txBox="1">
            <a:spLocks/>
          </p:cNvSpPr>
          <p:nvPr/>
        </p:nvSpPr>
        <p:spPr>
          <a:xfrm>
            <a:off x="3996110" y="4614994"/>
            <a:ext cx="4178951" cy="12071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400" dirty="0" smtClean="0"/>
              <a:t>Функциональная схема и дизайн в </a:t>
            </a:r>
            <a:r>
              <a:rPr lang="en-US" sz="2400" dirty="0" err="1"/>
              <a:t>F</a:t>
            </a:r>
            <a:r>
              <a:rPr lang="en-US" sz="2400" dirty="0" err="1" smtClean="0"/>
              <a:t>igma</a:t>
            </a:r>
            <a:endParaRPr lang="ru-RU" sz="2200" dirty="0" smtClean="0">
              <a:latin typeface="Montserra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06621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44511" y="452642"/>
            <a:ext cx="9269210" cy="979199"/>
          </a:xfrm>
        </p:spPr>
        <p:txBody>
          <a:bodyPr>
            <a:normAutofit/>
          </a:bodyPr>
          <a:lstStyle/>
          <a:p>
            <a:r>
              <a:rPr lang="ru-RU" sz="4400" b="1" dirty="0" smtClean="0">
                <a:latin typeface="Montserrat" pitchFamily="2" charset="-52"/>
              </a:rPr>
              <a:t>Бизнес-модель</a:t>
            </a:r>
            <a:endParaRPr lang="ru-RU" sz="4400" b="1" dirty="0">
              <a:latin typeface="Montserrat" pitchFamily="2" charset="-52"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822439" y="5723601"/>
            <a:ext cx="10575757" cy="550951"/>
            <a:chOff x="800334" y="5713441"/>
            <a:chExt cx="10575757" cy="550951"/>
          </a:xfrm>
        </p:grpSpPr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334" y="5713441"/>
              <a:ext cx="550951" cy="550951"/>
            </a:xfrm>
            <a:prstGeom prst="rect">
              <a:avLst/>
            </a:prstGeom>
          </p:spPr>
        </p:pic>
        <p:sp>
          <p:nvSpPr>
            <p:cNvPr id="8" name="Прямоугольник 7"/>
            <p:cNvSpPr/>
            <p:nvPr/>
          </p:nvSpPr>
          <p:spPr>
            <a:xfrm>
              <a:off x="1422405" y="5804250"/>
              <a:ext cx="15584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err="1" smtClean="0">
                  <a:latin typeface="Montserrat" pitchFamily="2" charset="-52"/>
                </a:rPr>
                <a:t>BerrieLocal</a:t>
              </a:r>
              <a:endParaRPr lang="ru-RU" b="1" i="1" dirty="0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11074405" y="5804250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/>
                <a:t>8</a:t>
              </a:r>
              <a:endParaRPr lang="ru-RU" b="1" i="1" dirty="0"/>
            </a:p>
          </p:txBody>
        </p:sp>
      </p:grpSp>
      <p:sp>
        <p:nvSpPr>
          <p:cNvPr id="10" name="Заголовок 1"/>
          <p:cNvSpPr txBox="1">
            <a:spLocks/>
          </p:cNvSpPr>
          <p:nvPr/>
        </p:nvSpPr>
        <p:spPr>
          <a:xfrm>
            <a:off x="950158" y="2131854"/>
            <a:ext cx="7258351" cy="24435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ru-RU" sz="2400" dirty="0" smtClean="0"/>
              <a:t>Торговая площадка, которая соединяет продавцов и покупателей, заработок осуществляется за счёт комиссии за сделку</a:t>
            </a:r>
            <a:br>
              <a:rPr lang="ru-RU" sz="2400" dirty="0" smtClean="0"/>
            </a:br>
            <a:endParaRPr lang="ru-RU" sz="2200" dirty="0" smtClean="0">
              <a:latin typeface="Montserrat" pitchFamily="2" charset="-52"/>
            </a:endParaRPr>
          </a:p>
        </p:txBody>
      </p:sp>
      <p:pic>
        <p:nvPicPr>
          <p:cNvPr id="8194" name="Picture 2" descr="https://static.vecteezy.com/system/resources/previews/000/548/566/original/money-bag-line-black-icon-vect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7235" y="2257063"/>
            <a:ext cx="2193146" cy="219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555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</TotalTime>
  <Words>169</Words>
  <Application>Microsoft Office PowerPoint</Application>
  <PresentationFormat>Широкоэкранный</PresentationFormat>
  <Paragraphs>67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Montserrat</vt:lpstr>
      <vt:lpstr>Тема Office</vt:lpstr>
      <vt:lpstr>BerrieLocal</vt:lpstr>
      <vt:lpstr>Команда разработчиков</vt:lpstr>
      <vt:lpstr>Решаемые проблемы</vt:lpstr>
      <vt:lpstr>Целевая аудитория</vt:lpstr>
      <vt:lpstr>Предлагаемое решение</vt:lpstr>
      <vt:lpstr>Используемые технологии</vt:lpstr>
      <vt:lpstr>Конкурентное преимущество</vt:lpstr>
      <vt:lpstr>Демонстрация продукта</vt:lpstr>
      <vt:lpstr>Бизнес-модель</vt:lpstr>
      <vt:lpstr>Краткосрочные цели проекта</vt:lpstr>
      <vt:lpstr>Долгосрочные цели проекта</vt:lpstr>
      <vt:lpstr>Информация о команде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BerrieLocal</dc:title>
  <dc:creator>ПК</dc:creator>
  <cp:lastModifiedBy>ПК</cp:lastModifiedBy>
  <cp:revision>41</cp:revision>
  <dcterms:created xsi:type="dcterms:W3CDTF">2024-03-11T17:37:01Z</dcterms:created>
  <dcterms:modified xsi:type="dcterms:W3CDTF">2024-03-12T14:05:40Z</dcterms:modified>
</cp:coreProperties>
</file>